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5.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6.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140"/>
  </p:notesMasterIdLst>
  <p:sldIdLst>
    <p:sldId id="710" r:id="rId2"/>
    <p:sldId id="573" r:id="rId3"/>
    <p:sldId id="711" r:id="rId4"/>
    <p:sldId id="574" r:id="rId5"/>
    <p:sldId id="627" r:id="rId6"/>
    <p:sldId id="628" r:id="rId7"/>
    <p:sldId id="630" r:id="rId8"/>
    <p:sldId id="631" r:id="rId9"/>
    <p:sldId id="645" r:id="rId10"/>
    <p:sldId id="685" r:id="rId11"/>
    <p:sldId id="686" r:id="rId12"/>
    <p:sldId id="687" r:id="rId13"/>
    <p:sldId id="688" r:id="rId14"/>
    <p:sldId id="689" r:id="rId15"/>
    <p:sldId id="575" r:id="rId16"/>
    <p:sldId id="737" r:id="rId17"/>
    <p:sldId id="738" r:id="rId18"/>
    <p:sldId id="739" r:id="rId19"/>
    <p:sldId id="576" r:id="rId20"/>
    <p:sldId id="577" r:id="rId21"/>
    <p:sldId id="644" r:id="rId22"/>
    <p:sldId id="578" r:id="rId23"/>
    <p:sldId id="579" r:id="rId24"/>
    <p:sldId id="580" r:id="rId25"/>
    <p:sldId id="581" r:id="rId26"/>
    <p:sldId id="586" r:id="rId27"/>
    <p:sldId id="633" r:id="rId28"/>
    <p:sldId id="646" r:id="rId29"/>
    <p:sldId id="635" r:id="rId30"/>
    <p:sldId id="637" r:id="rId31"/>
    <p:sldId id="669" r:id="rId32"/>
    <p:sldId id="670" r:id="rId33"/>
    <p:sldId id="671" r:id="rId34"/>
    <p:sldId id="672" r:id="rId35"/>
    <p:sldId id="673" r:id="rId36"/>
    <p:sldId id="680" r:id="rId37"/>
    <p:sldId id="681" r:id="rId38"/>
    <p:sldId id="674" r:id="rId39"/>
    <p:sldId id="675" r:id="rId40"/>
    <p:sldId id="683" r:id="rId41"/>
    <p:sldId id="678" r:id="rId42"/>
    <p:sldId id="679" r:id="rId43"/>
    <p:sldId id="684" r:id="rId44"/>
    <p:sldId id="676" r:id="rId45"/>
    <p:sldId id="682" r:id="rId46"/>
    <p:sldId id="677" r:id="rId47"/>
    <p:sldId id="692" r:id="rId48"/>
    <p:sldId id="649" r:id="rId49"/>
    <p:sldId id="695" r:id="rId50"/>
    <p:sldId id="746" r:id="rId51"/>
    <p:sldId id="747" r:id="rId52"/>
    <p:sldId id="748" r:id="rId53"/>
    <p:sldId id="583" r:id="rId54"/>
    <p:sldId id="584" r:id="rId55"/>
    <p:sldId id="650" r:id="rId56"/>
    <p:sldId id="691" r:id="rId57"/>
    <p:sldId id="585" r:id="rId58"/>
    <p:sldId id="589" r:id="rId59"/>
    <p:sldId id="590" r:id="rId60"/>
    <p:sldId id="654" r:id="rId61"/>
    <p:sldId id="648" r:id="rId62"/>
    <p:sldId id="647" r:id="rId63"/>
    <p:sldId id="651" r:id="rId64"/>
    <p:sldId id="652" r:id="rId65"/>
    <p:sldId id="655" r:id="rId66"/>
    <p:sldId id="653" r:id="rId67"/>
    <p:sldId id="591" r:id="rId68"/>
    <p:sldId id="638" r:id="rId69"/>
    <p:sldId id="639" r:id="rId70"/>
    <p:sldId id="742" r:id="rId71"/>
    <p:sldId id="696" r:id="rId72"/>
    <p:sldId id="698" r:id="rId73"/>
    <p:sldId id="699" r:id="rId74"/>
    <p:sldId id="592" r:id="rId75"/>
    <p:sldId id="712" r:id="rId76"/>
    <p:sldId id="713" r:id="rId77"/>
    <p:sldId id="596" r:id="rId78"/>
    <p:sldId id="597" r:id="rId79"/>
    <p:sldId id="640" r:id="rId80"/>
    <p:sldId id="744" r:id="rId81"/>
    <p:sldId id="740" r:id="rId82"/>
    <p:sldId id="598" r:id="rId83"/>
    <p:sldId id="641" r:id="rId84"/>
    <p:sldId id="642" r:id="rId85"/>
    <p:sldId id="743" r:id="rId86"/>
    <p:sldId id="643" r:id="rId87"/>
    <p:sldId id="719" r:id="rId88"/>
    <p:sldId id="720" r:id="rId89"/>
    <p:sldId id="721" r:id="rId90"/>
    <p:sldId id="714" r:id="rId91"/>
    <p:sldId id="741" r:id="rId92"/>
    <p:sldId id="745" r:id="rId93"/>
    <p:sldId id="731" r:id="rId94"/>
    <p:sldId id="732" r:id="rId95"/>
    <p:sldId id="715" r:id="rId96"/>
    <p:sldId id="703" r:id="rId97"/>
    <p:sldId id="704" r:id="rId98"/>
    <p:sldId id="716" r:id="rId99"/>
    <p:sldId id="750" r:id="rId100"/>
    <p:sldId id="751" r:id="rId101"/>
    <p:sldId id="722" r:id="rId102"/>
    <p:sldId id="723" r:id="rId103"/>
    <p:sldId id="724" r:id="rId104"/>
    <p:sldId id="705" r:id="rId105"/>
    <p:sldId id="717" r:id="rId106"/>
    <p:sldId id="605" r:id="rId107"/>
    <p:sldId id="606" r:id="rId108"/>
    <p:sldId id="709" r:id="rId109"/>
    <p:sldId id="725" r:id="rId110"/>
    <p:sldId id="726" r:id="rId111"/>
    <p:sldId id="727" r:id="rId112"/>
    <p:sldId id="728" r:id="rId113"/>
    <p:sldId id="729" r:id="rId114"/>
    <p:sldId id="730" r:id="rId115"/>
    <p:sldId id="607" r:id="rId116"/>
    <p:sldId id="608" r:id="rId117"/>
    <p:sldId id="609" r:id="rId118"/>
    <p:sldId id="610" r:id="rId119"/>
    <p:sldId id="752" r:id="rId120"/>
    <p:sldId id="753" r:id="rId121"/>
    <p:sldId id="749" r:id="rId122"/>
    <p:sldId id="611" r:id="rId123"/>
    <p:sldId id="612" r:id="rId124"/>
    <p:sldId id="613" r:id="rId125"/>
    <p:sldId id="614" r:id="rId126"/>
    <p:sldId id="615" r:id="rId127"/>
    <p:sldId id="616" r:id="rId128"/>
    <p:sldId id="617" r:id="rId129"/>
    <p:sldId id="733" r:id="rId130"/>
    <p:sldId id="734" r:id="rId131"/>
    <p:sldId id="735" r:id="rId132"/>
    <p:sldId id="621" r:id="rId133"/>
    <p:sldId id="622" r:id="rId134"/>
    <p:sldId id="736" r:id="rId135"/>
    <p:sldId id="624" r:id="rId136"/>
    <p:sldId id="625" r:id="rId137"/>
    <p:sldId id="755" r:id="rId138"/>
    <p:sldId id="626" r:id="rId139"/>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71C52D-87AE-4BDF-BAC5-173D69D73353}" v="15" dt="2019-05-15T11:26:01.6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06" d="100"/>
          <a:sy n="106" d="100"/>
        </p:scale>
        <p:origin x="79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notesMaster" Target="notesMasters/notesMaster1.xml"/><Relationship Id="rId145"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presProps" Target="presProps.xml"/><Relationship Id="rId146"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hirley Karine Fischer" userId="bdaf92437bcc9ec7" providerId="LiveId" clId="{C871C52D-87AE-4BDF-BAC5-173D69D73353}"/>
    <pc:docChg chg="addSld delSld modSld">
      <pc:chgData name="Schirley Karine Fischer" userId="bdaf92437bcc9ec7" providerId="LiveId" clId="{C871C52D-87AE-4BDF-BAC5-173D69D73353}" dt="2019-05-15T11:37:48.899" v="70" actId="1076"/>
      <pc:docMkLst>
        <pc:docMk/>
      </pc:docMkLst>
      <pc:sldChg chg="add del">
        <pc:chgData name="Schirley Karine Fischer" userId="bdaf92437bcc9ec7" providerId="LiveId" clId="{C871C52D-87AE-4BDF-BAC5-173D69D73353}" dt="2019-05-15T11:25:04.492" v="2" actId="2696"/>
        <pc:sldMkLst>
          <pc:docMk/>
          <pc:sldMk cId="558316903" sldId="754"/>
        </pc:sldMkLst>
      </pc:sldChg>
      <pc:sldChg chg="modSp add">
        <pc:chgData name="Schirley Karine Fischer" userId="bdaf92437bcc9ec7" providerId="LiveId" clId="{C871C52D-87AE-4BDF-BAC5-173D69D73353}" dt="2019-05-15T11:37:48.899" v="70" actId="1076"/>
        <pc:sldMkLst>
          <pc:docMk/>
          <pc:sldMk cId="2063335950" sldId="755"/>
        </pc:sldMkLst>
        <pc:spChg chg="mod">
          <ac:chgData name="Schirley Karine Fischer" userId="bdaf92437bcc9ec7" providerId="LiveId" clId="{C871C52D-87AE-4BDF-BAC5-173D69D73353}" dt="2019-05-15T11:37:48.899" v="70" actId="1076"/>
          <ac:spMkLst>
            <pc:docMk/>
            <pc:sldMk cId="2063335950" sldId="755"/>
            <ac:spMk id="4" creationId="{00000000-0000-0000-0000-000000000000}"/>
          </ac:spMkLst>
        </pc:spChg>
        <pc:spChg chg="mod">
          <ac:chgData name="Schirley Karine Fischer" userId="bdaf92437bcc9ec7" providerId="LiveId" clId="{C871C52D-87AE-4BDF-BAC5-173D69D73353}" dt="2019-05-15T11:25:49.217" v="49" actId="6549"/>
          <ac:spMkLst>
            <pc:docMk/>
            <pc:sldMk cId="2063335950" sldId="755"/>
            <ac:spMk id="5" creationId="{00000000-0000-0000-0000-000000000000}"/>
          </ac:spMkLst>
        </pc:spChg>
      </pc:sldChg>
      <pc:sldChg chg="add del">
        <pc:chgData name="Schirley Karine Fischer" userId="bdaf92437bcc9ec7" providerId="LiveId" clId="{C871C52D-87AE-4BDF-BAC5-173D69D73353}" dt="2019-05-15T11:37:40.104" v="62" actId="2696"/>
        <pc:sldMkLst>
          <pc:docMk/>
          <pc:sldMk cId="460671807" sldId="756"/>
        </pc:sldMkLst>
      </pc:sldChg>
      <pc:sldChg chg="add del">
        <pc:chgData name="Schirley Karine Fischer" userId="bdaf92437bcc9ec7" providerId="LiveId" clId="{C871C52D-87AE-4BDF-BAC5-173D69D73353}" dt="2019-05-15T11:25:50.814" v="50" actId="2696"/>
        <pc:sldMkLst>
          <pc:docMk/>
          <pc:sldMk cId="1041423835" sldId="756"/>
        </pc:sldMkLst>
      </pc:sldChg>
      <pc:sldChg chg="add del">
        <pc:chgData name="Schirley Karine Fischer" userId="bdaf92437bcc9ec7" providerId="LiveId" clId="{C871C52D-87AE-4BDF-BAC5-173D69D73353}" dt="2019-05-15T11:37:40.542" v="63" actId="2696"/>
        <pc:sldMkLst>
          <pc:docMk/>
          <pc:sldMk cId="1914067426" sldId="757"/>
        </pc:sldMkLst>
      </pc:sldChg>
      <pc:sldChg chg="add del">
        <pc:chgData name="Schirley Karine Fischer" userId="bdaf92437bcc9ec7" providerId="LiveId" clId="{C871C52D-87AE-4BDF-BAC5-173D69D73353}" dt="2019-05-15T11:25:52.861" v="51" actId="2696"/>
        <pc:sldMkLst>
          <pc:docMk/>
          <pc:sldMk cId="2252048560" sldId="757"/>
        </pc:sldMkLst>
      </pc:sldChg>
      <pc:sldChg chg="add del">
        <pc:chgData name="Schirley Karine Fischer" userId="bdaf92437bcc9ec7" providerId="LiveId" clId="{C871C52D-87AE-4BDF-BAC5-173D69D73353}" dt="2019-05-15T11:25:10.895" v="5" actId="2696"/>
        <pc:sldMkLst>
          <pc:docMk/>
          <pc:sldMk cId="3409449685" sldId="757"/>
        </pc:sldMkLst>
      </pc:sldChg>
      <pc:sldChg chg="add del">
        <pc:chgData name="Schirley Karine Fischer" userId="bdaf92437bcc9ec7" providerId="LiveId" clId="{C871C52D-87AE-4BDF-BAC5-173D69D73353}" dt="2019-05-15T11:37:41.198" v="64" actId="2696"/>
        <pc:sldMkLst>
          <pc:docMk/>
          <pc:sldMk cId="1692097379" sldId="758"/>
        </pc:sldMkLst>
      </pc:sldChg>
      <pc:sldChg chg="add del">
        <pc:chgData name="Schirley Karine Fischer" userId="bdaf92437bcc9ec7" providerId="LiveId" clId="{C871C52D-87AE-4BDF-BAC5-173D69D73353}" dt="2019-05-15T11:25:53.783" v="52" actId="2696"/>
        <pc:sldMkLst>
          <pc:docMk/>
          <pc:sldMk cId="3437739339" sldId="758"/>
        </pc:sldMkLst>
      </pc:sldChg>
      <pc:sldChg chg="add del">
        <pc:chgData name="Schirley Karine Fischer" userId="bdaf92437bcc9ec7" providerId="LiveId" clId="{C871C52D-87AE-4BDF-BAC5-173D69D73353}" dt="2019-05-15T11:25:54.517" v="53" actId="2696"/>
        <pc:sldMkLst>
          <pc:docMk/>
          <pc:sldMk cId="2403897571" sldId="759"/>
        </pc:sldMkLst>
      </pc:sldChg>
      <pc:sldChg chg="add del">
        <pc:chgData name="Schirley Karine Fischer" userId="bdaf92437bcc9ec7" providerId="LiveId" clId="{C871C52D-87AE-4BDF-BAC5-173D69D73353}" dt="2019-05-15T11:37:41.760" v="65" actId="2696"/>
        <pc:sldMkLst>
          <pc:docMk/>
          <pc:sldMk cId="4080467364" sldId="759"/>
        </pc:sldMkLst>
      </pc:sldChg>
      <pc:sldChg chg="add del">
        <pc:chgData name="Schirley Karine Fischer" userId="bdaf92437bcc9ec7" providerId="LiveId" clId="{C871C52D-87AE-4BDF-BAC5-173D69D73353}" dt="2019-05-15T11:37:42.307" v="66" actId="2696"/>
        <pc:sldMkLst>
          <pc:docMk/>
          <pc:sldMk cId="907758193" sldId="760"/>
        </pc:sldMkLst>
      </pc:sldChg>
      <pc:sldChg chg="add del">
        <pc:chgData name="Schirley Karine Fischer" userId="bdaf92437bcc9ec7" providerId="LiveId" clId="{C871C52D-87AE-4BDF-BAC5-173D69D73353}" dt="2019-05-15T11:37:42.807" v="67" actId="2696"/>
        <pc:sldMkLst>
          <pc:docMk/>
          <pc:sldMk cId="1077185405" sldId="761"/>
        </pc:sldMkLst>
      </pc:sldChg>
      <pc:sldChg chg="add del">
        <pc:chgData name="Schirley Karine Fischer" userId="bdaf92437bcc9ec7" providerId="LiveId" clId="{C871C52D-87AE-4BDF-BAC5-173D69D73353}" dt="2019-05-15T11:37:43.275" v="68" actId="2696"/>
        <pc:sldMkLst>
          <pc:docMk/>
          <pc:sldMk cId="1642999295" sldId="762"/>
        </pc:sldMkLst>
      </pc:sldChg>
      <pc:sldChg chg="add del">
        <pc:chgData name="Schirley Karine Fischer" userId="bdaf92437bcc9ec7" providerId="LiveId" clId="{C871C52D-87AE-4BDF-BAC5-173D69D73353}" dt="2019-05-15T11:37:43.775" v="69" actId="2696"/>
        <pc:sldMkLst>
          <pc:docMk/>
          <pc:sldMk cId="3365105593" sldId="763"/>
        </pc:sldMkLst>
      </pc:sldChg>
    </pc:docChg>
  </pc:docChgLst>
</pc:chgInfo>
</file>

<file path=ppt/diagrams/_rels/data13.xml.rels><?xml version="1.0" encoding="UTF-8" standalone="yes"?>
<Relationships xmlns="http://schemas.openxmlformats.org/package/2006/relationships"><Relationship Id="rId1" Type="http://schemas.openxmlformats.org/officeDocument/2006/relationships/image" Target="../media/image37.png"/></Relationships>
</file>

<file path=ppt/diagrams/_rels/data14.xml.rels><?xml version="1.0" encoding="UTF-8" standalone="yes"?>
<Relationships xmlns="http://schemas.openxmlformats.org/package/2006/relationships"><Relationship Id="rId1" Type="http://schemas.openxmlformats.org/officeDocument/2006/relationships/image" Target="../media/image49.png"/></Relationships>
</file>

<file path=ppt/diagrams/_rels/data8.xml.rels><?xml version="1.0" encoding="UTF-8" standalone="yes"?>
<Relationships xmlns="http://schemas.openxmlformats.org/package/2006/relationships"><Relationship Id="rId1" Type="http://schemas.openxmlformats.org/officeDocument/2006/relationships/hyperlink" Target="http://www.planalto.gov.br/CCIVIL_03/_Ato2015-2018/2015/Lei/L13204.htm#art2" TargetMode="External"/></Relationships>
</file>

<file path=ppt/diagrams/_rels/data9.xml.rels><?xml version="1.0" encoding="UTF-8" standalone="yes"?>
<Relationships xmlns="http://schemas.openxmlformats.org/package/2006/relationships"><Relationship Id="rId1" Type="http://schemas.openxmlformats.org/officeDocument/2006/relationships/image" Target="../media/image42.png"/></Relationships>
</file>

<file path=ppt/diagrams/_rels/drawing13.xml.rels><?xml version="1.0" encoding="UTF-8" standalone="yes"?>
<Relationships xmlns="http://schemas.openxmlformats.org/package/2006/relationships"><Relationship Id="rId1" Type="http://schemas.openxmlformats.org/officeDocument/2006/relationships/image" Target="../media/image37.png"/></Relationships>
</file>

<file path=ppt/diagrams/_rels/drawing14.xml.rels><?xml version="1.0" encoding="UTF-8" standalone="yes"?>
<Relationships xmlns="http://schemas.openxmlformats.org/package/2006/relationships"><Relationship Id="rId1" Type="http://schemas.openxmlformats.org/officeDocument/2006/relationships/image" Target="../media/image49.png"/></Relationships>
</file>

<file path=ppt/diagrams/_rels/drawing8.xml.rels><?xml version="1.0" encoding="UTF-8" standalone="yes"?>
<Relationships xmlns="http://schemas.openxmlformats.org/package/2006/relationships"><Relationship Id="rId1" Type="http://schemas.openxmlformats.org/officeDocument/2006/relationships/hyperlink" Target="http://www.planalto.gov.br/CCIVIL_03/_Ato2015-2018/2015/Lei/L13204.htm#art2" TargetMode="External"/></Relationships>
</file>

<file path=ppt/diagrams/_rels/drawing9.xml.rels><?xml version="1.0" encoding="UTF-8" standalone="yes"?>
<Relationships xmlns="http://schemas.openxmlformats.org/package/2006/relationships"><Relationship Id="rId1" Type="http://schemas.openxmlformats.org/officeDocument/2006/relationships/image" Target="../media/image42.png"/></Relationships>
</file>

<file path=ppt/diagrams/colors1.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F2239E-DAC0-4D38-9B12-DE8A060D6609}" type="doc">
      <dgm:prSet loTypeId="urn:microsoft.com/office/officeart/2005/8/layout/target2" loCatId="relationship" qsTypeId="urn:microsoft.com/office/officeart/2005/8/quickstyle/3d3" qsCatId="3D" csTypeId="urn:microsoft.com/office/officeart/2005/8/colors/accent5_1" csCatId="accent5" phldr="1"/>
      <dgm:spPr/>
      <dgm:t>
        <a:bodyPr/>
        <a:lstStyle/>
        <a:p>
          <a:endParaRPr lang="pt-BR"/>
        </a:p>
      </dgm:t>
    </dgm:pt>
    <dgm:pt modelId="{78C71736-0F01-4253-9A7C-47CA7B67BE0B}">
      <dgm:prSet phldrT="[Texto]" custT="1"/>
      <dgm:spPr>
        <a:solidFill>
          <a:schemeClr val="accent1">
            <a:lumMod val="20000"/>
            <a:lumOff val="80000"/>
          </a:schemeClr>
        </a:solidFill>
      </dgm:spPr>
      <dgm:t>
        <a:bodyPr/>
        <a:lstStyle/>
        <a:p>
          <a:r>
            <a:rPr lang="pt-BR" sz="3600" dirty="0"/>
            <a:t>Terceiro Setor</a:t>
          </a:r>
        </a:p>
      </dgm:t>
    </dgm:pt>
    <dgm:pt modelId="{4890EA20-9425-4935-8822-650377C3B748}" type="parTrans" cxnId="{D516F435-2557-4488-97CA-6DBB05950AE8}">
      <dgm:prSet/>
      <dgm:spPr/>
      <dgm:t>
        <a:bodyPr/>
        <a:lstStyle/>
        <a:p>
          <a:endParaRPr lang="pt-BR" sz="2000"/>
        </a:p>
      </dgm:t>
    </dgm:pt>
    <dgm:pt modelId="{42B5366F-4740-414D-A1DE-2CE9F1774921}" type="sibTrans" cxnId="{D516F435-2557-4488-97CA-6DBB05950AE8}">
      <dgm:prSet/>
      <dgm:spPr/>
      <dgm:t>
        <a:bodyPr/>
        <a:lstStyle/>
        <a:p>
          <a:endParaRPr lang="pt-BR" sz="2000"/>
        </a:p>
      </dgm:t>
    </dgm:pt>
    <dgm:pt modelId="{597282C4-195B-41BE-8E00-80C28E77D38C}" type="pres">
      <dgm:prSet presAssocID="{8FF2239E-DAC0-4D38-9B12-DE8A060D6609}" presName="Name0" presStyleCnt="0">
        <dgm:presLayoutVars>
          <dgm:chMax val="3"/>
          <dgm:chPref val="1"/>
          <dgm:dir/>
          <dgm:animLvl val="lvl"/>
          <dgm:resizeHandles/>
        </dgm:presLayoutVars>
      </dgm:prSet>
      <dgm:spPr/>
    </dgm:pt>
    <dgm:pt modelId="{71E8144C-6167-42EB-83B3-ED58B6ABC044}" type="pres">
      <dgm:prSet presAssocID="{8FF2239E-DAC0-4D38-9B12-DE8A060D6609}" presName="outerBox" presStyleCnt="0"/>
      <dgm:spPr/>
    </dgm:pt>
    <dgm:pt modelId="{D0036205-250A-469C-8871-8A8EE3FE882C}" type="pres">
      <dgm:prSet presAssocID="{8FF2239E-DAC0-4D38-9B12-DE8A060D6609}" presName="outerBoxParent" presStyleLbl="node1" presStyleIdx="0" presStyleCnt="1"/>
      <dgm:spPr/>
    </dgm:pt>
    <dgm:pt modelId="{23B633C0-ACC2-4494-A270-A2161269B03B}" type="pres">
      <dgm:prSet presAssocID="{8FF2239E-DAC0-4D38-9B12-DE8A060D6609}" presName="outerBoxChildren" presStyleCnt="0"/>
      <dgm:spPr/>
    </dgm:pt>
  </dgm:ptLst>
  <dgm:cxnLst>
    <dgm:cxn modelId="{D516F435-2557-4488-97CA-6DBB05950AE8}" srcId="{8FF2239E-DAC0-4D38-9B12-DE8A060D6609}" destId="{78C71736-0F01-4253-9A7C-47CA7B67BE0B}" srcOrd="0" destOrd="0" parTransId="{4890EA20-9425-4935-8822-650377C3B748}" sibTransId="{42B5366F-4740-414D-A1DE-2CE9F1774921}"/>
    <dgm:cxn modelId="{A3BF2E55-D36B-45AF-A77C-2DACF63C6A48}" type="presOf" srcId="{78C71736-0F01-4253-9A7C-47CA7B67BE0B}" destId="{D0036205-250A-469C-8871-8A8EE3FE882C}" srcOrd="0" destOrd="0" presId="urn:microsoft.com/office/officeart/2005/8/layout/target2"/>
    <dgm:cxn modelId="{AC26F9B4-E962-4930-8024-CAF63D50BCCA}" type="presOf" srcId="{8FF2239E-DAC0-4D38-9B12-DE8A060D6609}" destId="{597282C4-195B-41BE-8E00-80C28E77D38C}" srcOrd="0" destOrd="0" presId="urn:microsoft.com/office/officeart/2005/8/layout/target2"/>
    <dgm:cxn modelId="{A1FE9FCA-9B88-4760-98A9-3F4B56A83FF8}" type="presParOf" srcId="{597282C4-195B-41BE-8E00-80C28E77D38C}" destId="{71E8144C-6167-42EB-83B3-ED58B6ABC044}" srcOrd="0" destOrd="0" presId="urn:microsoft.com/office/officeart/2005/8/layout/target2"/>
    <dgm:cxn modelId="{674B4D3C-AC2E-488E-856A-6AADC7A2C897}" type="presParOf" srcId="{71E8144C-6167-42EB-83B3-ED58B6ABC044}" destId="{D0036205-250A-469C-8871-8A8EE3FE882C}" srcOrd="0" destOrd="0" presId="urn:microsoft.com/office/officeart/2005/8/layout/target2"/>
    <dgm:cxn modelId="{733966E8-5C32-4A2A-AF6F-591ED5CEEEDC}" type="presParOf" srcId="{71E8144C-6167-42EB-83B3-ED58B6ABC044}" destId="{23B633C0-ACC2-4494-A270-A2161269B03B}" srcOrd="1" destOrd="0" presId="urn:microsoft.com/office/officeart/2005/8/layout/targe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6442703-5639-48BB-AE3C-FF80EE50B06C}" type="doc">
      <dgm:prSet loTypeId="urn:microsoft.com/office/officeart/2005/8/layout/vList2" loCatId="list" qsTypeId="urn:microsoft.com/office/officeart/2005/8/quickstyle/simple5" qsCatId="simple" csTypeId="urn:microsoft.com/office/officeart/2005/8/colors/accent1_1" csCatId="accent1" phldr="1"/>
      <dgm:spPr/>
      <dgm:t>
        <a:bodyPr/>
        <a:lstStyle/>
        <a:p>
          <a:endParaRPr lang="pt-BR"/>
        </a:p>
      </dgm:t>
    </dgm:pt>
    <dgm:pt modelId="{B5DBEBDB-143A-43DE-8AC2-57AF382BAD9A}">
      <dgm:prSet phldrT="[Texto]"/>
      <dgm:spPr>
        <a:solidFill>
          <a:schemeClr val="bg2">
            <a:lumMod val="20000"/>
            <a:lumOff val="80000"/>
          </a:schemeClr>
        </a:solidFill>
        <a:ln w="38100">
          <a:solidFill>
            <a:srgbClr val="FF2F2F"/>
          </a:solidFill>
        </a:ln>
      </dgm:spPr>
      <dgm:t>
        <a:bodyPr/>
        <a:lstStyle/>
        <a:p>
          <a:r>
            <a:rPr lang="pt-BR" b="1" dirty="0"/>
            <a:t>IRREGULARES</a:t>
          </a:r>
          <a:r>
            <a:rPr lang="pt-BR" b="0" dirty="0"/>
            <a:t>,</a:t>
          </a:r>
          <a:r>
            <a:rPr lang="pt-BR" dirty="0"/>
            <a:t> quando comprovada qualquer das seguintes ocorrências:</a:t>
          </a:r>
          <a:br>
            <a:rPr lang="pt-BR" dirty="0"/>
          </a:br>
          <a:r>
            <a:rPr lang="pt-BR" dirty="0"/>
            <a:t>a)</a:t>
          </a:r>
          <a:r>
            <a:rPr lang="pt-BR" i="1" dirty="0"/>
            <a:t> </a:t>
          </a:r>
          <a:r>
            <a:rPr lang="pt-BR" dirty="0"/>
            <a:t>omissão no dever de prestar contas;</a:t>
          </a:r>
          <a:br>
            <a:rPr lang="pt-BR" dirty="0"/>
          </a:br>
          <a:r>
            <a:rPr lang="pt-BR" dirty="0"/>
            <a:t>b) prática de ato de gestão ilegal, ilegítimo ou antieconômico, ou de infração a norma legal ou regulamentar de natureza contábil, financeira, orçamentária, operacional ou patrimonial;</a:t>
          </a:r>
          <a:br>
            <a:rPr lang="pt-BR" dirty="0"/>
          </a:br>
          <a:r>
            <a:rPr lang="pt-BR" dirty="0"/>
            <a:t>c) dano ao erário decorrente de ato de gestão ilegítimo ou antieconômico;</a:t>
          </a:r>
          <a:br>
            <a:rPr lang="pt-BR" dirty="0"/>
          </a:br>
          <a:r>
            <a:rPr lang="pt-BR" dirty="0"/>
            <a:t>d) desfalque ou desvio de dinheiro, bens ou valores públicos.</a:t>
          </a:r>
        </a:p>
      </dgm:t>
    </dgm:pt>
    <dgm:pt modelId="{156C0029-03E7-4BBE-8DBD-BB0072F0DA79}" type="parTrans" cxnId="{90451BD9-61BA-438D-AC6C-2A0BBC6E9385}">
      <dgm:prSet/>
      <dgm:spPr/>
      <dgm:t>
        <a:bodyPr/>
        <a:lstStyle/>
        <a:p>
          <a:endParaRPr lang="pt-BR"/>
        </a:p>
      </dgm:t>
    </dgm:pt>
    <dgm:pt modelId="{58FF7DA0-A612-4BB2-BCCD-DE460B9A427C}" type="sibTrans" cxnId="{90451BD9-61BA-438D-AC6C-2A0BBC6E9385}">
      <dgm:prSet/>
      <dgm:spPr/>
      <dgm:t>
        <a:bodyPr/>
        <a:lstStyle/>
        <a:p>
          <a:endParaRPr lang="pt-BR"/>
        </a:p>
      </dgm:t>
    </dgm:pt>
    <dgm:pt modelId="{9B843B98-9204-40F9-AF50-3C5E61995617}">
      <dgm:prSet/>
      <dgm:spPr>
        <a:solidFill>
          <a:schemeClr val="accent1">
            <a:lumMod val="20000"/>
            <a:lumOff val="80000"/>
          </a:schemeClr>
        </a:solidFill>
        <a:ln w="38100">
          <a:solidFill>
            <a:schemeClr val="tx2">
              <a:lumMod val="75000"/>
            </a:schemeClr>
          </a:solidFill>
        </a:ln>
      </dgm:spPr>
      <dgm:t>
        <a:bodyPr/>
        <a:lstStyle/>
        <a:p>
          <a:r>
            <a:rPr lang="pt-BR" b="1" dirty="0"/>
            <a:t>REGULARES</a:t>
          </a:r>
          <a:r>
            <a:rPr lang="pt-BR" dirty="0"/>
            <a:t>, quando expressarem, de forma clara e objetiva, a exatidão dos demonstrativos contábeis, a legalidade, a legitimidade e a economicidade dos atos de gestão do responsável;</a:t>
          </a:r>
        </a:p>
      </dgm:t>
    </dgm:pt>
    <dgm:pt modelId="{F3C3DC36-2F4A-40E8-8D46-441FEFC752FE}" type="parTrans" cxnId="{5364A7BE-A4F4-41CB-9570-D9FCC63A5122}">
      <dgm:prSet/>
      <dgm:spPr/>
      <dgm:t>
        <a:bodyPr/>
        <a:lstStyle/>
        <a:p>
          <a:endParaRPr lang="pt-BR"/>
        </a:p>
      </dgm:t>
    </dgm:pt>
    <dgm:pt modelId="{86B02A5C-270E-4797-B14D-18D76CCD29AB}" type="sibTrans" cxnId="{5364A7BE-A4F4-41CB-9570-D9FCC63A5122}">
      <dgm:prSet/>
      <dgm:spPr/>
      <dgm:t>
        <a:bodyPr/>
        <a:lstStyle/>
        <a:p>
          <a:endParaRPr lang="pt-BR"/>
        </a:p>
      </dgm:t>
    </dgm:pt>
    <dgm:pt modelId="{302397EA-3F9A-42EC-8F15-90BFFF07D511}">
      <dgm:prSet/>
      <dgm:spPr>
        <a:solidFill>
          <a:schemeClr val="accent5">
            <a:lumMod val="20000"/>
            <a:lumOff val="80000"/>
          </a:schemeClr>
        </a:solidFill>
        <a:ln w="38100">
          <a:solidFill>
            <a:srgbClr val="FFFF00"/>
          </a:solidFill>
        </a:ln>
      </dgm:spPr>
      <dgm:t>
        <a:bodyPr/>
        <a:lstStyle/>
        <a:p>
          <a:r>
            <a:rPr lang="pt-BR" b="1" dirty="0"/>
            <a:t>REGULARES COM RESALVA</a:t>
          </a:r>
          <a:r>
            <a:rPr lang="pt-BR" dirty="0"/>
            <a:t>, quando evidenciarem impropriedade ou qualquer outra falta de natureza formal de que não resulte em dano ao erário;</a:t>
          </a:r>
        </a:p>
      </dgm:t>
    </dgm:pt>
    <dgm:pt modelId="{77DE838B-2F91-4746-875F-20FE6161CD6F}" type="parTrans" cxnId="{3ABFB41F-F0FD-4789-A9C9-567AB573803D}">
      <dgm:prSet/>
      <dgm:spPr/>
      <dgm:t>
        <a:bodyPr/>
        <a:lstStyle/>
        <a:p>
          <a:endParaRPr lang="pt-BR"/>
        </a:p>
      </dgm:t>
    </dgm:pt>
    <dgm:pt modelId="{DF6049F1-1DA1-409F-9E04-C389DBC8F38A}" type="sibTrans" cxnId="{3ABFB41F-F0FD-4789-A9C9-567AB573803D}">
      <dgm:prSet/>
      <dgm:spPr/>
      <dgm:t>
        <a:bodyPr/>
        <a:lstStyle/>
        <a:p>
          <a:endParaRPr lang="pt-BR"/>
        </a:p>
      </dgm:t>
    </dgm:pt>
    <dgm:pt modelId="{69F0BC96-5D87-4C25-8177-689298FE0A75}" type="pres">
      <dgm:prSet presAssocID="{F6442703-5639-48BB-AE3C-FF80EE50B06C}" presName="linear" presStyleCnt="0">
        <dgm:presLayoutVars>
          <dgm:animLvl val="lvl"/>
          <dgm:resizeHandles val="exact"/>
        </dgm:presLayoutVars>
      </dgm:prSet>
      <dgm:spPr/>
    </dgm:pt>
    <dgm:pt modelId="{6F1758CA-5B28-442F-9814-83595B66F8D7}" type="pres">
      <dgm:prSet presAssocID="{9B843B98-9204-40F9-AF50-3C5E61995617}" presName="parentText" presStyleLbl="node1" presStyleIdx="0" presStyleCnt="3" custScaleY="79009" custLinFactY="-578" custLinFactNeighborY="-100000">
        <dgm:presLayoutVars>
          <dgm:chMax val="0"/>
          <dgm:bulletEnabled val="1"/>
        </dgm:presLayoutVars>
      </dgm:prSet>
      <dgm:spPr/>
    </dgm:pt>
    <dgm:pt modelId="{FEC26677-5C09-4D11-B98E-D079D3ED15A0}" type="pres">
      <dgm:prSet presAssocID="{86B02A5C-270E-4797-B14D-18D76CCD29AB}" presName="spacer" presStyleCnt="0"/>
      <dgm:spPr/>
    </dgm:pt>
    <dgm:pt modelId="{0CE0968E-4403-4336-9427-0223500D6DF9}" type="pres">
      <dgm:prSet presAssocID="{302397EA-3F9A-42EC-8F15-90BFFF07D511}" presName="parentText" presStyleLbl="node1" presStyleIdx="1" presStyleCnt="3" custScaleY="71069" custLinFactNeighborY="66247">
        <dgm:presLayoutVars>
          <dgm:chMax val="0"/>
          <dgm:bulletEnabled val="1"/>
        </dgm:presLayoutVars>
      </dgm:prSet>
      <dgm:spPr/>
    </dgm:pt>
    <dgm:pt modelId="{5028D0CF-FFB5-4C28-A4FB-A02BB4B1D8A7}" type="pres">
      <dgm:prSet presAssocID="{DF6049F1-1DA1-409F-9E04-C389DBC8F38A}" presName="spacer" presStyleCnt="0"/>
      <dgm:spPr/>
    </dgm:pt>
    <dgm:pt modelId="{34FF55AC-695C-4F96-A1E3-79851705E6AB}" type="pres">
      <dgm:prSet presAssocID="{B5DBEBDB-143A-43DE-8AC2-57AF382BAD9A}" presName="parentText" presStyleLbl="node1" presStyleIdx="2" presStyleCnt="3" custScaleY="113690" custLinFactY="7064" custLinFactNeighborY="100000">
        <dgm:presLayoutVars>
          <dgm:chMax val="0"/>
          <dgm:bulletEnabled val="1"/>
        </dgm:presLayoutVars>
      </dgm:prSet>
      <dgm:spPr/>
    </dgm:pt>
  </dgm:ptLst>
  <dgm:cxnLst>
    <dgm:cxn modelId="{3ABFB41F-F0FD-4789-A9C9-567AB573803D}" srcId="{F6442703-5639-48BB-AE3C-FF80EE50B06C}" destId="{302397EA-3F9A-42EC-8F15-90BFFF07D511}" srcOrd="1" destOrd="0" parTransId="{77DE838B-2F91-4746-875F-20FE6161CD6F}" sibTransId="{DF6049F1-1DA1-409F-9E04-C389DBC8F38A}"/>
    <dgm:cxn modelId="{0F43E63C-D223-4183-9F4A-C798C9D943BB}" type="presOf" srcId="{9B843B98-9204-40F9-AF50-3C5E61995617}" destId="{6F1758CA-5B28-442F-9814-83595B66F8D7}" srcOrd="0" destOrd="0" presId="urn:microsoft.com/office/officeart/2005/8/layout/vList2"/>
    <dgm:cxn modelId="{640BAE72-850D-4183-B121-B1885EEA5086}" type="presOf" srcId="{F6442703-5639-48BB-AE3C-FF80EE50B06C}" destId="{69F0BC96-5D87-4C25-8177-689298FE0A75}" srcOrd="0" destOrd="0" presId="urn:microsoft.com/office/officeart/2005/8/layout/vList2"/>
    <dgm:cxn modelId="{5E5FFB58-9F16-44E0-B049-81D46DA0E3F2}" type="presOf" srcId="{302397EA-3F9A-42EC-8F15-90BFFF07D511}" destId="{0CE0968E-4403-4336-9427-0223500D6DF9}" srcOrd="0" destOrd="0" presId="urn:microsoft.com/office/officeart/2005/8/layout/vList2"/>
    <dgm:cxn modelId="{A3F0FC8A-8071-4692-9147-E7C3332CA418}" type="presOf" srcId="{B5DBEBDB-143A-43DE-8AC2-57AF382BAD9A}" destId="{34FF55AC-695C-4F96-A1E3-79851705E6AB}" srcOrd="0" destOrd="0" presId="urn:microsoft.com/office/officeart/2005/8/layout/vList2"/>
    <dgm:cxn modelId="{5364A7BE-A4F4-41CB-9570-D9FCC63A5122}" srcId="{F6442703-5639-48BB-AE3C-FF80EE50B06C}" destId="{9B843B98-9204-40F9-AF50-3C5E61995617}" srcOrd="0" destOrd="0" parTransId="{F3C3DC36-2F4A-40E8-8D46-441FEFC752FE}" sibTransId="{86B02A5C-270E-4797-B14D-18D76CCD29AB}"/>
    <dgm:cxn modelId="{90451BD9-61BA-438D-AC6C-2A0BBC6E9385}" srcId="{F6442703-5639-48BB-AE3C-FF80EE50B06C}" destId="{B5DBEBDB-143A-43DE-8AC2-57AF382BAD9A}" srcOrd="2" destOrd="0" parTransId="{156C0029-03E7-4BBE-8DBD-BB0072F0DA79}" sibTransId="{58FF7DA0-A612-4BB2-BCCD-DE460B9A427C}"/>
    <dgm:cxn modelId="{709B7A44-3367-46CF-9720-B74974FEDB43}" type="presParOf" srcId="{69F0BC96-5D87-4C25-8177-689298FE0A75}" destId="{6F1758CA-5B28-442F-9814-83595B66F8D7}" srcOrd="0" destOrd="0" presId="urn:microsoft.com/office/officeart/2005/8/layout/vList2"/>
    <dgm:cxn modelId="{C9083ACC-2949-4D83-A942-A0E8E4895EB4}" type="presParOf" srcId="{69F0BC96-5D87-4C25-8177-689298FE0A75}" destId="{FEC26677-5C09-4D11-B98E-D079D3ED15A0}" srcOrd="1" destOrd="0" presId="urn:microsoft.com/office/officeart/2005/8/layout/vList2"/>
    <dgm:cxn modelId="{80427817-8E47-4DA3-A4EA-5DC192EA14DD}" type="presParOf" srcId="{69F0BC96-5D87-4C25-8177-689298FE0A75}" destId="{0CE0968E-4403-4336-9427-0223500D6DF9}" srcOrd="2" destOrd="0" presId="urn:microsoft.com/office/officeart/2005/8/layout/vList2"/>
    <dgm:cxn modelId="{341B32ED-34B7-4F5D-86A7-6FB4E3F87B11}" type="presParOf" srcId="{69F0BC96-5D87-4C25-8177-689298FE0A75}" destId="{5028D0CF-FFB5-4C28-A4FB-A02BB4B1D8A7}" srcOrd="3" destOrd="0" presId="urn:microsoft.com/office/officeart/2005/8/layout/vList2"/>
    <dgm:cxn modelId="{0434326F-6521-4057-9C64-323C394ABF67}" type="presParOf" srcId="{69F0BC96-5D87-4C25-8177-689298FE0A75}" destId="{34FF55AC-695C-4F96-A1E3-79851705E6AB}"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C8278DB-C69E-4D96-B6DD-D983DC3F1212}" type="doc">
      <dgm:prSet loTypeId="urn:microsoft.com/office/officeart/2005/8/layout/pyramid2" loCatId="list" qsTypeId="urn:microsoft.com/office/officeart/2005/8/quickstyle/simple1" qsCatId="simple" csTypeId="urn:microsoft.com/office/officeart/2005/8/colors/accent1_3" csCatId="accent1" phldr="1"/>
      <dgm:spPr/>
    </dgm:pt>
    <dgm:pt modelId="{037B25D6-317D-43E2-85E3-123CC67C89B5}">
      <dgm:prSet/>
      <dgm:spPr>
        <a:solidFill>
          <a:srgbClr val="00B050">
            <a:alpha val="90000"/>
          </a:srgbClr>
        </a:solidFill>
      </dgm:spPr>
      <dgm:t>
        <a:bodyPr/>
        <a:lstStyle/>
        <a:p>
          <a:r>
            <a:rPr lang="pt-BR" b="0">
              <a:effectLst>
                <a:outerShdw blurRad="38100" dist="38100" dir="2700000" algn="tl">
                  <a:srgbClr val="000000">
                    <a:alpha val="43137"/>
                  </a:srgbClr>
                </a:outerShdw>
              </a:effectLst>
            </a:rPr>
            <a:t>Advertência</a:t>
          </a:r>
        </a:p>
      </dgm:t>
    </dgm:pt>
    <dgm:pt modelId="{ADB33085-82C9-4EAE-9735-4ABB738CE5ED}" type="parTrans" cxnId="{E8D86171-F00D-4AD8-95CD-4B97977B2476}">
      <dgm:prSet/>
      <dgm:spPr/>
      <dgm:t>
        <a:bodyPr/>
        <a:lstStyle/>
        <a:p>
          <a:endParaRPr lang="pt-BR"/>
        </a:p>
      </dgm:t>
    </dgm:pt>
    <dgm:pt modelId="{48372A2A-2B9E-4A52-852B-508BD4ADDE76}" type="sibTrans" cxnId="{E8D86171-F00D-4AD8-95CD-4B97977B2476}">
      <dgm:prSet/>
      <dgm:spPr/>
      <dgm:t>
        <a:bodyPr/>
        <a:lstStyle/>
        <a:p>
          <a:endParaRPr lang="pt-BR"/>
        </a:p>
      </dgm:t>
    </dgm:pt>
    <dgm:pt modelId="{6EA93DBD-5917-4D4A-8306-6E04A5458D46}">
      <dgm:prSet/>
      <dgm:spPr>
        <a:solidFill>
          <a:srgbClr val="FFFF00">
            <a:alpha val="90000"/>
          </a:srgbClr>
        </a:solidFill>
      </dgm:spPr>
      <dgm:t>
        <a:bodyPr/>
        <a:lstStyle/>
        <a:p>
          <a:r>
            <a:rPr lang="pt-BR" b="0" dirty="0">
              <a:effectLst>
                <a:outerShdw blurRad="38100" dist="38100" dir="2700000" algn="tl">
                  <a:srgbClr val="000000">
                    <a:alpha val="43137"/>
                  </a:srgbClr>
                </a:outerShdw>
              </a:effectLst>
            </a:rPr>
            <a:t>Suspensão de até 2 anos para chamamento público e celebrar Termos na  esfera de governo sancionadora</a:t>
          </a:r>
        </a:p>
      </dgm:t>
    </dgm:pt>
    <dgm:pt modelId="{EEB0093E-7773-48FC-8E85-E267434E105D}" type="parTrans" cxnId="{559384A9-FEE8-4736-8122-2DC868AE9793}">
      <dgm:prSet/>
      <dgm:spPr/>
      <dgm:t>
        <a:bodyPr/>
        <a:lstStyle/>
        <a:p>
          <a:endParaRPr lang="pt-BR"/>
        </a:p>
      </dgm:t>
    </dgm:pt>
    <dgm:pt modelId="{E60742A9-58E4-4E3D-B0F8-4BBD37D201FE}" type="sibTrans" cxnId="{559384A9-FEE8-4736-8122-2DC868AE9793}">
      <dgm:prSet/>
      <dgm:spPr/>
      <dgm:t>
        <a:bodyPr/>
        <a:lstStyle/>
        <a:p>
          <a:endParaRPr lang="pt-BR"/>
        </a:p>
      </dgm:t>
    </dgm:pt>
    <dgm:pt modelId="{1B62B3AD-C46A-412A-BFF1-EA581A30B70C}">
      <dgm:prSet/>
      <dgm:spPr>
        <a:solidFill>
          <a:srgbClr val="FF2F2F">
            <a:alpha val="89804"/>
          </a:srgbClr>
        </a:solidFill>
      </dgm:spPr>
      <dgm:t>
        <a:bodyPr/>
        <a:lstStyle/>
        <a:p>
          <a:r>
            <a:rPr lang="pt-BR" b="0">
              <a:effectLst>
                <a:outerShdw blurRad="38100" dist="38100" dir="2700000" algn="tl">
                  <a:srgbClr val="000000">
                    <a:alpha val="43137"/>
                  </a:srgbClr>
                </a:outerShdw>
              </a:effectLst>
            </a:rPr>
            <a:t>Inidoneidade – todas as esferas de governo</a:t>
          </a:r>
        </a:p>
      </dgm:t>
    </dgm:pt>
    <dgm:pt modelId="{96728C22-5456-419C-8CB4-2414DAFE1AFE}" type="parTrans" cxnId="{FC0243F5-CDCD-4D3C-8D6D-28568E50523C}">
      <dgm:prSet/>
      <dgm:spPr/>
      <dgm:t>
        <a:bodyPr/>
        <a:lstStyle/>
        <a:p>
          <a:endParaRPr lang="pt-BR"/>
        </a:p>
      </dgm:t>
    </dgm:pt>
    <dgm:pt modelId="{9D46287A-AECE-441C-B3AE-E32DD3C54EDA}" type="sibTrans" cxnId="{FC0243F5-CDCD-4D3C-8D6D-28568E50523C}">
      <dgm:prSet/>
      <dgm:spPr/>
      <dgm:t>
        <a:bodyPr/>
        <a:lstStyle/>
        <a:p>
          <a:endParaRPr lang="pt-BR"/>
        </a:p>
      </dgm:t>
    </dgm:pt>
    <dgm:pt modelId="{DF0189C8-F752-472E-8C9F-C19C8E97FFA4}" type="pres">
      <dgm:prSet presAssocID="{8C8278DB-C69E-4D96-B6DD-D983DC3F1212}" presName="compositeShape" presStyleCnt="0">
        <dgm:presLayoutVars>
          <dgm:dir/>
          <dgm:resizeHandles/>
        </dgm:presLayoutVars>
      </dgm:prSet>
      <dgm:spPr/>
    </dgm:pt>
    <dgm:pt modelId="{915EE66B-B845-4D1C-8F79-2207617D4B63}" type="pres">
      <dgm:prSet presAssocID="{8C8278DB-C69E-4D96-B6DD-D983DC3F1212}" presName="pyramid" presStyleLbl="node1" presStyleIdx="0" presStyleCnt="1"/>
      <dgm:spPr>
        <a:solidFill>
          <a:schemeClr val="tx2">
            <a:lumMod val="40000"/>
            <a:lumOff val="60000"/>
          </a:schemeClr>
        </a:solidFill>
      </dgm:spPr>
    </dgm:pt>
    <dgm:pt modelId="{A88FD768-EB7B-451A-8118-DD473E73F796}" type="pres">
      <dgm:prSet presAssocID="{8C8278DB-C69E-4D96-B6DD-D983DC3F1212}" presName="theList" presStyleCnt="0"/>
      <dgm:spPr/>
    </dgm:pt>
    <dgm:pt modelId="{4ED7094D-A384-41E5-A137-A99D06CF48AB}" type="pres">
      <dgm:prSet presAssocID="{037B25D6-317D-43E2-85E3-123CC67C89B5}" presName="aNode" presStyleLbl="fgAcc1" presStyleIdx="0" presStyleCnt="3" custLinFactNeighborX="2313">
        <dgm:presLayoutVars>
          <dgm:bulletEnabled val="1"/>
        </dgm:presLayoutVars>
      </dgm:prSet>
      <dgm:spPr/>
    </dgm:pt>
    <dgm:pt modelId="{16B40776-D16B-4E1F-B9AE-F43CF50F09DF}" type="pres">
      <dgm:prSet presAssocID="{037B25D6-317D-43E2-85E3-123CC67C89B5}" presName="aSpace" presStyleCnt="0"/>
      <dgm:spPr/>
    </dgm:pt>
    <dgm:pt modelId="{0969F7D3-F33B-4C25-8E50-69F51EC85DF2}" type="pres">
      <dgm:prSet presAssocID="{6EA93DBD-5917-4D4A-8306-6E04A5458D46}" presName="aNode" presStyleLbl="fgAcc1" presStyleIdx="1" presStyleCnt="3">
        <dgm:presLayoutVars>
          <dgm:bulletEnabled val="1"/>
        </dgm:presLayoutVars>
      </dgm:prSet>
      <dgm:spPr/>
    </dgm:pt>
    <dgm:pt modelId="{A5F958BD-5702-4133-BE66-6410231744C6}" type="pres">
      <dgm:prSet presAssocID="{6EA93DBD-5917-4D4A-8306-6E04A5458D46}" presName="aSpace" presStyleCnt="0"/>
      <dgm:spPr/>
    </dgm:pt>
    <dgm:pt modelId="{A93F88A3-23F7-414A-B9B9-BBF4D8E077C9}" type="pres">
      <dgm:prSet presAssocID="{1B62B3AD-C46A-412A-BFF1-EA581A30B70C}" presName="aNode" presStyleLbl="fgAcc1" presStyleIdx="2" presStyleCnt="3">
        <dgm:presLayoutVars>
          <dgm:bulletEnabled val="1"/>
        </dgm:presLayoutVars>
      </dgm:prSet>
      <dgm:spPr/>
    </dgm:pt>
    <dgm:pt modelId="{97A4C572-117D-41CC-B963-4B71411FEE2B}" type="pres">
      <dgm:prSet presAssocID="{1B62B3AD-C46A-412A-BFF1-EA581A30B70C}" presName="aSpace" presStyleCnt="0"/>
      <dgm:spPr/>
    </dgm:pt>
  </dgm:ptLst>
  <dgm:cxnLst>
    <dgm:cxn modelId="{327F9B39-F7F9-4A77-9C67-807D12269114}" type="presOf" srcId="{037B25D6-317D-43E2-85E3-123CC67C89B5}" destId="{4ED7094D-A384-41E5-A137-A99D06CF48AB}" srcOrd="0" destOrd="0" presId="urn:microsoft.com/office/officeart/2005/8/layout/pyramid2"/>
    <dgm:cxn modelId="{205FA441-C570-477A-AC28-1AC954B42D2F}" type="presOf" srcId="{8C8278DB-C69E-4D96-B6DD-D983DC3F1212}" destId="{DF0189C8-F752-472E-8C9F-C19C8E97FFA4}" srcOrd="0" destOrd="0" presId="urn:microsoft.com/office/officeart/2005/8/layout/pyramid2"/>
    <dgm:cxn modelId="{E8D86171-F00D-4AD8-95CD-4B97977B2476}" srcId="{8C8278DB-C69E-4D96-B6DD-D983DC3F1212}" destId="{037B25D6-317D-43E2-85E3-123CC67C89B5}" srcOrd="0" destOrd="0" parTransId="{ADB33085-82C9-4EAE-9735-4ABB738CE5ED}" sibTransId="{48372A2A-2B9E-4A52-852B-508BD4ADDE76}"/>
    <dgm:cxn modelId="{AE73498E-855E-4A91-9EE6-219CF55A10D2}" type="presOf" srcId="{1B62B3AD-C46A-412A-BFF1-EA581A30B70C}" destId="{A93F88A3-23F7-414A-B9B9-BBF4D8E077C9}" srcOrd="0" destOrd="0" presId="urn:microsoft.com/office/officeart/2005/8/layout/pyramid2"/>
    <dgm:cxn modelId="{4DA16B90-5FAB-4EE6-8780-F4D22A544FC8}" type="presOf" srcId="{6EA93DBD-5917-4D4A-8306-6E04A5458D46}" destId="{0969F7D3-F33B-4C25-8E50-69F51EC85DF2}" srcOrd="0" destOrd="0" presId="urn:microsoft.com/office/officeart/2005/8/layout/pyramid2"/>
    <dgm:cxn modelId="{559384A9-FEE8-4736-8122-2DC868AE9793}" srcId="{8C8278DB-C69E-4D96-B6DD-D983DC3F1212}" destId="{6EA93DBD-5917-4D4A-8306-6E04A5458D46}" srcOrd="1" destOrd="0" parTransId="{EEB0093E-7773-48FC-8E85-E267434E105D}" sibTransId="{E60742A9-58E4-4E3D-B0F8-4BBD37D201FE}"/>
    <dgm:cxn modelId="{FC0243F5-CDCD-4D3C-8D6D-28568E50523C}" srcId="{8C8278DB-C69E-4D96-B6DD-D983DC3F1212}" destId="{1B62B3AD-C46A-412A-BFF1-EA581A30B70C}" srcOrd="2" destOrd="0" parTransId="{96728C22-5456-419C-8CB4-2414DAFE1AFE}" sibTransId="{9D46287A-AECE-441C-B3AE-E32DD3C54EDA}"/>
    <dgm:cxn modelId="{000CF867-B3E7-47F6-B0BD-7ACDB72E4B55}" type="presParOf" srcId="{DF0189C8-F752-472E-8C9F-C19C8E97FFA4}" destId="{915EE66B-B845-4D1C-8F79-2207617D4B63}" srcOrd="0" destOrd="0" presId="urn:microsoft.com/office/officeart/2005/8/layout/pyramid2"/>
    <dgm:cxn modelId="{E741A0A7-BF36-4CF1-B22B-6514CD536A48}" type="presParOf" srcId="{DF0189C8-F752-472E-8C9F-C19C8E97FFA4}" destId="{A88FD768-EB7B-451A-8118-DD473E73F796}" srcOrd="1" destOrd="0" presId="urn:microsoft.com/office/officeart/2005/8/layout/pyramid2"/>
    <dgm:cxn modelId="{55C7052C-97DE-4A00-BD2B-A211579F7193}" type="presParOf" srcId="{A88FD768-EB7B-451A-8118-DD473E73F796}" destId="{4ED7094D-A384-41E5-A137-A99D06CF48AB}" srcOrd="0" destOrd="0" presId="urn:microsoft.com/office/officeart/2005/8/layout/pyramid2"/>
    <dgm:cxn modelId="{5087ABCC-CBA5-42CE-9B28-C3414F672FB1}" type="presParOf" srcId="{A88FD768-EB7B-451A-8118-DD473E73F796}" destId="{16B40776-D16B-4E1F-B9AE-F43CF50F09DF}" srcOrd="1" destOrd="0" presId="urn:microsoft.com/office/officeart/2005/8/layout/pyramid2"/>
    <dgm:cxn modelId="{6B0EB17C-2C10-419E-AA7F-822B91F3C474}" type="presParOf" srcId="{A88FD768-EB7B-451A-8118-DD473E73F796}" destId="{0969F7D3-F33B-4C25-8E50-69F51EC85DF2}" srcOrd="2" destOrd="0" presId="urn:microsoft.com/office/officeart/2005/8/layout/pyramid2"/>
    <dgm:cxn modelId="{C9A32B16-5F65-468A-94CB-B8BA08BC2BD0}" type="presParOf" srcId="{A88FD768-EB7B-451A-8118-DD473E73F796}" destId="{A5F958BD-5702-4133-BE66-6410231744C6}" srcOrd="3" destOrd="0" presId="urn:microsoft.com/office/officeart/2005/8/layout/pyramid2"/>
    <dgm:cxn modelId="{17FBC685-97D3-4C1E-BB2A-92476B9F0D37}" type="presParOf" srcId="{A88FD768-EB7B-451A-8118-DD473E73F796}" destId="{A93F88A3-23F7-414A-B9B9-BBF4D8E077C9}" srcOrd="4" destOrd="0" presId="urn:microsoft.com/office/officeart/2005/8/layout/pyramid2"/>
    <dgm:cxn modelId="{C8775320-F345-45D8-B612-5FAD2CB154FA}" type="presParOf" srcId="{A88FD768-EB7B-451A-8118-DD473E73F796}" destId="{97A4C572-117D-41CC-B963-4B71411FEE2B}"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508AA27-78C4-4F22-9586-A6AA4B162A73}" type="doc">
      <dgm:prSet loTypeId="urn:microsoft.com/office/officeart/2005/8/layout/process2" loCatId="process" qsTypeId="urn:microsoft.com/office/officeart/2005/8/quickstyle/simple4" qsCatId="simple" csTypeId="urn:microsoft.com/office/officeart/2005/8/colors/accent1_3" csCatId="accent1" phldr="1"/>
      <dgm:spPr/>
    </dgm:pt>
    <dgm:pt modelId="{CDB94E4D-F956-4DFD-9A3C-1C3440097EC8}">
      <dgm:prSet phldrT="[Texto]" custT="1"/>
      <dgm:spPr/>
      <dgm:t>
        <a:bodyPr/>
        <a:lstStyle/>
        <a:p>
          <a:r>
            <a:rPr lang="en-US" sz="1400" b="1" dirty="0" err="1"/>
            <a:t>Processo</a:t>
          </a:r>
          <a:r>
            <a:rPr lang="en-US" sz="1400" b="1" dirty="0"/>
            <a:t> </a:t>
          </a:r>
        </a:p>
        <a:p>
          <a:r>
            <a:rPr lang="en-US" sz="1400" b="1" dirty="0" err="1"/>
            <a:t>Administrativo</a:t>
          </a:r>
          <a:endParaRPr lang="pt-BR" sz="1400" b="1" dirty="0"/>
        </a:p>
      </dgm:t>
    </dgm:pt>
    <dgm:pt modelId="{CE866D78-D5A0-4FF2-9004-8C1D8D80609C}" type="parTrans" cxnId="{C99FED22-8229-4531-8908-3AB30167E27E}">
      <dgm:prSet/>
      <dgm:spPr/>
      <dgm:t>
        <a:bodyPr/>
        <a:lstStyle/>
        <a:p>
          <a:endParaRPr lang="pt-BR" sz="2400" b="1"/>
        </a:p>
      </dgm:t>
    </dgm:pt>
    <dgm:pt modelId="{A2A3C42B-0766-4704-87C6-AB0C30230386}" type="sibTrans" cxnId="{C99FED22-8229-4531-8908-3AB30167E27E}">
      <dgm:prSet custT="1"/>
      <dgm:spPr/>
      <dgm:t>
        <a:bodyPr/>
        <a:lstStyle/>
        <a:p>
          <a:endParaRPr lang="pt-BR" sz="3200" b="1"/>
        </a:p>
      </dgm:t>
    </dgm:pt>
    <dgm:pt modelId="{59428681-4E7A-488A-86C0-CE8AC724FA03}">
      <dgm:prSet phldrT="[Texto]" custT="1"/>
      <dgm:spPr/>
      <dgm:t>
        <a:bodyPr/>
        <a:lstStyle/>
        <a:p>
          <a:r>
            <a:rPr lang="en-US" sz="1400" b="1" dirty="0" err="1"/>
            <a:t>Defesa</a:t>
          </a:r>
          <a:r>
            <a:rPr lang="en-US" sz="1400" b="1" dirty="0"/>
            <a:t> </a:t>
          </a:r>
          <a:r>
            <a:rPr lang="en-US" sz="1400" b="1" dirty="0" err="1"/>
            <a:t>Prévia</a:t>
          </a:r>
          <a:endParaRPr lang="pt-BR" sz="1400" b="1" dirty="0"/>
        </a:p>
      </dgm:t>
    </dgm:pt>
    <dgm:pt modelId="{2CEFD11C-3BD9-4953-9F3D-7D3A25C4E1C6}" type="parTrans" cxnId="{1D2BB948-C56E-40B7-A6F4-AE9798943A70}">
      <dgm:prSet/>
      <dgm:spPr/>
      <dgm:t>
        <a:bodyPr/>
        <a:lstStyle/>
        <a:p>
          <a:endParaRPr lang="pt-BR" sz="2400" b="1"/>
        </a:p>
      </dgm:t>
    </dgm:pt>
    <dgm:pt modelId="{498B9FA7-B080-4CDB-BF50-A4310E6518BE}" type="sibTrans" cxnId="{1D2BB948-C56E-40B7-A6F4-AE9798943A70}">
      <dgm:prSet custT="1"/>
      <dgm:spPr/>
      <dgm:t>
        <a:bodyPr/>
        <a:lstStyle/>
        <a:p>
          <a:endParaRPr lang="pt-BR" sz="3200" b="1"/>
        </a:p>
      </dgm:t>
    </dgm:pt>
    <dgm:pt modelId="{6CC6BA3E-6E87-4036-9D68-625348C868C5}">
      <dgm:prSet phldrT="[Texto]" custT="1"/>
      <dgm:spPr/>
      <dgm:t>
        <a:bodyPr/>
        <a:lstStyle/>
        <a:p>
          <a:r>
            <a:rPr lang="en-US" sz="1400" b="1" dirty="0" err="1"/>
            <a:t>Penalidade</a:t>
          </a:r>
          <a:r>
            <a:rPr lang="en-US" sz="1400" b="1" dirty="0"/>
            <a:t> </a:t>
          </a:r>
          <a:r>
            <a:rPr lang="en-US" sz="1400" b="1" dirty="0" err="1"/>
            <a:t>aplicada</a:t>
          </a:r>
          <a:r>
            <a:rPr lang="en-US" sz="1400" b="1" dirty="0"/>
            <a:t> </a:t>
          </a:r>
          <a:r>
            <a:rPr lang="en-US" sz="1400" b="1" dirty="0" err="1"/>
            <a:t>pelo</a:t>
          </a:r>
          <a:r>
            <a:rPr lang="en-US" sz="1400" b="1" dirty="0"/>
            <a:t> </a:t>
          </a:r>
          <a:r>
            <a:rPr lang="en-US" sz="1400" b="1" dirty="0" err="1"/>
            <a:t>Secretário</a:t>
          </a:r>
          <a:endParaRPr lang="pt-BR" sz="1400" b="1" dirty="0"/>
        </a:p>
      </dgm:t>
    </dgm:pt>
    <dgm:pt modelId="{3510C855-EED7-4227-888B-EFC89EF09D8F}" type="parTrans" cxnId="{A0908401-2232-4F9E-8C5A-D677E32408DA}">
      <dgm:prSet/>
      <dgm:spPr/>
      <dgm:t>
        <a:bodyPr/>
        <a:lstStyle/>
        <a:p>
          <a:endParaRPr lang="pt-BR" sz="2400" b="1"/>
        </a:p>
      </dgm:t>
    </dgm:pt>
    <dgm:pt modelId="{7EB6FDCE-366D-4D23-A0AC-8EB36DAFA24B}" type="sibTrans" cxnId="{A0908401-2232-4F9E-8C5A-D677E32408DA}">
      <dgm:prSet custT="1"/>
      <dgm:spPr/>
      <dgm:t>
        <a:bodyPr/>
        <a:lstStyle/>
        <a:p>
          <a:endParaRPr lang="pt-BR" sz="3200" b="1"/>
        </a:p>
      </dgm:t>
    </dgm:pt>
    <dgm:pt modelId="{741A3B22-95AE-429E-9B3B-3E758A9FDEDB}">
      <dgm:prSet phldrT="[Texto]" custT="1"/>
      <dgm:spPr/>
      <dgm:t>
        <a:bodyPr/>
        <a:lstStyle/>
        <a:p>
          <a:r>
            <a:rPr lang="en-US" sz="1400" b="1" dirty="0" err="1"/>
            <a:t>Só</a:t>
          </a:r>
          <a:r>
            <a:rPr lang="en-US" sz="1400" b="1" dirty="0"/>
            <a:t> o </a:t>
          </a:r>
          <a:r>
            <a:rPr lang="en-US" sz="1400" b="1" dirty="0" err="1"/>
            <a:t>Secretário</a:t>
          </a:r>
          <a:r>
            <a:rPr lang="en-US" sz="1400" b="1" dirty="0"/>
            <a:t> </a:t>
          </a:r>
          <a:r>
            <a:rPr lang="en-US" sz="1400" b="1" dirty="0" err="1"/>
            <a:t>pode</a:t>
          </a:r>
          <a:r>
            <a:rPr lang="en-US" sz="1400" b="1" dirty="0"/>
            <a:t> </a:t>
          </a:r>
          <a:r>
            <a:rPr lang="en-US" sz="1400" b="1" dirty="0" err="1"/>
            <a:t>reabilitar</a:t>
          </a:r>
          <a:r>
            <a:rPr lang="en-US" sz="1400" b="1" dirty="0"/>
            <a:t> a OSC</a:t>
          </a:r>
          <a:endParaRPr lang="pt-BR" sz="1400" b="1" dirty="0"/>
        </a:p>
      </dgm:t>
    </dgm:pt>
    <dgm:pt modelId="{859BC275-FD18-46EE-9DD5-4A658967102D}" type="parTrans" cxnId="{47F66E0D-0100-4D75-8575-BE6179100B43}">
      <dgm:prSet/>
      <dgm:spPr/>
      <dgm:t>
        <a:bodyPr/>
        <a:lstStyle/>
        <a:p>
          <a:endParaRPr lang="pt-BR" sz="2400" b="1"/>
        </a:p>
      </dgm:t>
    </dgm:pt>
    <dgm:pt modelId="{4F6D8077-56E6-4489-8B43-AD073F55CA27}" type="sibTrans" cxnId="{47F66E0D-0100-4D75-8575-BE6179100B43}">
      <dgm:prSet custT="1"/>
      <dgm:spPr/>
      <dgm:t>
        <a:bodyPr/>
        <a:lstStyle/>
        <a:p>
          <a:endParaRPr lang="pt-BR" sz="3200" b="1"/>
        </a:p>
      </dgm:t>
    </dgm:pt>
    <dgm:pt modelId="{738572BA-BBD2-401B-845F-476331E0D836}">
      <dgm:prSet phldrT="[Texto]" custT="1"/>
      <dgm:spPr/>
      <dgm:t>
        <a:bodyPr/>
        <a:lstStyle/>
        <a:p>
          <a:r>
            <a:rPr lang="en-US" sz="1400" b="1" dirty="0" err="1"/>
            <a:t>Reabilitação</a:t>
          </a:r>
          <a:r>
            <a:rPr lang="en-US" sz="1400" b="1" dirty="0"/>
            <a:t> </a:t>
          </a:r>
          <a:r>
            <a:rPr lang="en-US" sz="1400" b="1" dirty="0" err="1"/>
            <a:t>depende</a:t>
          </a:r>
          <a:r>
            <a:rPr lang="en-US" sz="1400" b="1" dirty="0"/>
            <a:t> do </a:t>
          </a:r>
          <a:r>
            <a:rPr lang="en-US" sz="1400" b="1" dirty="0" err="1"/>
            <a:t>transcurso</a:t>
          </a:r>
          <a:r>
            <a:rPr lang="en-US" sz="1400" b="1" dirty="0"/>
            <a:t> do </a:t>
          </a:r>
          <a:r>
            <a:rPr lang="en-US" sz="1400" b="1" dirty="0" err="1"/>
            <a:t>prazo</a:t>
          </a:r>
          <a:r>
            <a:rPr lang="en-US" sz="1400" b="1" dirty="0"/>
            <a:t> e </a:t>
          </a:r>
          <a:r>
            <a:rPr lang="en-US" sz="1400" b="1" dirty="0" err="1"/>
            <a:t>ressarcimento</a:t>
          </a:r>
          <a:r>
            <a:rPr lang="en-US" sz="1400" b="1" dirty="0"/>
            <a:t> do  </a:t>
          </a:r>
          <a:r>
            <a:rPr lang="en-US" sz="1400" b="1" dirty="0" err="1"/>
            <a:t>prejuízo</a:t>
          </a:r>
          <a:endParaRPr lang="pt-BR" sz="1400" b="1" dirty="0"/>
        </a:p>
      </dgm:t>
    </dgm:pt>
    <dgm:pt modelId="{CC231075-3AD8-4AA6-8919-F95F19191945}" type="parTrans" cxnId="{AD8529A2-12F5-4863-996B-3BB8A319E085}">
      <dgm:prSet/>
      <dgm:spPr/>
      <dgm:t>
        <a:bodyPr/>
        <a:lstStyle/>
        <a:p>
          <a:endParaRPr lang="pt-BR" sz="2400" b="1"/>
        </a:p>
      </dgm:t>
    </dgm:pt>
    <dgm:pt modelId="{A86B070E-8479-46EE-9A92-365486CBDD5C}" type="sibTrans" cxnId="{AD8529A2-12F5-4863-996B-3BB8A319E085}">
      <dgm:prSet/>
      <dgm:spPr/>
      <dgm:t>
        <a:bodyPr/>
        <a:lstStyle/>
        <a:p>
          <a:endParaRPr lang="pt-BR" sz="2400" b="1"/>
        </a:p>
      </dgm:t>
    </dgm:pt>
    <dgm:pt modelId="{985B08FC-60D0-46BE-B3B8-672C5FCAAD44}" type="pres">
      <dgm:prSet presAssocID="{2508AA27-78C4-4F22-9586-A6AA4B162A73}" presName="linearFlow" presStyleCnt="0">
        <dgm:presLayoutVars>
          <dgm:resizeHandles val="exact"/>
        </dgm:presLayoutVars>
      </dgm:prSet>
      <dgm:spPr/>
    </dgm:pt>
    <dgm:pt modelId="{BDEFB16B-471C-4BC0-9DE4-35A41382B98F}" type="pres">
      <dgm:prSet presAssocID="{CDB94E4D-F956-4DFD-9A3C-1C3440097EC8}" presName="node" presStyleLbl="node1" presStyleIdx="0" presStyleCnt="5" custScaleX="117924" custLinFactNeighborX="-2948">
        <dgm:presLayoutVars>
          <dgm:bulletEnabled val="1"/>
        </dgm:presLayoutVars>
      </dgm:prSet>
      <dgm:spPr/>
    </dgm:pt>
    <dgm:pt modelId="{53C76A7F-64B3-47E5-9D88-72343623A237}" type="pres">
      <dgm:prSet presAssocID="{A2A3C42B-0766-4704-87C6-AB0C30230386}" presName="sibTrans" presStyleLbl="sibTrans2D1" presStyleIdx="0" presStyleCnt="4"/>
      <dgm:spPr/>
    </dgm:pt>
    <dgm:pt modelId="{959A2343-EDDF-41F4-B8B8-387C52F2D205}" type="pres">
      <dgm:prSet presAssocID="{A2A3C42B-0766-4704-87C6-AB0C30230386}" presName="connectorText" presStyleLbl="sibTrans2D1" presStyleIdx="0" presStyleCnt="4"/>
      <dgm:spPr/>
    </dgm:pt>
    <dgm:pt modelId="{33D8D5D4-4D36-494C-9011-1591E9BA749E}" type="pres">
      <dgm:prSet presAssocID="{59428681-4E7A-488A-86C0-CE8AC724FA03}" presName="node" presStyleLbl="node1" presStyleIdx="1" presStyleCnt="5" custScaleX="117924" custLinFactNeighborX="1187" custLinFactNeighborY="26021">
        <dgm:presLayoutVars>
          <dgm:bulletEnabled val="1"/>
        </dgm:presLayoutVars>
      </dgm:prSet>
      <dgm:spPr/>
    </dgm:pt>
    <dgm:pt modelId="{082E1988-4BC5-427F-8AF3-5F89E18D8F34}" type="pres">
      <dgm:prSet presAssocID="{498B9FA7-B080-4CDB-BF50-A4310E6518BE}" presName="sibTrans" presStyleLbl="sibTrans2D1" presStyleIdx="1" presStyleCnt="4"/>
      <dgm:spPr/>
    </dgm:pt>
    <dgm:pt modelId="{820C46AF-D255-4C17-ABCE-FDEAAFC96A1C}" type="pres">
      <dgm:prSet presAssocID="{498B9FA7-B080-4CDB-BF50-A4310E6518BE}" presName="connectorText" presStyleLbl="sibTrans2D1" presStyleIdx="1" presStyleCnt="4"/>
      <dgm:spPr/>
    </dgm:pt>
    <dgm:pt modelId="{A6E7E518-E2BD-4CDC-80DF-89E49EA14083}" type="pres">
      <dgm:prSet presAssocID="{6CC6BA3E-6E87-4036-9D68-625348C868C5}" presName="node" presStyleLbl="node1" presStyleIdx="2" presStyleCnt="5" custScaleX="117924">
        <dgm:presLayoutVars>
          <dgm:bulletEnabled val="1"/>
        </dgm:presLayoutVars>
      </dgm:prSet>
      <dgm:spPr/>
    </dgm:pt>
    <dgm:pt modelId="{7DBB3AC2-373C-4916-94C6-9F61AF7498E1}" type="pres">
      <dgm:prSet presAssocID="{7EB6FDCE-366D-4D23-A0AC-8EB36DAFA24B}" presName="sibTrans" presStyleLbl="sibTrans2D1" presStyleIdx="2" presStyleCnt="4"/>
      <dgm:spPr/>
    </dgm:pt>
    <dgm:pt modelId="{9918181F-2D2A-4834-8555-2EAE28380FF8}" type="pres">
      <dgm:prSet presAssocID="{7EB6FDCE-366D-4D23-A0AC-8EB36DAFA24B}" presName="connectorText" presStyleLbl="sibTrans2D1" presStyleIdx="2" presStyleCnt="4"/>
      <dgm:spPr/>
    </dgm:pt>
    <dgm:pt modelId="{2A7B747D-3CD8-493F-8B01-6C439D6D4A26}" type="pres">
      <dgm:prSet presAssocID="{741A3B22-95AE-429E-9B3B-3E758A9FDEDB}" presName="node" presStyleLbl="node1" presStyleIdx="3" presStyleCnt="5" custScaleX="117924">
        <dgm:presLayoutVars>
          <dgm:bulletEnabled val="1"/>
        </dgm:presLayoutVars>
      </dgm:prSet>
      <dgm:spPr/>
    </dgm:pt>
    <dgm:pt modelId="{B2CA61FC-8078-49EB-9AB3-46134071BDD7}" type="pres">
      <dgm:prSet presAssocID="{4F6D8077-56E6-4489-8B43-AD073F55CA27}" presName="sibTrans" presStyleLbl="sibTrans2D1" presStyleIdx="3" presStyleCnt="4"/>
      <dgm:spPr/>
    </dgm:pt>
    <dgm:pt modelId="{BC65BC9F-8A21-47AD-8AFD-EEEDC08BBD38}" type="pres">
      <dgm:prSet presAssocID="{4F6D8077-56E6-4489-8B43-AD073F55CA27}" presName="connectorText" presStyleLbl="sibTrans2D1" presStyleIdx="3" presStyleCnt="4"/>
      <dgm:spPr/>
    </dgm:pt>
    <dgm:pt modelId="{F506EB24-F6EA-4BB4-AE54-CA5E30BD3B7A}" type="pres">
      <dgm:prSet presAssocID="{738572BA-BBD2-401B-845F-476331E0D836}" presName="node" presStyleLbl="node1" presStyleIdx="4" presStyleCnt="5" custScaleX="117924">
        <dgm:presLayoutVars>
          <dgm:bulletEnabled val="1"/>
        </dgm:presLayoutVars>
      </dgm:prSet>
      <dgm:spPr/>
    </dgm:pt>
  </dgm:ptLst>
  <dgm:cxnLst>
    <dgm:cxn modelId="{A0908401-2232-4F9E-8C5A-D677E32408DA}" srcId="{2508AA27-78C4-4F22-9586-A6AA4B162A73}" destId="{6CC6BA3E-6E87-4036-9D68-625348C868C5}" srcOrd="2" destOrd="0" parTransId="{3510C855-EED7-4227-888B-EFC89EF09D8F}" sibTransId="{7EB6FDCE-366D-4D23-A0AC-8EB36DAFA24B}"/>
    <dgm:cxn modelId="{47F66E0D-0100-4D75-8575-BE6179100B43}" srcId="{2508AA27-78C4-4F22-9586-A6AA4B162A73}" destId="{741A3B22-95AE-429E-9B3B-3E758A9FDEDB}" srcOrd="3" destOrd="0" parTransId="{859BC275-FD18-46EE-9DD5-4A658967102D}" sibTransId="{4F6D8077-56E6-4489-8B43-AD073F55CA27}"/>
    <dgm:cxn modelId="{CAB05D17-6EAC-4EA4-9C46-0E308293EBFB}" type="presOf" srcId="{CDB94E4D-F956-4DFD-9A3C-1C3440097EC8}" destId="{BDEFB16B-471C-4BC0-9DE4-35A41382B98F}" srcOrd="0" destOrd="0" presId="urn:microsoft.com/office/officeart/2005/8/layout/process2"/>
    <dgm:cxn modelId="{C99FED22-8229-4531-8908-3AB30167E27E}" srcId="{2508AA27-78C4-4F22-9586-A6AA4B162A73}" destId="{CDB94E4D-F956-4DFD-9A3C-1C3440097EC8}" srcOrd="0" destOrd="0" parTransId="{CE866D78-D5A0-4FF2-9004-8C1D8D80609C}" sibTransId="{A2A3C42B-0766-4704-87C6-AB0C30230386}"/>
    <dgm:cxn modelId="{89B1E725-7AC7-4283-A53A-F8866035A054}" type="presOf" srcId="{4F6D8077-56E6-4489-8B43-AD073F55CA27}" destId="{BC65BC9F-8A21-47AD-8AFD-EEEDC08BBD38}" srcOrd="1" destOrd="0" presId="urn:microsoft.com/office/officeart/2005/8/layout/process2"/>
    <dgm:cxn modelId="{76047529-5B79-4205-8608-F3380E800796}" type="presOf" srcId="{4F6D8077-56E6-4489-8B43-AD073F55CA27}" destId="{B2CA61FC-8078-49EB-9AB3-46134071BDD7}" srcOrd="0" destOrd="0" presId="urn:microsoft.com/office/officeart/2005/8/layout/process2"/>
    <dgm:cxn modelId="{8C722E32-9610-488A-92E5-71F9FF43476A}" type="presOf" srcId="{2508AA27-78C4-4F22-9586-A6AA4B162A73}" destId="{985B08FC-60D0-46BE-B3B8-672C5FCAAD44}" srcOrd="0" destOrd="0" presId="urn:microsoft.com/office/officeart/2005/8/layout/process2"/>
    <dgm:cxn modelId="{C9A38A48-A0A7-44F1-9916-209985A939E6}" type="presOf" srcId="{59428681-4E7A-488A-86C0-CE8AC724FA03}" destId="{33D8D5D4-4D36-494C-9011-1591E9BA749E}" srcOrd="0" destOrd="0" presId="urn:microsoft.com/office/officeart/2005/8/layout/process2"/>
    <dgm:cxn modelId="{1D2BB948-C56E-40B7-A6F4-AE9798943A70}" srcId="{2508AA27-78C4-4F22-9586-A6AA4B162A73}" destId="{59428681-4E7A-488A-86C0-CE8AC724FA03}" srcOrd="1" destOrd="0" parTransId="{2CEFD11C-3BD9-4953-9F3D-7D3A25C4E1C6}" sibTransId="{498B9FA7-B080-4CDB-BF50-A4310E6518BE}"/>
    <dgm:cxn modelId="{409C2049-BD66-4CC7-BC36-A962BAA6C212}" type="presOf" srcId="{498B9FA7-B080-4CDB-BF50-A4310E6518BE}" destId="{820C46AF-D255-4C17-ABCE-FDEAAFC96A1C}" srcOrd="1" destOrd="0" presId="urn:microsoft.com/office/officeart/2005/8/layout/process2"/>
    <dgm:cxn modelId="{81369A6C-EE4C-4474-BEDB-70CB1F38CE8B}" type="presOf" srcId="{7EB6FDCE-366D-4D23-A0AC-8EB36DAFA24B}" destId="{9918181F-2D2A-4834-8555-2EAE28380FF8}" srcOrd="1" destOrd="0" presId="urn:microsoft.com/office/officeart/2005/8/layout/process2"/>
    <dgm:cxn modelId="{57AB3477-889C-419F-A86E-B261AAD62804}" type="presOf" srcId="{738572BA-BBD2-401B-845F-476331E0D836}" destId="{F506EB24-F6EA-4BB4-AE54-CA5E30BD3B7A}" srcOrd="0" destOrd="0" presId="urn:microsoft.com/office/officeart/2005/8/layout/process2"/>
    <dgm:cxn modelId="{160B1482-4109-4707-A919-0A4D3FEADDC8}" type="presOf" srcId="{A2A3C42B-0766-4704-87C6-AB0C30230386}" destId="{53C76A7F-64B3-47E5-9D88-72343623A237}" srcOrd="0" destOrd="0" presId="urn:microsoft.com/office/officeart/2005/8/layout/process2"/>
    <dgm:cxn modelId="{8424209F-35A8-42DB-8590-07B22381AFA6}" type="presOf" srcId="{6CC6BA3E-6E87-4036-9D68-625348C868C5}" destId="{A6E7E518-E2BD-4CDC-80DF-89E49EA14083}" srcOrd="0" destOrd="0" presId="urn:microsoft.com/office/officeart/2005/8/layout/process2"/>
    <dgm:cxn modelId="{AD8529A2-12F5-4863-996B-3BB8A319E085}" srcId="{2508AA27-78C4-4F22-9586-A6AA4B162A73}" destId="{738572BA-BBD2-401B-845F-476331E0D836}" srcOrd="4" destOrd="0" parTransId="{CC231075-3AD8-4AA6-8919-F95F19191945}" sibTransId="{A86B070E-8479-46EE-9A92-365486CBDD5C}"/>
    <dgm:cxn modelId="{D57877BC-DC6B-4686-8E32-D27346B90F02}" type="presOf" srcId="{7EB6FDCE-366D-4D23-A0AC-8EB36DAFA24B}" destId="{7DBB3AC2-373C-4916-94C6-9F61AF7498E1}" srcOrd="0" destOrd="0" presId="urn:microsoft.com/office/officeart/2005/8/layout/process2"/>
    <dgm:cxn modelId="{4CE8C1D2-8CCD-419D-9745-B66008ED3A3B}" type="presOf" srcId="{498B9FA7-B080-4CDB-BF50-A4310E6518BE}" destId="{082E1988-4BC5-427F-8AF3-5F89E18D8F34}" srcOrd="0" destOrd="0" presId="urn:microsoft.com/office/officeart/2005/8/layout/process2"/>
    <dgm:cxn modelId="{A887E4E9-709F-4094-8683-4ECFEFDD6E42}" type="presOf" srcId="{A2A3C42B-0766-4704-87C6-AB0C30230386}" destId="{959A2343-EDDF-41F4-B8B8-387C52F2D205}" srcOrd="1" destOrd="0" presId="urn:microsoft.com/office/officeart/2005/8/layout/process2"/>
    <dgm:cxn modelId="{181B50F4-6E83-45EA-B535-41CFA34E2E90}" type="presOf" srcId="{741A3B22-95AE-429E-9B3B-3E758A9FDEDB}" destId="{2A7B747D-3CD8-493F-8B01-6C439D6D4A26}" srcOrd="0" destOrd="0" presId="urn:microsoft.com/office/officeart/2005/8/layout/process2"/>
    <dgm:cxn modelId="{C4CE91B8-2BAC-4B0F-B88D-4875436E2C76}" type="presParOf" srcId="{985B08FC-60D0-46BE-B3B8-672C5FCAAD44}" destId="{BDEFB16B-471C-4BC0-9DE4-35A41382B98F}" srcOrd="0" destOrd="0" presId="urn:microsoft.com/office/officeart/2005/8/layout/process2"/>
    <dgm:cxn modelId="{CDE2E107-CE98-4636-9DA3-4114D3E72762}" type="presParOf" srcId="{985B08FC-60D0-46BE-B3B8-672C5FCAAD44}" destId="{53C76A7F-64B3-47E5-9D88-72343623A237}" srcOrd="1" destOrd="0" presId="urn:microsoft.com/office/officeart/2005/8/layout/process2"/>
    <dgm:cxn modelId="{0BC45508-F37F-4348-8E61-C917E577A051}" type="presParOf" srcId="{53C76A7F-64B3-47E5-9D88-72343623A237}" destId="{959A2343-EDDF-41F4-B8B8-387C52F2D205}" srcOrd="0" destOrd="0" presId="urn:microsoft.com/office/officeart/2005/8/layout/process2"/>
    <dgm:cxn modelId="{DD643EFF-E76C-456D-829E-AAF94AAA819F}" type="presParOf" srcId="{985B08FC-60D0-46BE-B3B8-672C5FCAAD44}" destId="{33D8D5D4-4D36-494C-9011-1591E9BA749E}" srcOrd="2" destOrd="0" presId="urn:microsoft.com/office/officeart/2005/8/layout/process2"/>
    <dgm:cxn modelId="{04682E1A-6551-49D6-ADC6-F1BD68B486E6}" type="presParOf" srcId="{985B08FC-60D0-46BE-B3B8-672C5FCAAD44}" destId="{082E1988-4BC5-427F-8AF3-5F89E18D8F34}" srcOrd="3" destOrd="0" presId="urn:microsoft.com/office/officeart/2005/8/layout/process2"/>
    <dgm:cxn modelId="{A8ABF80C-4436-4B60-9FD3-C47B83BBED37}" type="presParOf" srcId="{082E1988-4BC5-427F-8AF3-5F89E18D8F34}" destId="{820C46AF-D255-4C17-ABCE-FDEAAFC96A1C}" srcOrd="0" destOrd="0" presId="urn:microsoft.com/office/officeart/2005/8/layout/process2"/>
    <dgm:cxn modelId="{E6ED2CAF-590A-4FD6-BD05-7AFE69DAFA9F}" type="presParOf" srcId="{985B08FC-60D0-46BE-B3B8-672C5FCAAD44}" destId="{A6E7E518-E2BD-4CDC-80DF-89E49EA14083}" srcOrd="4" destOrd="0" presId="urn:microsoft.com/office/officeart/2005/8/layout/process2"/>
    <dgm:cxn modelId="{DC7A4564-4D73-4FC2-9855-BD8864F067A8}" type="presParOf" srcId="{985B08FC-60D0-46BE-B3B8-672C5FCAAD44}" destId="{7DBB3AC2-373C-4916-94C6-9F61AF7498E1}" srcOrd="5" destOrd="0" presId="urn:microsoft.com/office/officeart/2005/8/layout/process2"/>
    <dgm:cxn modelId="{6CAB1C6B-F517-45B5-9992-BE9306F4FA0B}" type="presParOf" srcId="{7DBB3AC2-373C-4916-94C6-9F61AF7498E1}" destId="{9918181F-2D2A-4834-8555-2EAE28380FF8}" srcOrd="0" destOrd="0" presId="urn:microsoft.com/office/officeart/2005/8/layout/process2"/>
    <dgm:cxn modelId="{E1C813DA-EDD3-4A95-B309-00CD3D132F33}" type="presParOf" srcId="{985B08FC-60D0-46BE-B3B8-672C5FCAAD44}" destId="{2A7B747D-3CD8-493F-8B01-6C439D6D4A26}" srcOrd="6" destOrd="0" presId="urn:microsoft.com/office/officeart/2005/8/layout/process2"/>
    <dgm:cxn modelId="{051A7B4D-7F26-4FAE-AC24-F882001F80FC}" type="presParOf" srcId="{985B08FC-60D0-46BE-B3B8-672C5FCAAD44}" destId="{B2CA61FC-8078-49EB-9AB3-46134071BDD7}" srcOrd="7" destOrd="0" presId="urn:microsoft.com/office/officeart/2005/8/layout/process2"/>
    <dgm:cxn modelId="{645F3808-93BA-4317-BED7-3A1C30ABD34A}" type="presParOf" srcId="{B2CA61FC-8078-49EB-9AB3-46134071BDD7}" destId="{BC65BC9F-8A21-47AD-8AFD-EEEDC08BBD38}" srcOrd="0" destOrd="0" presId="urn:microsoft.com/office/officeart/2005/8/layout/process2"/>
    <dgm:cxn modelId="{0C8CD21B-3A1B-48ED-B0C0-C2A2D921A9E7}" type="presParOf" srcId="{985B08FC-60D0-46BE-B3B8-672C5FCAAD44}" destId="{F506EB24-F6EA-4BB4-AE54-CA5E30BD3B7A}" srcOrd="8" destOrd="0" presId="urn:microsoft.com/office/officeart/2005/8/layout/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761BE62-6FB6-4D53-9703-FED0A2B7430E}" type="doc">
      <dgm:prSet loTypeId="urn:microsoft.com/office/officeart/2005/8/layout/bList2#2" loCatId="list" qsTypeId="urn:microsoft.com/office/officeart/2005/8/quickstyle/simple1" qsCatId="simple" csTypeId="urn:microsoft.com/office/officeart/2005/8/colors/accent1_2" csCatId="accent1" phldr="1"/>
      <dgm:spPr/>
      <dgm:t>
        <a:bodyPr/>
        <a:lstStyle/>
        <a:p>
          <a:endParaRPr lang="pt-BR"/>
        </a:p>
      </dgm:t>
    </dgm:pt>
    <dgm:pt modelId="{BD157514-E8D5-4BB4-905E-CA085D2F92EB}">
      <dgm:prSet phldrT="[Texto]"/>
      <dgm:spPr/>
      <dgm:t>
        <a:bodyPr/>
        <a:lstStyle/>
        <a:p>
          <a:r>
            <a:rPr lang="en-US" dirty="0" err="1"/>
            <a:t>conta</a:t>
          </a:r>
          <a:r>
            <a:rPr lang="en-US" dirty="0"/>
            <a:t> banco </a:t>
          </a:r>
          <a:r>
            <a:rPr lang="en-US" dirty="0" err="1"/>
            <a:t>público</a:t>
          </a:r>
          <a:r>
            <a:rPr lang="en-US" dirty="0"/>
            <a:t>;</a:t>
          </a:r>
          <a:endParaRPr lang="pt-BR" dirty="0"/>
        </a:p>
      </dgm:t>
    </dgm:pt>
    <dgm:pt modelId="{8C98C80C-1582-4502-A70F-9DCFD43B48F4}" type="parTrans" cxnId="{E7A7EDDF-C61D-467E-AAC2-A9DE5D84782B}">
      <dgm:prSet/>
      <dgm:spPr/>
      <dgm:t>
        <a:bodyPr/>
        <a:lstStyle/>
        <a:p>
          <a:endParaRPr lang="pt-BR"/>
        </a:p>
      </dgm:t>
    </dgm:pt>
    <dgm:pt modelId="{CDD5BA80-569D-43E7-B2EC-01F504B27BFA}" type="sibTrans" cxnId="{E7A7EDDF-C61D-467E-AAC2-A9DE5D84782B}">
      <dgm:prSet/>
      <dgm:spPr/>
      <dgm:t>
        <a:bodyPr/>
        <a:lstStyle/>
        <a:p>
          <a:endParaRPr lang="pt-BR"/>
        </a:p>
      </dgm:t>
    </dgm:pt>
    <dgm:pt modelId="{DE0B3075-2879-43BD-A045-B9E772F7BF11}">
      <dgm:prSet phldrT="[Texto]"/>
      <dgm:spPr/>
      <dgm:t>
        <a:bodyPr/>
        <a:lstStyle/>
        <a:p>
          <a:r>
            <a:rPr lang="en-US" dirty="0" err="1"/>
            <a:t>Aplicações</a:t>
          </a:r>
          <a:r>
            <a:rPr lang="en-US" dirty="0"/>
            <a:t> </a:t>
          </a:r>
          <a:r>
            <a:rPr lang="en-US" dirty="0" err="1"/>
            <a:t>regradas</a:t>
          </a:r>
          <a:r>
            <a:rPr lang="en-US" dirty="0"/>
            <a:t>;</a:t>
          </a:r>
          <a:endParaRPr lang="pt-BR" dirty="0"/>
        </a:p>
      </dgm:t>
    </dgm:pt>
    <dgm:pt modelId="{862C7006-FDEB-46E1-8ED6-DF592CAF058D}" type="parTrans" cxnId="{50973D7C-F5C2-4520-AB15-C9A08D3C8938}">
      <dgm:prSet/>
      <dgm:spPr/>
      <dgm:t>
        <a:bodyPr/>
        <a:lstStyle/>
        <a:p>
          <a:endParaRPr lang="pt-BR"/>
        </a:p>
      </dgm:t>
    </dgm:pt>
    <dgm:pt modelId="{45E70140-C773-4897-83E5-B4F8EE328EEC}" type="sibTrans" cxnId="{50973D7C-F5C2-4520-AB15-C9A08D3C8938}">
      <dgm:prSet/>
      <dgm:spPr/>
      <dgm:t>
        <a:bodyPr/>
        <a:lstStyle/>
        <a:p>
          <a:endParaRPr lang="pt-BR"/>
        </a:p>
      </dgm:t>
    </dgm:pt>
    <dgm:pt modelId="{1884C519-21A2-4505-9377-B74C1A683196}">
      <dgm:prSet phldrT="[Texto]"/>
      <dgm:spPr/>
      <dgm:t>
        <a:bodyPr/>
        <a:lstStyle/>
        <a:p>
          <a:r>
            <a:rPr lang="en-US" dirty="0" err="1"/>
            <a:t>Pagamentos</a:t>
          </a:r>
          <a:r>
            <a:rPr lang="en-US" dirty="0"/>
            <a:t> </a:t>
          </a:r>
          <a:r>
            <a:rPr lang="en-US" dirty="0" err="1"/>
            <a:t>mediante</a:t>
          </a:r>
          <a:r>
            <a:rPr lang="en-US" dirty="0"/>
            <a:t> </a:t>
          </a:r>
          <a:r>
            <a:rPr lang="en-US" dirty="0" err="1"/>
            <a:t>transferência</a:t>
          </a:r>
          <a:r>
            <a:rPr lang="en-US" dirty="0"/>
            <a:t> </a:t>
          </a:r>
          <a:r>
            <a:rPr lang="en-US" dirty="0" err="1"/>
            <a:t>eletrônica</a:t>
          </a:r>
          <a:r>
            <a:rPr lang="en-US" dirty="0"/>
            <a:t> </a:t>
          </a:r>
          <a:r>
            <a:rPr lang="en-US" dirty="0" err="1"/>
            <a:t>na</a:t>
          </a:r>
          <a:r>
            <a:rPr lang="en-US" dirty="0"/>
            <a:t> </a:t>
          </a:r>
          <a:r>
            <a:rPr lang="en-US" dirty="0" err="1"/>
            <a:t>conta</a:t>
          </a:r>
          <a:r>
            <a:rPr lang="en-US" dirty="0"/>
            <a:t> do titular/</a:t>
          </a:r>
          <a:r>
            <a:rPr lang="en-US" dirty="0" err="1"/>
            <a:t>fornecedor</a:t>
          </a:r>
          <a:r>
            <a:rPr lang="en-US" dirty="0"/>
            <a:t>;</a:t>
          </a:r>
          <a:endParaRPr lang="pt-BR" dirty="0"/>
        </a:p>
      </dgm:t>
    </dgm:pt>
    <dgm:pt modelId="{22D978F1-2BD0-46FB-8911-B63C6019BAEF}" type="parTrans" cxnId="{3E7B8A6B-6E54-4D0E-9074-226F3826699D}">
      <dgm:prSet/>
      <dgm:spPr/>
      <dgm:t>
        <a:bodyPr/>
        <a:lstStyle/>
        <a:p>
          <a:endParaRPr lang="pt-BR"/>
        </a:p>
      </dgm:t>
    </dgm:pt>
    <dgm:pt modelId="{1B0D5A5D-C8D4-48F7-A854-A2394D90D0B4}" type="sibTrans" cxnId="{3E7B8A6B-6E54-4D0E-9074-226F3826699D}">
      <dgm:prSet/>
      <dgm:spPr/>
      <dgm:t>
        <a:bodyPr/>
        <a:lstStyle/>
        <a:p>
          <a:endParaRPr lang="pt-BR"/>
        </a:p>
      </dgm:t>
    </dgm:pt>
    <dgm:pt modelId="{D36D4CC7-C05F-4449-B49E-1A7C7CA9C909}">
      <dgm:prSet phldrT="[Texto]"/>
      <dgm:spPr/>
      <dgm:t>
        <a:bodyPr/>
        <a:lstStyle/>
        <a:p>
          <a:r>
            <a:rPr lang="pt-BR" b="0" i="0" dirty="0"/>
            <a:t>o termo de colaboração ou de fomento poderá admitir a realização de pagamentos em espécie;</a:t>
          </a:r>
          <a:endParaRPr lang="pt-BR" dirty="0"/>
        </a:p>
      </dgm:t>
    </dgm:pt>
    <dgm:pt modelId="{C0B099A4-A6A6-467E-B02E-8736B0BB788B}" type="parTrans" cxnId="{1F580B4E-9A9F-42FA-85C8-8E58A8A7B7FE}">
      <dgm:prSet/>
      <dgm:spPr/>
      <dgm:t>
        <a:bodyPr/>
        <a:lstStyle/>
        <a:p>
          <a:endParaRPr lang="pt-BR"/>
        </a:p>
      </dgm:t>
    </dgm:pt>
    <dgm:pt modelId="{23036DA4-C60B-4AE9-9CA8-5230DB8B1DB1}" type="sibTrans" cxnId="{1F580B4E-9A9F-42FA-85C8-8E58A8A7B7FE}">
      <dgm:prSet/>
      <dgm:spPr/>
      <dgm:t>
        <a:bodyPr/>
        <a:lstStyle/>
        <a:p>
          <a:endParaRPr lang="pt-BR"/>
        </a:p>
      </dgm:t>
    </dgm:pt>
    <dgm:pt modelId="{7D60ACCE-A97F-4678-9F38-EC08EA2070BC}">
      <dgm:prSet phldrT="[Texto]"/>
      <dgm:spPr/>
      <dgm:t>
        <a:bodyPr/>
        <a:lstStyle/>
        <a:p>
          <a:r>
            <a:rPr lang="en-US" dirty="0"/>
            <a:t>OSC</a:t>
          </a:r>
          <a:endParaRPr lang="pt-BR" dirty="0"/>
        </a:p>
      </dgm:t>
    </dgm:pt>
    <dgm:pt modelId="{9A609114-29EA-412E-8996-76F8159404F6}" type="sibTrans" cxnId="{412D46BC-5913-4529-A95B-0AD126923B7B}">
      <dgm:prSet/>
      <dgm:spPr/>
      <dgm:t>
        <a:bodyPr/>
        <a:lstStyle/>
        <a:p>
          <a:endParaRPr lang="pt-BR"/>
        </a:p>
      </dgm:t>
    </dgm:pt>
    <dgm:pt modelId="{3C7D1AF8-3791-4D32-840F-3DE5EAA3893E}" type="parTrans" cxnId="{412D46BC-5913-4529-A95B-0AD126923B7B}">
      <dgm:prSet/>
      <dgm:spPr/>
      <dgm:t>
        <a:bodyPr/>
        <a:lstStyle/>
        <a:p>
          <a:endParaRPr lang="pt-BR"/>
        </a:p>
      </dgm:t>
    </dgm:pt>
    <dgm:pt modelId="{9848DB7F-146F-4C2E-9DE0-E641871E3B8B}">
      <dgm:prSet phldrT="[Texto]"/>
      <dgm:spPr/>
      <dgm:t>
        <a:bodyPr/>
        <a:lstStyle/>
        <a:p>
          <a:r>
            <a:rPr lang="pt-BR" b="0" i="0" dirty="0"/>
            <a:t>Liberação de parcelas conf. Cronograma desembolso.</a:t>
          </a:r>
          <a:endParaRPr lang="pt-BR" dirty="0"/>
        </a:p>
      </dgm:t>
    </dgm:pt>
    <dgm:pt modelId="{C4DB9817-D86C-461D-A702-313BBED411E5}" type="parTrans" cxnId="{EDC8FB91-B166-453F-AF22-9B887AFAAAA9}">
      <dgm:prSet/>
      <dgm:spPr/>
      <dgm:t>
        <a:bodyPr/>
        <a:lstStyle/>
        <a:p>
          <a:endParaRPr lang="pt-BR"/>
        </a:p>
      </dgm:t>
    </dgm:pt>
    <dgm:pt modelId="{4C3CFEF8-71C8-4040-BE60-BF21896A17DA}" type="sibTrans" cxnId="{EDC8FB91-B166-453F-AF22-9B887AFAAAA9}">
      <dgm:prSet/>
      <dgm:spPr/>
      <dgm:t>
        <a:bodyPr/>
        <a:lstStyle/>
        <a:p>
          <a:endParaRPr lang="pt-BR"/>
        </a:p>
      </dgm:t>
    </dgm:pt>
    <dgm:pt modelId="{E9353E23-0247-4D91-8595-991B10167F3E}">
      <dgm:prSet phldrT="[Texto]"/>
      <dgm:spPr/>
      <dgm:t>
        <a:bodyPr/>
        <a:lstStyle/>
        <a:p>
          <a:endParaRPr lang="pt-BR" dirty="0"/>
        </a:p>
      </dgm:t>
    </dgm:pt>
    <dgm:pt modelId="{72E3ECA4-0A9C-4CD4-8F19-A4C8AE5ED6EC}" type="sibTrans" cxnId="{F028F1CD-EF68-4FA7-9EBE-C1931602AA8F}">
      <dgm:prSet/>
      <dgm:spPr/>
      <dgm:t>
        <a:bodyPr/>
        <a:lstStyle/>
        <a:p>
          <a:endParaRPr lang="pt-BR"/>
        </a:p>
      </dgm:t>
    </dgm:pt>
    <dgm:pt modelId="{A24DFDFF-2385-425C-9E81-B5D23E260508}" type="parTrans" cxnId="{F028F1CD-EF68-4FA7-9EBE-C1931602AA8F}">
      <dgm:prSet/>
      <dgm:spPr/>
      <dgm:t>
        <a:bodyPr/>
        <a:lstStyle/>
        <a:p>
          <a:endParaRPr lang="pt-BR"/>
        </a:p>
      </dgm:t>
    </dgm:pt>
    <dgm:pt modelId="{B081591A-8DE6-4530-B122-6726FFA54BA2}" type="pres">
      <dgm:prSet presAssocID="{0761BE62-6FB6-4D53-9703-FED0A2B7430E}" presName="diagram" presStyleCnt="0">
        <dgm:presLayoutVars>
          <dgm:dir/>
          <dgm:animLvl val="lvl"/>
          <dgm:resizeHandles val="exact"/>
        </dgm:presLayoutVars>
      </dgm:prSet>
      <dgm:spPr/>
    </dgm:pt>
    <dgm:pt modelId="{564DE7F3-B0BB-471E-B808-83E9A0A0B97E}" type="pres">
      <dgm:prSet presAssocID="{7D60ACCE-A97F-4678-9F38-EC08EA2070BC}" presName="compNode" presStyleCnt="0"/>
      <dgm:spPr/>
    </dgm:pt>
    <dgm:pt modelId="{D2604C30-D3D0-4582-8B7B-22E025F1424B}" type="pres">
      <dgm:prSet presAssocID="{7D60ACCE-A97F-4678-9F38-EC08EA2070BC}" presName="childRect" presStyleLbl="bgAcc1" presStyleIdx="0" presStyleCnt="1" custScaleX="195636" custScaleY="108468">
        <dgm:presLayoutVars>
          <dgm:bulletEnabled val="1"/>
        </dgm:presLayoutVars>
      </dgm:prSet>
      <dgm:spPr/>
    </dgm:pt>
    <dgm:pt modelId="{4F208C16-61AD-4A58-A1E7-FFF35D715F3A}" type="pres">
      <dgm:prSet presAssocID="{7D60ACCE-A97F-4678-9F38-EC08EA2070BC}" presName="parentText" presStyleLbl="node1" presStyleIdx="0" presStyleCnt="0">
        <dgm:presLayoutVars>
          <dgm:chMax val="0"/>
          <dgm:bulletEnabled val="1"/>
        </dgm:presLayoutVars>
      </dgm:prSet>
      <dgm:spPr/>
    </dgm:pt>
    <dgm:pt modelId="{CA58C1C5-6310-4F04-806D-FC3CA3117C1A}" type="pres">
      <dgm:prSet presAssocID="{7D60ACCE-A97F-4678-9F38-EC08EA2070BC}" presName="parentRect" presStyleLbl="alignNode1" presStyleIdx="0" presStyleCnt="1" custScaleY="69682" custLinFactNeighborX="-46157" custLinFactNeighborY="51385"/>
      <dgm:spPr/>
    </dgm:pt>
    <dgm:pt modelId="{70075ECA-C90A-4562-93B6-9D45B1A0494F}" type="pres">
      <dgm:prSet presAssocID="{7D60ACCE-A97F-4678-9F38-EC08EA2070BC}" presName="adorn" presStyleLbl="fgAccFollowNode1" presStyleIdx="0" presStyleCnt="1" custScaleX="96240" custScaleY="65171" custLinFactNeighborX="-56621" custLinFactNeighborY="15796"/>
      <dgm:spPr>
        <a:blipFill rotWithShape="1">
          <a:blip xmlns:r="http://schemas.openxmlformats.org/officeDocument/2006/relationships" r:embed="rId1"/>
          <a:stretch>
            <a:fillRect/>
          </a:stretch>
        </a:blipFill>
      </dgm:spPr>
    </dgm:pt>
  </dgm:ptLst>
  <dgm:cxnLst>
    <dgm:cxn modelId="{4B948310-FF89-47CC-9A2A-0AF1BC815ABD}" type="presOf" srcId="{7D60ACCE-A97F-4678-9F38-EC08EA2070BC}" destId="{4F208C16-61AD-4A58-A1E7-FFF35D715F3A}" srcOrd="0" destOrd="0" presId="urn:microsoft.com/office/officeart/2005/8/layout/bList2#2"/>
    <dgm:cxn modelId="{6CC07833-4913-49AB-91A4-252C23AFB144}" type="presOf" srcId="{0761BE62-6FB6-4D53-9703-FED0A2B7430E}" destId="{B081591A-8DE6-4530-B122-6726FFA54BA2}" srcOrd="0" destOrd="0" presId="urn:microsoft.com/office/officeart/2005/8/layout/bList2#2"/>
    <dgm:cxn modelId="{3E7B8A6B-6E54-4D0E-9074-226F3826699D}" srcId="{7D60ACCE-A97F-4678-9F38-EC08EA2070BC}" destId="{1884C519-21A2-4505-9377-B74C1A683196}" srcOrd="2" destOrd="0" parTransId="{22D978F1-2BD0-46FB-8911-B63C6019BAEF}" sibTransId="{1B0D5A5D-C8D4-48F7-A854-A2394D90D0B4}"/>
    <dgm:cxn modelId="{1F580B4E-9A9F-42FA-85C8-8E58A8A7B7FE}" srcId="{7D60ACCE-A97F-4678-9F38-EC08EA2070BC}" destId="{D36D4CC7-C05F-4449-B49E-1A7C7CA9C909}" srcOrd="3" destOrd="0" parTransId="{C0B099A4-A6A6-467E-B02E-8736B0BB788B}" sibTransId="{23036DA4-C60B-4AE9-9CA8-5230DB8B1DB1}"/>
    <dgm:cxn modelId="{FB5FF278-1C85-49EF-A7BA-17DFCC20FCE9}" type="presOf" srcId="{DE0B3075-2879-43BD-A045-B9E772F7BF11}" destId="{D2604C30-D3D0-4582-8B7B-22E025F1424B}" srcOrd="0" destOrd="1" presId="urn:microsoft.com/office/officeart/2005/8/layout/bList2#2"/>
    <dgm:cxn modelId="{50973D7C-F5C2-4520-AB15-C9A08D3C8938}" srcId="{7D60ACCE-A97F-4678-9F38-EC08EA2070BC}" destId="{DE0B3075-2879-43BD-A045-B9E772F7BF11}" srcOrd="1" destOrd="0" parTransId="{862C7006-FDEB-46E1-8ED6-DF592CAF058D}" sibTransId="{45E70140-C773-4897-83E5-B4F8EE328EEC}"/>
    <dgm:cxn modelId="{C9784488-5FE1-4FBE-83BC-129459A44EAC}" type="presOf" srcId="{BD157514-E8D5-4BB4-905E-CA085D2F92EB}" destId="{D2604C30-D3D0-4582-8B7B-22E025F1424B}" srcOrd="0" destOrd="0" presId="urn:microsoft.com/office/officeart/2005/8/layout/bList2#2"/>
    <dgm:cxn modelId="{EDC8FB91-B166-453F-AF22-9B887AFAAAA9}" srcId="{7D60ACCE-A97F-4678-9F38-EC08EA2070BC}" destId="{9848DB7F-146F-4C2E-9DE0-E641871E3B8B}" srcOrd="4" destOrd="0" parTransId="{C4DB9817-D86C-461D-A702-313BBED411E5}" sibTransId="{4C3CFEF8-71C8-4040-BE60-BF21896A17DA}"/>
    <dgm:cxn modelId="{5242129A-0FCA-455D-A5FA-4E7BB698A67A}" type="presOf" srcId="{D36D4CC7-C05F-4449-B49E-1A7C7CA9C909}" destId="{D2604C30-D3D0-4582-8B7B-22E025F1424B}" srcOrd="0" destOrd="3" presId="urn:microsoft.com/office/officeart/2005/8/layout/bList2#2"/>
    <dgm:cxn modelId="{9DD4CDAB-7D7D-48E5-A902-5CA0238A58F2}" type="presOf" srcId="{1884C519-21A2-4505-9377-B74C1A683196}" destId="{D2604C30-D3D0-4582-8B7B-22E025F1424B}" srcOrd="0" destOrd="2" presId="urn:microsoft.com/office/officeart/2005/8/layout/bList2#2"/>
    <dgm:cxn modelId="{412D46BC-5913-4529-A95B-0AD126923B7B}" srcId="{0761BE62-6FB6-4D53-9703-FED0A2B7430E}" destId="{7D60ACCE-A97F-4678-9F38-EC08EA2070BC}" srcOrd="0" destOrd="0" parTransId="{3C7D1AF8-3791-4D32-840F-3DE5EAA3893E}" sibTransId="{9A609114-29EA-412E-8996-76F8159404F6}"/>
    <dgm:cxn modelId="{F028F1CD-EF68-4FA7-9EBE-C1931602AA8F}" srcId="{7D60ACCE-A97F-4678-9F38-EC08EA2070BC}" destId="{E9353E23-0247-4D91-8595-991B10167F3E}" srcOrd="5" destOrd="0" parTransId="{A24DFDFF-2385-425C-9E81-B5D23E260508}" sibTransId="{72E3ECA4-0A9C-4CD4-8F19-A4C8AE5ED6EC}"/>
    <dgm:cxn modelId="{23E5BED9-6656-4005-AD3D-B23398A38974}" type="presOf" srcId="{E9353E23-0247-4D91-8595-991B10167F3E}" destId="{D2604C30-D3D0-4582-8B7B-22E025F1424B}" srcOrd="0" destOrd="5" presId="urn:microsoft.com/office/officeart/2005/8/layout/bList2#2"/>
    <dgm:cxn modelId="{E7A7EDDF-C61D-467E-AAC2-A9DE5D84782B}" srcId="{7D60ACCE-A97F-4678-9F38-EC08EA2070BC}" destId="{BD157514-E8D5-4BB4-905E-CA085D2F92EB}" srcOrd="0" destOrd="0" parTransId="{8C98C80C-1582-4502-A70F-9DCFD43B48F4}" sibTransId="{CDD5BA80-569D-43E7-B2EC-01F504B27BFA}"/>
    <dgm:cxn modelId="{A33A50F3-1912-455B-B0A4-9882327442A5}" type="presOf" srcId="{7D60ACCE-A97F-4678-9F38-EC08EA2070BC}" destId="{CA58C1C5-6310-4F04-806D-FC3CA3117C1A}" srcOrd="1" destOrd="0" presId="urn:microsoft.com/office/officeart/2005/8/layout/bList2#2"/>
    <dgm:cxn modelId="{819C5EF6-F17E-445F-8DBA-E9BDC35C2D8D}" type="presOf" srcId="{9848DB7F-146F-4C2E-9DE0-E641871E3B8B}" destId="{D2604C30-D3D0-4582-8B7B-22E025F1424B}" srcOrd="0" destOrd="4" presId="urn:microsoft.com/office/officeart/2005/8/layout/bList2#2"/>
    <dgm:cxn modelId="{C62DADD8-9889-495F-80D9-0DEA4D42D7E2}" type="presParOf" srcId="{B081591A-8DE6-4530-B122-6726FFA54BA2}" destId="{564DE7F3-B0BB-471E-B808-83E9A0A0B97E}" srcOrd="0" destOrd="0" presId="urn:microsoft.com/office/officeart/2005/8/layout/bList2#2"/>
    <dgm:cxn modelId="{58EF9C5E-457A-4EFF-9222-98BBE575A865}" type="presParOf" srcId="{564DE7F3-B0BB-471E-B808-83E9A0A0B97E}" destId="{D2604C30-D3D0-4582-8B7B-22E025F1424B}" srcOrd="0" destOrd="0" presId="urn:microsoft.com/office/officeart/2005/8/layout/bList2#2"/>
    <dgm:cxn modelId="{9CAEA965-1C40-482C-98A1-6B18393901A4}" type="presParOf" srcId="{564DE7F3-B0BB-471E-B808-83E9A0A0B97E}" destId="{4F208C16-61AD-4A58-A1E7-FFF35D715F3A}" srcOrd="1" destOrd="0" presId="urn:microsoft.com/office/officeart/2005/8/layout/bList2#2"/>
    <dgm:cxn modelId="{8E09FB06-DD16-4452-AB9B-EF3224DC9E80}" type="presParOf" srcId="{564DE7F3-B0BB-471E-B808-83E9A0A0B97E}" destId="{CA58C1C5-6310-4F04-806D-FC3CA3117C1A}" srcOrd="2" destOrd="0" presId="urn:microsoft.com/office/officeart/2005/8/layout/bList2#2"/>
    <dgm:cxn modelId="{FAE14D88-FB89-430A-AE32-EB063C587498}" type="presParOf" srcId="{564DE7F3-B0BB-471E-B808-83E9A0A0B97E}" destId="{70075ECA-C90A-4562-93B6-9D45B1A0494F}" srcOrd="3" destOrd="0" presId="urn:microsoft.com/office/officeart/2005/8/layout/bList2#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4757D4A-E77A-44DA-8E72-BC38C52B59D4}" type="doc">
      <dgm:prSet loTypeId="urn:microsoft.com/office/officeart/2005/8/layout/hList2#1" loCatId="relationship" qsTypeId="urn:microsoft.com/office/officeart/2005/8/quickstyle/simple4" qsCatId="simple" csTypeId="urn:microsoft.com/office/officeart/2005/8/colors/accent0_1" csCatId="mainScheme" phldr="1"/>
      <dgm:spPr/>
      <dgm:t>
        <a:bodyPr/>
        <a:lstStyle/>
        <a:p>
          <a:endParaRPr lang="pt-BR"/>
        </a:p>
      </dgm:t>
    </dgm:pt>
    <dgm:pt modelId="{3EFE6109-540C-4D17-B9D0-01B721F932A3}">
      <dgm:prSet phldrT="[Texto]"/>
      <dgm:spPr/>
      <dgm:t>
        <a:bodyPr anchor="ctr"/>
        <a:lstStyle/>
        <a:p>
          <a:r>
            <a:rPr lang="pt-BR" dirty="0">
              <a:effectLst>
                <a:outerShdw blurRad="38100" dist="38100" dir="2700000" algn="tl">
                  <a:srgbClr val="000000">
                    <a:alpha val="43137"/>
                  </a:srgbClr>
                </a:outerShdw>
              </a:effectLst>
            </a:rPr>
            <a:t>O S C   </a:t>
          </a:r>
        </a:p>
      </dgm:t>
    </dgm:pt>
    <dgm:pt modelId="{3E96A00A-65AD-4458-BE1A-E65C2B9E8509}" type="parTrans" cxnId="{D7E85D38-7A06-4050-B8F9-88ADFB301DCA}">
      <dgm:prSet/>
      <dgm:spPr/>
      <dgm:t>
        <a:bodyPr/>
        <a:lstStyle/>
        <a:p>
          <a:endParaRPr lang="pt-BR"/>
        </a:p>
      </dgm:t>
    </dgm:pt>
    <dgm:pt modelId="{1924EE28-7A6B-408A-8674-69DE43EBED6D}" type="sibTrans" cxnId="{D7E85D38-7A06-4050-B8F9-88ADFB301DCA}">
      <dgm:prSet/>
      <dgm:spPr/>
      <dgm:t>
        <a:bodyPr/>
        <a:lstStyle/>
        <a:p>
          <a:endParaRPr lang="pt-BR"/>
        </a:p>
      </dgm:t>
    </dgm:pt>
    <dgm:pt modelId="{648609B0-C291-45CB-8443-F745409D27F1}">
      <dgm:prSet custT="1"/>
      <dgm:spPr/>
      <dgm:t>
        <a:bodyPr/>
        <a:lstStyle/>
        <a:p>
          <a:r>
            <a:rPr lang="en-US" sz="2000" b="0" dirty="0" err="1"/>
            <a:t>Relatório</a:t>
          </a:r>
          <a:r>
            <a:rPr lang="en-US" sz="2000" b="0" dirty="0"/>
            <a:t> de </a:t>
          </a:r>
          <a:r>
            <a:rPr lang="en-US" sz="2000" b="0" dirty="0" err="1"/>
            <a:t>Execução</a:t>
          </a:r>
          <a:r>
            <a:rPr lang="en-US" sz="2000" b="0" dirty="0"/>
            <a:t> </a:t>
          </a:r>
          <a:r>
            <a:rPr lang="en-US" sz="2000" b="0" dirty="0" err="1"/>
            <a:t>Financeira</a:t>
          </a:r>
          <a:r>
            <a:rPr lang="en-US" sz="2000" b="0" dirty="0"/>
            <a:t>:</a:t>
          </a:r>
          <a:endParaRPr lang="pt-BR" sz="2000" b="0" dirty="0"/>
        </a:p>
      </dgm:t>
    </dgm:pt>
    <dgm:pt modelId="{E087C6D8-791E-402C-BE29-91CBAD9A2E5A}" type="parTrans" cxnId="{A9DF386A-0C95-46EA-80E2-72273F0D67AE}">
      <dgm:prSet/>
      <dgm:spPr/>
      <dgm:t>
        <a:bodyPr/>
        <a:lstStyle/>
        <a:p>
          <a:endParaRPr lang="pt-BR"/>
        </a:p>
      </dgm:t>
    </dgm:pt>
    <dgm:pt modelId="{532B24DE-4EF7-47B8-81ED-9412E54CC423}" type="sibTrans" cxnId="{A9DF386A-0C95-46EA-80E2-72273F0D67AE}">
      <dgm:prSet/>
      <dgm:spPr/>
      <dgm:t>
        <a:bodyPr/>
        <a:lstStyle/>
        <a:p>
          <a:endParaRPr lang="pt-BR"/>
        </a:p>
      </dgm:t>
    </dgm:pt>
    <dgm:pt modelId="{2689009F-5056-408A-83EE-8D0A7A559F81}">
      <dgm:prSet custT="1"/>
      <dgm:spPr/>
      <dgm:t>
        <a:bodyPr/>
        <a:lstStyle/>
        <a:p>
          <a:r>
            <a:rPr lang="en-US" sz="2000" b="0" dirty="0" err="1"/>
            <a:t>Prazo</a:t>
          </a:r>
          <a:r>
            <a:rPr lang="en-US" sz="2000" b="0" dirty="0"/>
            <a:t> </a:t>
          </a:r>
          <a:r>
            <a:rPr lang="en-US" sz="2000" b="0" dirty="0" err="1"/>
            <a:t>máximo</a:t>
          </a:r>
          <a:r>
            <a:rPr lang="en-US" sz="2000" b="0" dirty="0"/>
            <a:t> de 90 </a:t>
          </a:r>
          <a:r>
            <a:rPr lang="en-US" sz="2000" b="0" dirty="0" err="1"/>
            <a:t>dias</a:t>
          </a:r>
          <a:r>
            <a:rPr lang="en-US" sz="2000" b="0" dirty="0"/>
            <a:t> - (</a:t>
          </a:r>
          <a:r>
            <a:rPr lang="en-US" sz="2000" b="0" dirty="0" err="1"/>
            <a:t>cfe</a:t>
          </a:r>
          <a:r>
            <a:rPr lang="en-US" sz="2000" b="0" dirty="0"/>
            <a:t> o </a:t>
          </a:r>
          <a:r>
            <a:rPr lang="en-US" sz="2000" b="0" dirty="0" err="1"/>
            <a:t>termo</a:t>
          </a:r>
          <a:r>
            <a:rPr lang="en-US" sz="2000" b="0" dirty="0"/>
            <a:t>), </a:t>
          </a:r>
          <a:r>
            <a:rPr lang="en-US" sz="2000" b="0" dirty="0" err="1"/>
            <a:t>prorrogáveis</a:t>
          </a:r>
          <a:r>
            <a:rPr lang="en-US" sz="2000" b="0" dirty="0"/>
            <a:t> </a:t>
          </a:r>
          <a:r>
            <a:rPr lang="en-US" sz="2000" b="0" dirty="0" err="1"/>
            <a:t>por</a:t>
          </a:r>
          <a:r>
            <a:rPr lang="en-US" sz="2000" b="0" dirty="0"/>
            <a:t> 30dd</a:t>
          </a:r>
          <a:endParaRPr lang="pt-BR" sz="2000" b="0" dirty="0" err="1"/>
        </a:p>
      </dgm:t>
    </dgm:pt>
    <dgm:pt modelId="{EAAA7661-B1EB-4304-B702-1BD049179218}" type="parTrans" cxnId="{C4621FC4-9010-490B-86FE-8DC890F80A6F}">
      <dgm:prSet/>
      <dgm:spPr/>
      <dgm:t>
        <a:bodyPr/>
        <a:lstStyle/>
        <a:p>
          <a:endParaRPr lang="pt-BR"/>
        </a:p>
      </dgm:t>
    </dgm:pt>
    <dgm:pt modelId="{50D4EBD5-8193-4E9D-9E3E-242582F46409}" type="sibTrans" cxnId="{C4621FC4-9010-490B-86FE-8DC890F80A6F}">
      <dgm:prSet/>
      <dgm:spPr/>
      <dgm:t>
        <a:bodyPr/>
        <a:lstStyle/>
        <a:p>
          <a:endParaRPr lang="pt-BR"/>
        </a:p>
      </dgm:t>
    </dgm:pt>
    <dgm:pt modelId="{99974FAE-45F0-417F-AEA5-F05843AEAFF1}">
      <dgm:prSet custT="1"/>
      <dgm:spPr/>
      <dgm:t>
        <a:bodyPr/>
        <a:lstStyle/>
        <a:p>
          <a:r>
            <a:rPr lang="en-US" sz="2000" b="0" dirty="0" err="1"/>
            <a:t>Relatório</a:t>
          </a:r>
          <a:r>
            <a:rPr lang="en-US" sz="2000" b="0" dirty="0"/>
            <a:t> de </a:t>
          </a:r>
          <a:r>
            <a:rPr lang="en-US" sz="2000" b="0" dirty="0" err="1"/>
            <a:t>Execução</a:t>
          </a:r>
          <a:r>
            <a:rPr lang="en-US" sz="2000" b="0" dirty="0"/>
            <a:t> do </a:t>
          </a:r>
          <a:r>
            <a:rPr lang="en-US" sz="2000" b="0" dirty="0" err="1"/>
            <a:t>Objeto</a:t>
          </a:r>
          <a:r>
            <a:rPr lang="en-US" sz="2000" b="0" dirty="0"/>
            <a:t>:</a:t>
          </a:r>
          <a:endParaRPr lang="pt-BR" sz="2000" b="0" dirty="0"/>
        </a:p>
      </dgm:t>
    </dgm:pt>
    <dgm:pt modelId="{F4A742A2-3D60-48CD-9317-7B180116A87A}" type="parTrans" cxnId="{DEAC5481-5C14-4BB1-8A87-80D981CE13DD}">
      <dgm:prSet/>
      <dgm:spPr/>
      <dgm:t>
        <a:bodyPr/>
        <a:lstStyle/>
        <a:p>
          <a:endParaRPr lang="pt-BR"/>
        </a:p>
      </dgm:t>
    </dgm:pt>
    <dgm:pt modelId="{A5532D7A-C85D-4043-8D3F-5CD004CEDA5E}" type="sibTrans" cxnId="{DEAC5481-5C14-4BB1-8A87-80D981CE13DD}">
      <dgm:prSet/>
      <dgm:spPr/>
      <dgm:t>
        <a:bodyPr/>
        <a:lstStyle/>
        <a:p>
          <a:endParaRPr lang="pt-BR"/>
        </a:p>
      </dgm:t>
    </dgm:pt>
    <dgm:pt modelId="{05EE1F17-B1FC-4A25-8E32-5B72373E085E}">
      <dgm:prSet custT="1"/>
      <dgm:spPr/>
      <dgm:t>
        <a:bodyPr/>
        <a:lstStyle/>
        <a:p>
          <a:endParaRPr lang="pt-BR" sz="2000" b="0" dirty="0"/>
        </a:p>
      </dgm:t>
    </dgm:pt>
    <dgm:pt modelId="{8323E131-E4F5-499A-B64C-27CE20F1D73C}" type="parTrans" cxnId="{41B7EA87-CA8C-4C87-A2A1-75768DAB8EEC}">
      <dgm:prSet/>
      <dgm:spPr/>
      <dgm:t>
        <a:bodyPr/>
        <a:lstStyle/>
        <a:p>
          <a:endParaRPr lang="pt-BR"/>
        </a:p>
      </dgm:t>
    </dgm:pt>
    <dgm:pt modelId="{AE9C9CC6-ADF1-401B-AA3E-F20AA04D7820}" type="sibTrans" cxnId="{41B7EA87-CA8C-4C87-A2A1-75768DAB8EEC}">
      <dgm:prSet/>
      <dgm:spPr/>
      <dgm:t>
        <a:bodyPr/>
        <a:lstStyle/>
        <a:p>
          <a:endParaRPr lang="pt-BR"/>
        </a:p>
      </dgm:t>
    </dgm:pt>
    <dgm:pt modelId="{5ED73D99-A68D-4600-9178-B8A861376C24}">
      <dgm:prSet custT="1"/>
      <dgm:spPr/>
      <dgm:t>
        <a:bodyPr/>
        <a:lstStyle/>
        <a:p>
          <a:endParaRPr lang="pt-BR" sz="2000" b="0" dirty="0"/>
        </a:p>
      </dgm:t>
    </dgm:pt>
    <dgm:pt modelId="{77132BEF-8619-413F-88C9-28B25D1F4024}" type="parTrans" cxnId="{1038B36C-7912-49FD-B9E5-B26A7A901310}">
      <dgm:prSet/>
      <dgm:spPr/>
      <dgm:t>
        <a:bodyPr/>
        <a:lstStyle/>
        <a:p>
          <a:endParaRPr lang="pt-BR"/>
        </a:p>
      </dgm:t>
    </dgm:pt>
    <dgm:pt modelId="{11337DE4-A95A-4E4F-8CAD-D76AEB0CF624}" type="sibTrans" cxnId="{1038B36C-7912-49FD-B9E5-B26A7A901310}">
      <dgm:prSet/>
      <dgm:spPr/>
      <dgm:t>
        <a:bodyPr/>
        <a:lstStyle/>
        <a:p>
          <a:endParaRPr lang="pt-BR"/>
        </a:p>
      </dgm:t>
    </dgm:pt>
    <dgm:pt modelId="{61A37046-FAC4-49B8-A23E-0DCB59869777}">
      <dgm:prSet custT="1"/>
      <dgm:spPr/>
      <dgm:t>
        <a:bodyPr/>
        <a:lstStyle/>
        <a:p>
          <a:r>
            <a:rPr lang="pt-BR" sz="2000" b="0" dirty="0"/>
            <a:t>Comparativo de metas propostas e resultados alcançados;</a:t>
          </a:r>
        </a:p>
      </dgm:t>
    </dgm:pt>
    <dgm:pt modelId="{CBE99FCD-BB0F-4611-AE45-E0DA77905B7E}" type="parTrans" cxnId="{624B0079-CD4F-43AC-AE81-6EDC2A4C6AB4}">
      <dgm:prSet/>
      <dgm:spPr/>
      <dgm:t>
        <a:bodyPr/>
        <a:lstStyle/>
        <a:p>
          <a:endParaRPr lang="pt-BR"/>
        </a:p>
      </dgm:t>
    </dgm:pt>
    <dgm:pt modelId="{7D18EF93-4E3F-4738-91CD-1A463917E672}" type="sibTrans" cxnId="{624B0079-CD4F-43AC-AE81-6EDC2A4C6AB4}">
      <dgm:prSet/>
      <dgm:spPr/>
      <dgm:t>
        <a:bodyPr/>
        <a:lstStyle/>
        <a:p>
          <a:endParaRPr lang="pt-BR"/>
        </a:p>
      </dgm:t>
    </dgm:pt>
    <dgm:pt modelId="{78984AAD-42A1-40A4-ADCF-C5DEE0D32B97}">
      <dgm:prSet custT="1"/>
      <dgm:spPr/>
      <dgm:t>
        <a:bodyPr/>
        <a:lstStyle/>
        <a:p>
          <a:endParaRPr lang="pt-BR" sz="2000" b="0" dirty="0"/>
        </a:p>
      </dgm:t>
    </dgm:pt>
    <dgm:pt modelId="{79A1BEB8-8C5B-47E2-9339-DFBD064E0CE2}" type="parTrans" cxnId="{CF5A7A36-2C6C-43E7-9348-0CFB94FB7402}">
      <dgm:prSet/>
      <dgm:spPr/>
      <dgm:t>
        <a:bodyPr/>
        <a:lstStyle/>
        <a:p>
          <a:endParaRPr lang="pt-BR"/>
        </a:p>
      </dgm:t>
    </dgm:pt>
    <dgm:pt modelId="{9E936714-42A6-47BD-A2E9-337406321B7F}" type="sibTrans" cxnId="{CF5A7A36-2C6C-43E7-9348-0CFB94FB7402}">
      <dgm:prSet/>
      <dgm:spPr/>
      <dgm:t>
        <a:bodyPr/>
        <a:lstStyle/>
        <a:p>
          <a:endParaRPr lang="pt-BR"/>
        </a:p>
      </dgm:t>
    </dgm:pt>
    <dgm:pt modelId="{A0DAD54D-E7DF-4E62-9B99-E433B809D4A6}">
      <dgm:prSet custT="1"/>
      <dgm:spPr/>
      <dgm:t>
        <a:bodyPr/>
        <a:lstStyle/>
        <a:p>
          <a:r>
            <a:rPr lang="pt-BR" sz="2000" b="0" dirty="0"/>
            <a:t>Atividades/Projetos desenvolvidos para cumprir o objeto.</a:t>
          </a:r>
        </a:p>
      </dgm:t>
    </dgm:pt>
    <dgm:pt modelId="{575FAF02-C0C9-48B9-B188-566F6A072A8A}" type="parTrans" cxnId="{94B475BD-7283-47DC-9CAF-34AB9905303F}">
      <dgm:prSet/>
      <dgm:spPr/>
      <dgm:t>
        <a:bodyPr/>
        <a:lstStyle/>
        <a:p>
          <a:endParaRPr lang="pt-BR"/>
        </a:p>
      </dgm:t>
    </dgm:pt>
    <dgm:pt modelId="{29195FBF-EB49-4E39-A989-96168B120F9F}" type="sibTrans" cxnId="{94B475BD-7283-47DC-9CAF-34AB9905303F}">
      <dgm:prSet/>
      <dgm:spPr/>
      <dgm:t>
        <a:bodyPr/>
        <a:lstStyle/>
        <a:p>
          <a:endParaRPr lang="pt-BR"/>
        </a:p>
      </dgm:t>
    </dgm:pt>
    <dgm:pt modelId="{CDE51633-A22A-4EB9-B262-8B6E19134DA2}">
      <dgm:prSet custT="1"/>
      <dgm:spPr/>
      <dgm:t>
        <a:bodyPr/>
        <a:lstStyle/>
        <a:p>
          <a:r>
            <a:rPr lang="pt-BR" sz="2000" b="0" dirty="0"/>
            <a:t>Documentos previstos no plano de trabalho e no termo;</a:t>
          </a:r>
        </a:p>
      </dgm:t>
    </dgm:pt>
    <dgm:pt modelId="{30ACA85A-B75D-4A75-9B62-1268172796C2}" type="parTrans" cxnId="{7BB0E1E0-D13E-435C-86E7-776558199276}">
      <dgm:prSet/>
      <dgm:spPr/>
      <dgm:t>
        <a:bodyPr/>
        <a:lstStyle/>
        <a:p>
          <a:endParaRPr lang="pt-BR"/>
        </a:p>
      </dgm:t>
    </dgm:pt>
    <dgm:pt modelId="{6CFA7C56-B28C-44BA-95EF-6723E7E58EA4}" type="sibTrans" cxnId="{7BB0E1E0-D13E-435C-86E7-776558199276}">
      <dgm:prSet/>
      <dgm:spPr/>
      <dgm:t>
        <a:bodyPr/>
        <a:lstStyle/>
        <a:p>
          <a:endParaRPr lang="pt-BR"/>
        </a:p>
      </dgm:t>
    </dgm:pt>
    <dgm:pt modelId="{3BD7F641-9C47-4E3B-A610-5FDBC0B442F4}">
      <dgm:prSet custT="1"/>
      <dgm:spPr/>
      <dgm:t>
        <a:bodyPr/>
        <a:lstStyle/>
        <a:p>
          <a:endParaRPr lang="pt-BR" sz="2000" b="0" dirty="0" err="1"/>
        </a:p>
      </dgm:t>
    </dgm:pt>
    <dgm:pt modelId="{9B3F743E-372D-455C-856F-236ADFC7DB9B}" type="parTrans" cxnId="{E9B38AFA-49C2-4C1B-88CC-6AA3DA0EF0DF}">
      <dgm:prSet/>
      <dgm:spPr/>
      <dgm:t>
        <a:bodyPr/>
        <a:lstStyle/>
        <a:p>
          <a:endParaRPr lang="pt-BR"/>
        </a:p>
      </dgm:t>
    </dgm:pt>
    <dgm:pt modelId="{8FE312F7-4FF0-4C24-B090-C619549D57C0}" type="sibTrans" cxnId="{E9B38AFA-49C2-4C1B-88CC-6AA3DA0EF0DF}">
      <dgm:prSet/>
      <dgm:spPr/>
      <dgm:t>
        <a:bodyPr/>
        <a:lstStyle/>
        <a:p>
          <a:endParaRPr lang="pt-BR"/>
        </a:p>
      </dgm:t>
    </dgm:pt>
    <dgm:pt modelId="{DD8425DA-D1CE-41A9-9567-F77441B3A74C}">
      <dgm:prSet custT="1"/>
      <dgm:spPr/>
      <dgm:t>
        <a:bodyPr/>
        <a:lstStyle/>
        <a:p>
          <a:endParaRPr lang="pt-BR" sz="2000" b="0" dirty="0"/>
        </a:p>
      </dgm:t>
    </dgm:pt>
    <dgm:pt modelId="{822BA8A4-B1BE-4A03-9637-7EE70B7A6C72}" type="parTrans" cxnId="{3521E3EE-9945-46F4-B6DB-F7B9A7FC4707}">
      <dgm:prSet/>
      <dgm:spPr/>
      <dgm:t>
        <a:bodyPr/>
        <a:lstStyle/>
        <a:p>
          <a:endParaRPr lang="pt-BR"/>
        </a:p>
      </dgm:t>
    </dgm:pt>
    <dgm:pt modelId="{44291297-2DC7-4DA1-834B-B5AAE1265DC5}" type="sibTrans" cxnId="{3521E3EE-9945-46F4-B6DB-F7B9A7FC4707}">
      <dgm:prSet/>
      <dgm:spPr/>
      <dgm:t>
        <a:bodyPr/>
        <a:lstStyle/>
        <a:p>
          <a:endParaRPr lang="pt-BR"/>
        </a:p>
      </dgm:t>
    </dgm:pt>
    <dgm:pt modelId="{BE10393C-7C85-4509-8C78-36CC4E724AE3}" type="pres">
      <dgm:prSet presAssocID="{E4757D4A-E77A-44DA-8E72-BC38C52B59D4}" presName="linearFlow" presStyleCnt="0">
        <dgm:presLayoutVars>
          <dgm:dir/>
          <dgm:animLvl val="lvl"/>
          <dgm:resizeHandles/>
        </dgm:presLayoutVars>
      </dgm:prSet>
      <dgm:spPr/>
    </dgm:pt>
    <dgm:pt modelId="{4906E7F0-8CD4-4B11-909A-16F6A2E8F2AD}" type="pres">
      <dgm:prSet presAssocID="{3EFE6109-540C-4D17-B9D0-01B721F932A3}" presName="compositeNode" presStyleCnt="0">
        <dgm:presLayoutVars>
          <dgm:bulletEnabled val="1"/>
        </dgm:presLayoutVars>
      </dgm:prSet>
      <dgm:spPr/>
    </dgm:pt>
    <dgm:pt modelId="{2C77951C-54DC-47FC-A0F8-70091F9E6831}" type="pres">
      <dgm:prSet presAssocID="{3EFE6109-540C-4D17-B9D0-01B721F932A3}" presName="image" presStyleLbl="fgImgPlace1" presStyleIdx="0" presStyleCnt="1" custScaleX="68051" custScaleY="63989" custLinFactNeighborX="7120" custLinFactNeighborY="2811"/>
      <dgm:spPr>
        <a:blipFill rotWithShape="1">
          <a:blip xmlns:r="http://schemas.openxmlformats.org/officeDocument/2006/relationships" r:embed="rId1"/>
          <a:stretch>
            <a:fillRect/>
          </a:stretch>
        </a:blipFill>
      </dgm:spPr>
    </dgm:pt>
    <dgm:pt modelId="{628B4011-C295-4ACB-AD91-E17B42CB695F}" type="pres">
      <dgm:prSet presAssocID="{3EFE6109-540C-4D17-B9D0-01B721F932A3}" presName="childNode" presStyleLbl="node1" presStyleIdx="0" presStyleCnt="1" custScaleX="111746" custScaleY="106137" custLinFactNeighborX="6606" custLinFactNeighborY="1422">
        <dgm:presLayoutVars>
          <dgm:bulletEnabled val="1"/>
        </dgm:presLayoutVars>
      </dgm:prSet>
      <dgm:spPr/>
    </dgm:pt>
    <dgm:pt modelId="{8172AB81-32DC-4AED-B72F-67AACD3D3F6A}" type="pres">
      <dgm:prSet presAssocID="{3EFE6109-540C-4D17-B9D0-01B721F932A3}" presName="parentNode" presStyleLbl="revTx" presStyleIdx="0" presStyleCnt="1" custScaleY="57080" custLinFactNeighborX="-18914" custLinFactNeighborY="-24587">
        <dgm:presLayoutVars>
          <dgm:chMax val="0"/>
          <dgm:bulletEnabled val="1"/>
        </dgm:presLayoutVars>
      </dgm:prSet>
      <dgm:spPr/>
    </dgm:pt>
  </dgm:ptLst>
  <dgm:cxnLst>
    <dgm:cxn modelId="{EFB8C505-5452-45DA-A3AD-509F1E9CAE33}" type="presOf" srcId="{61A37046-FAC4-49B8-A23E-0DCB59869777}" destId="{628B4011-C295-4ACB-AD91-E17B42CB695F}" srcOrd="0" destOrd="5" presId="urn:microsoft.com/office/officeart/2005/8/layout/hList2#1"/>
    <dgm:cxn modelId="{CF5A7A36-2C6C-43E7-9348-0CFB94FB7402}" srcId="{3EFE6109-540C-4D17-B9D0-01B721F932A3}" destId="{78984AAD-42A1-40A4-ADCF-C5DEE0D32B97}" srcOrd="3" destOrd="0" parTransId="{79A1BEB8-8C5B-47E2-9339-DFBD064E0CE2}" sibTransId="{9E936714-42A6-47BD-A2E9-337406321B7F}"/>
    <dgm:cxn modelId="{D7E85D38-7A06-4050-B8F9-88ADFB301DCA}" srcId="{E4757D4A-E77A-44DA-8E72-BC38C52B59D4}" destId="{3EFE6109-540C-4D17-B9D0-01B721F932A3}" srcOrd="0" destOrd="0" parTransId="{3E96A00A-65AD-4458-BE1A-E65C2B9E8509}" sibTransId="{1924EE28-7A6B-408A-8674-69DE43EBED6D}"/>
    <dgm:cxn modelId="{A9DF386A-0C95-46EA-80E2-72273F0D67AE}" srcId="{3EFE6109-540C-4D17-B9D0-01B721F932A3}" destId="{648609B0-C291-45CB-8443-F745409D27F1}" srcOrd="7" destOrd="0" parTransId="{E087C6D8-791E-402C-BE29-91CBAD9A2E5A}" sibTransId="{532B24DE-4EF7-47B8-81ED-9412E54CC423}"/>
    <dgm:cxn modelId="{3A73496B-415D-4B01-984C-A2521D38F7BC}" type="presOf" srcId="{648609B0-C291-45CB-8443-F745409D27F1}" destId="{628B4011-C295-4ACB-AD91-E17B42CB695F}" srcOrd="0" destOrd="10" presId="urn:microsoft.com/office/officeart/2005/8/layout/hList2#1"/>
    <dgm:cxn modelId="{1038B36C-7912-49FD-B9E5-B26A7A901310}" srcId="{3EFE6109-540C-4D17-B9D0-01B721F932A3}" destId="{5ED73D99-A68D-4600-9178-B8A861376C24}" srcOrd="5" destOrd="0" parTransId="{77132BEF-8619-413F-88C9-28B25D1F4024}" sibTransId="{11337DE4-A95A-4E4F-8CAD-D76AEB0CF624}"/>
    <dgm:cxn modelId="{624B0079-CD4F-43AC-AE81-6EDC2A4C6AB4}" srcId="{99974FAE-45F0-417F-AEA5-F05843AEAFF1}" destId="{61A37046-FAC4-49B8-A23E-0DCB59869777}" srcOrd="0" destOrd="0" parTransId="{CBE99FCD-BB0F-4611-AE45-E0DA77905B7E}" sibTransId="{7D18EF93-4E3F-4738-91CD-1A463917E672}"/>
    <dgm:cxn modelId="{DEAC5481-5C14-4BB1-8A87-80D981CE13DD}" srcId="{3EFE6109-540C-4D17-B9D0-01B721F932A3}" destId="{99974FAE-45F0-417F-AEA5-F05843AEAFF1}" srcOrd="4" destOrd="0" parTransId="{F4A742A2-3D60-48CD-9317-7B180116A87A}" sibTransId="{A5532D7A-C85D-4043-8D3F-5CD004CEDA5E}"/>
    <dgm:cxn modelId="{8FAF1582-B876-4E3C-9926-C0B6D0C81DD5}" type="presOf" srcId="{2689009F-5056-408A-83EE-8D0A7A559F81}" destId="{628B4011-C295-4ACB-AD91-E17B42CB695F}" srcOrd="0" destOrd="0" presId="urn:microsoft.com/office/officeart/2005/8/layout/hList2#1"/>
    <dgm:cxn modelId="{41B7EA87-CA8C-4C87-A2A1-75768DAB8EEC}" srcId="{3EFE6109-540C-4D17-B9D0-01B721F932A3}" destId="{05EE1F17-B1FC-4A25-8E32-5B72373E085E}" srcOrd="6" destOrd="0" parTransId="{8323E131-E4F5-499A-B64C-27CE20F1D73C}" sibTransId="{AE9C9CC6-ADF1-401B-AA3E-F20AA04D7820}"/>
    <dgm:cxn modelId="{2CAD7EA6-89A8-47D8-83BD-386C4B65A193}" type="presOf" srcId="{3BD7F641-9C47-4E3B-A610-5FDBC0B442F4}" destId="{628B4011-C295-4ACB-AD91-E17B42CB695F}" srcOrd="0" destOrd="1" presId="urn:microsoft.com/office/officeart/2005/8/layout/hList2#1"/>
    <dgm:cxn modelId="{57ECFBAB-A99F-461E-8BB3-AAFD6D340213}" type="presOf" srcId="{05EE1F17-B1FC-4A25-8E32-5B72373E085E}" destId="{628B4011-C295-4ACB-AD91-E17B42CB695F}" srcOrd="0" destOrd="9" presId="urn:microsoft.com/office/officeart/2005/8/layout/hList2#1"/>
    <dgm:cxn modelId="{5B1D02AD-4757-4F6E-B488-2D87E3709D89}" type="presOf" srcId="{DD8425DA-D1CE-41A9-9567-F77441B3A74C}" destId="{628B4011-C295-4ACB-AD91-E17B42CB695F}" srcOrd="0" destOrd="6" presId="urn:microsoft.com/office/officeart/2005/8/layout/hList2#1"/>
    <dgm:cxn modelId="{94B475BD-7283-47DC-9CAF-34AB9905303F}" srcId="{99974FAE-45F0-417F-AEA5-F05843AEAFF1}" destId="{A0DAD54D-E7DF-4E62-9B99-E433B809D4A6}" srcOrd="2" destOrd="0" parTransId="{575FAF02-C0C9-48B9-B188-566F6A072A8A}" sibTransId="{29195FBF-EB49-4E39-A989-96168B120F9F}"/>
    <dgm:cxn modelId="{35A906BF-D2C4-4F4F-95BA-9404E8E13A20}" type="presOf" srcId="{CDE51633-A22A-4EB9-B262-8B6E19134DA2}" destId="{628B4011-C295-4ACB-AD91-E17B42CB695F}" srcOrd="0" destOrd="2" presId="urn:microsoft.com/office/officeart/2005/8/layout/hList2#1"/>
    <dgm:cxn modelId="{777C09C1-ECC8-4429-875A-7CA7F92934C0}" type="presOf" srcId="{78984AAD-42A1-40A4-ADCF-C5DEE0D32B97}" destId="{628B4011-C295-4ACB-AD91-E17B42CB695F}" srcOrd="0" destOrd="3" presId="urn:microsoft.com/office/officeart/2005/8/layout/hList2#1"/>
    <dgm:cxn modelId="{669892C2-6278-4071-BB74-A75651550D05}" type="presOf" srcId="{A0DAD54D-E7DF-4E62-9B99-E433B809D4A6}" destId="{628B4011-C295-4ACB-AD91-E17B42CB695F}" srcOrd="0" destOrd="7" presId="urn:microsoft.com/office/officeart/2005/8/layout/hList2#1"/>
    <dgm:cxn modelId="{C4621FC4-9010-490B-86FE-8DC890F80A6F}" srcId="{3EFE6109-540C-4D17-B9D0-01B721F932A3}" destId="{2689009F-5056-408A-83EE-8D0A7A559F81}" srcOrd="0" destOrd="0" parTransId="{EAAA7661-B1EB-4304-B702-1BD049179218}" sibTransId="{50D4EBD5-8193-4E9D-9E3E-242582F46409}"/>
    <dgm:cxn modelId="{A74A59D6-1258-413B-B9B6-9131E23CA742}" type="presOf" srcId="{3EFE6109-540C-4D17-B9D0-01B721F932A3}" destId="{8172AB81-32DC-4AED-B72F-67AACD3D3F6A}" srcOrd="0" destOrd="0" presId="urn:microsoft.com/office/officeart/2005/8/layout/hList2#1"/>
    <dgm:cxn modelId="{7BB0E1E0-D13E-435C-86E7-776558199276}" srcId="{3EFE6109-540C-4D17-B9D0-01B721F932A3}" destId="{CDE51633-A22A-4EB9-B262-8B6E19134DA2}" srcOrd="2" destOrd="0" parTransId="{30ACA85A-B75D-4A75-9B62-1268172796C2}" sibTransId="{6CFA7C56-B28C-44BA-95EF-6723E7E58EA4}"/>
    <dgm:cxn modelId="{FB1F65E4-325C-41FD-90C7-611FDBC6A2F4}" type="presOf" srcId="{5ED73D99-A68D-4600-9178-B8A861376C24}" destId="{628B4011-C295-4ACB-AD91-E17B42CB695F}" srcOrd="0" destOrd="8" presId="urn:microsoft.com/office/officeart/2005/8/layout/hList2#1"/>
    <dgm:cxn modelId="{0FC20AE9-DC45-4E1A-829B-2550D92C4CF4}" type="presOf" srcId="{99974FAE-45F0-417F-AEA5-F05843AEAFF1}" destId="{628B4011-C295-4ACB-AD91-E17B42CB695F}" srcOrd="0" destOrd="4" presId="urn:microsoft.com/office/officeart/2005/8/layout/hList2#1"/>
    <dgm:cxn modelId="{3521E3EE-9945-46F4-B6DB-F7B9A7FC4707}" srcId="{99974FAE-45F0-417F-AEA5-F05843AEAFF1}" destId="{DD8425DA-D1CE-41A9-9567-F77441B3A74C}" srcOrd="1" destOrd="0" parTransId="{822BA8A4-B1BE-4A03-9637-7EE70B7A6C72}" sibTransId="{44291297-2DC7-4DA1-834B-B5AAE1265DC5}"/>
    <dgm:cxn modelId="{36F2DFF9-82F2-42F9-BD44-95429AC189A0}" type="presOf" srcId="{E4757D4A-E77A-44DA-8E72-BC38C52B59D4}" destId="{BE10393C-7C85-4509-8C78-36CC4E724AE3}" srcOrd="0" destOrd="0" presId="urn:microsoft.com/office/officeart/2005/8/layout/hList2#1"/>
    <dgm:cxn modelId="{E9B38AFA-49C2-4C1B-88CC-6AA3DA0EF0DF}" srcId="{3EFE6109-540C-4D17-B9D0-01B721F932A3}" destId="{3BD7F641-9C47-4E3B-A610-5FDBC0B442F4}" srcOrd="1" destOrd="0" parTransId="{9B3F743E-372D-455C-856F-236ADFC7DB9B}" sibTransId="{8FE312F7-4FF0-4C24-B090-C619549D57C0}"/>
    <dgm:cxn modelId="{5818DAA8-C563-4540-B699-17C11DE73EFC}" type="presParOf" srcId="{BE10393C-7C85-4509-8C78-36CC4E724AE3}" destId="{4906E7F0-8CD4-4B11-909A-16F6A2E8F2AD}" srcOrd="0" destOrd="0" presId="urn:microsoft.com/office/officeart/2005/8/layout/hList2#1"/>
    <dgm:cxn modelId="{443DCD9E-B222-4EA5-8DC5-4B77E306A45D}" type="presParOf" srcId="{4906E7F0-8CD4-4B11-909A-16F6A2E8F2AD}" destId="{2C77951C-54DC-47FC-A0F8-70091F9E6831}" srcOrd="0" destOrd="0" presId="urn:microsoft.com/office/officeart/2005/8/layout/hList2#1"/>
    <dgm:cxn modelId="{CE74DD63-0527-4666-958C-83B3FBAA3AFB}" type="presParOf" srcId="{4906E7F0-8CD4-4B11-909A-16F6A2E8F2AD}" destId="{628B4011-C295-4ACB-AD91-E17B42CB695F}" srcOrd="1" destOrd="0" presId="urn:microsoft.com/office/officeart/2005/8/layout/hList2#1"/>
    <dgm:cxn modelId="{0994D694-4BDA-48C6-BC14-ED849C5FD043}" type="presParOf" srcId="{4906E7F0-8CD4-4B11-909A-16F6A2E8F2AD}" destId="{8172AB81-32DC-4AED-B72F-67AACD3D3F6A}" srcOrd="2" destOrd="0" presId="urn:microsoft.com/office/officeart/2005/8/layout/hList2#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C8278DB-C69E-4D96-B6DD-D983DC3F1212}" type="doc">
      <dgm:prSet loTypeId="urn:microsoft.com/office/officeart/2005/8/layout/pyramid2" loCatId="list" qsTypeId="urn:microsoft.com/office/officeart/2005/8/quickstyle/simple1" qsCatId="simple" csTypeId="urn:microsoft.com/office/officeart/2005/8/colors/accent1_3" csCatId="accent1" phldr="1"/>
      <dgm:spPr/>
    </dgm:pt>
    <dgm:pt modelId="{037B25D6-317D-43E2-85E3-123CC67C89B5}">
      <dgm:prSet/>
      <dgm:spPr>
        <a:solidFill>
          <a:srgbClr val="00B050">
            <a:alpha val="90000"/>
          </a:srgbClr>
        </a:solidFill>
      </dgm:spPr>
      <dgm:t>
        <a:bodyPr/>
        <a:lstStyle/>
        <a:p>
          <a:r>
            <a:rPr lang="pt-BR" b="0">
              <a:effectLst>
                <a:outerShdw blurRad="38100" dist="38100" dir="2700000" algn="tl">
                  <a:srgbClr val="000000">
                    <a:alpha val="43137"/>
                  </a:srgbClr>
                </a:outerShdw>
              </a:effectLst>
            </a:rPr>
            <a:t>Advertência</a:t>
          </a:r>
        </a:p>
      </dgm:t>
    </dgm:pt>
    <dgm:pt modelId="{ADB33085-82C9-4EAE-9735-4ABB738CE5ED}" type="parTrans" cxnId="{E8D86171-F00D-4AD8-95CD-4B97977B2476}">
      <dgm:prSet/>
      <dgm:spPr/>
      <dgm:t>
        <a:bodyPr/>
        <a:lstStyle/>
        <a:p>
          <a:endParaRPr lang="pt-BR"/>
        </a:p>
      </dgm:t>
    </dgm:pt>
    <dgm:pt modelId="{48372A2A-2B9E-4A52-852B-508BD4ADDE76}" type="sibTrans" cxnId="{E8D86171-F00D-4AD8-95CD-4B97977B2476}">
      <dgm:prSet/>
      <dgm:spPr/>
      <dgm:t>
        <a:bodyPr/>
        <a:lstStyle/>
        <a:p>
          <a:endParaRPr lang="pt-BR"/>
        </a:p>
      </dgm:t>
    </dgm:pt>
    <dgm:pt modelId="{6EA93DBD-5917-4D4A-8306-6E04A5458D46}">
      <dgm:prSet/>
      <dgm:spPr>
        <a:solidFill>
          <a:srgbClr val="FFFF00">
            <a:alpha val="90000"/>
          </a:srgbClr>
        </a:solidFill>
      </dgm:spPr>
      <dgm:t>
        <a:bodyPr/>
        <a:lstStyle/>
        <a:p>
          <a:r>
            <a:rPr lang="pt-BR" b="0" dirty="0">
              <a:effectLst>
                <a:outerShdw blurRad="38100" dist="38100" dir="2700000" algn="tl">
                  <a:srgbClr val="000000">
                    <a:alpha val="43137"/>
                  </a:srgbClr>
                </a:outerShdw>
              </a:effectLst>
            </a:rPr>
            <a:t>Suspensão de até 2 anos para chamamento público e celebrar Termos na  esfera de governo sancionadora</a:t>
          </a:r>
        </a:p>
      </dgm:t>
    </dgm:pt>
    <dgm:pt modelId="{EEB0093E-7773-48FC-8E85-E267434E105D}" type="parTrans" cxnId="{559384A9-FEE8-4736-8122-2DC868AE9793}">
      <dgm:prSet/>
      <dgm:spPr/>
      <dgm:t>
        <a:bodyPr/>
        <a:lstStyle/>
        <a:p>
          <a:endParaRPr lang="pt-BR"/>
        </a:p>
      </dgm:t>
    </dgm:pt>
    <dgm:pt modelId="{E60742A9-58E4-4E3D-B0F8-4BBD37D201FE}" type="sibTrans" cxnId="{559384A9-FEE8-4736-8122-2DC868AE9793}">
      <dgm:prSet/>
      <dgm:spPr/>
      <dgm:t>
        <a:bodyPr/>
        <a:lstStyle/>
        <a:p>
          <a:endParaRPr lang="pt-BR"/>
        </a:p>
      </dgm:t>
    </dgm:pt>
    <dgm:pt modelId="{1B62B3AD-C46A-412A-BFF1-EA581A30B70C}">
      <dgm:prSet/>
      <dgm:spPr>
        <a:solidFill>
          <a:srgbClr val="FF2F2F">
            <a:alpha val="89804"/>
          </a:srgbClr>
        </a:solidFill>
      </dgm:spPr>
      <dgm:t>
        <a:bodyPr/>
        <a:lstStyle/>
        <a:p>
          <a:r>
            <a:rPr lang="pt-BR" b="0">
              <a:effectLst>
                <a:outerShdw blurRad="38100" dist="38100" dir="2700000" algn="tl">
                  <a:srgbClr val="000000">
                    <a:alpha val="43137"/>
                  </a:srgbClr>
                </a:outerShdw>
              </a:effectLst>
            </a:rPr>
            <a:t>Inidoneidade – todas as esferas de governo</a:t>
          </a:r>
        </a:p>
      </dgm:t>
    </dgm:pt>
    <dgm:pt modelId="{96728C22-5456-419C-8CB4-2414DAFE1AFE}" type="parTrans" cxnId="{FC0243F5-CDCD-4D3C-8D6D-28568E50523C}">
      <dgm:prSet/>
      <dgm:spPr/>
      <dgm:t>
        <a:bodyPr/>
        <a:lstStyle/>
        <a:p>
          <a:endParaRPr lang="pt-BR"/>
        </a:p>
      </dgm:t>
    </dgm:pt>
    <dgm:pt modelId="{9D46287A-AECE-441C-B3AE-E32DD3C54EDA}" type="sibTrans" cxnId="{FC0243F5-CDCD-4D3C-8D6D-28568E50523C}">
      <dgm:prSet/>
      <dgm:spPr/>
      <dgm:t>
        <a:bodyPr/>
        <a:lstStyle/>
        <a:p>
          <a:endParaRPr lang="pt-BR"/>
        </a:p>
      </dgm:t>
    </dgm:pt>
    <dgm:pt modelId="{DF0189C8-F752-472E-8C9F-C19C8E97FFA4}" type="pres">
      <dgm:prSet presAssocID="{8C8278DB-C69E-4D96-B6DD-D983DC3F1212}" presName="compositeShape" presStyleCnt="0">
        <dgm:presLayoutVars>
          <dgm:dir/>
          <dgm:resizeHandles/>
        </dgm:presLayoutVars>
      </dgm:prSet>
      <dgm:spPr/>
    </dgm:pt>
    <dgm:pt modelId="{915EE66B-B845-4D1C-8F79-2207617D4B63}" type="pres">
      <dgm:prSet presAssocID="{8C8278DB-C69E-4D96-B6DD-D983DC3F1212}" presName="pyramid" presStyleLbl="node1" presStyleIdx="0" presStyleCnt="1"/>
      <dgm:spPr>
        <a:solidFill>
          <a:schemeClr val="tx2">
            <a:lumMod val="40000"/>
            <a:lumOff val="60000"/>
          </a:schemeClr>
        </a:solidFill>
      </dgm:spPr>
    </dgm:pt>
    <dgm:pt modelId="{A88FD768-EB7B-451A-8118-DD473E73F796}" type="pres">
      <dgm:prSet presAssocID="{8C8278DB-C69E-4D96-B6DD-D983DC3F1212}" presName="theList" presStyleCnt="0"/>
      <dgm:spPr/>
    </dgm:pt>
    <dgm:pt modelId="{4ED7094D-A384-41E5-A137-A99D06CF48AB}" type="pres">
      <dgm:prSet presAssocID="{037B25D6-317D-43E2-85E3-123CC67C89B5}" presName="aNode" presStyleLbl="fgAcc1" presStyleIdx="0" presStyleCnt="3" custLinFactNeighborX="2313">
        <dgm:presLayoutVars>
          <dgm:bulletEnabled val="1"/>
        </dgm:presLayoutVars>
      </dgm:prSet>
      <dgm:spPr/>
    </dgm:pt>
    <dgm:pt modelId="{16B40776-D16B-4E1F-B9AE-F43CF50F09DF}" type="pres">
      <dgm:prSet presAssocID="{037B25D6-317D-43E2-85E3-123CC67C89B5}" presName="aSpace" presStyleCnt="0"/>
      <dgm:spPr/>
    </dgm:pt>
    <dgm:pt modelId="{0969F7D3-F33B-4C25-8E50-69F51EC85DF2}" type="pres">
      <dgm:prSet presAssocID="{6EA93DBD-5917-4D4A-8306-6E04A5458D46}" presName="aNode" presStyleLbl="fgAcc1" presStyleIdx="1" presStyleCnt="3">
        <dgm:presLayoutVars>
          <dgm:bulletEnabled val="1"/>
        </dgm:presLayoutVars>
      </dgm:prSet>
      <dgm:spPr/>
    </dgm:pt>
    <dgm:pt modelId="{A5F958BD-5702-4133-BE66-6410231744C6}" type="pres">
      <dgm:prSet presAssocID="{6EA93DBD-5917-4D4A-8306-6E04A5458D46}" presName="aSpace" presStyleCnt="0"/>
      <dgm:spPr/>
    </dgm:pt>
    <dgm:pt modelId="{A93F88A3-23F7-414A-B9B9-BBF4D8E077C9}" type="pres">
      <dgm:prSet presAssocID="{1B62B3AD-C46A-412A-BFF1-EA581A30B70C}" presName="aNode" presStyleLbl="fgAcc1" presStyleIdx="2" presStyleCnt="3">
        <dgm:presLayoutVars>
          <dgm:bulletEnabled val="1"/>
        </dgm:presLayoutVars>
      </dgm:prSet>
      <dgm:spPr/>
    </dgm:pt>
    <dgm:pt modelId="{97A4C572-117D-41CC-B963-4B71411FEE2B}" type="pres">
      <dgm:prSet presAssocID="{1B62B3AD-C46A-412A-BFF1-EA581A30B70C}" presName="aSpace" presStyleCnt="0"/>
      <dgm:spPr/>
    </dgm:pt>
  </dgm:ptLst>
  <dgm:cxnLst>
    <dgm:cxn modelId="{B3065803-0E4E-4321-9440-FF1530D69B45}" type="presOf" srcId="{1B62B3AD-C46A-412A-BFF1-EA581A30B70C}" destId="{A93F88A3-23F7-414A-B9B9-BBF4D8E077C9}" srcOrd="0" destOrd="0" presId="urn:microsoft.com/office/officeart/2005/8/layout/pyramid2"/>
    <dgm:cxn modelId="{2F2F444C-9781-4EE9-898B-9DE3BE538CA7}" type="presOf" srcId="{6EA93DBD-5917-4D4A-8306-6E04A5458D46}" destId="{0969F7D3-F33B-4C25-8E50-69F51EC85DF2}" srcOrd="0" destOrd="0" presId="urn:microsoft.com/office/officeart/2005/8/layout/pyramid2"/>
    <dgm:cxn modelId="{E8D86171-F00D-4AD8-95CD-4B97977B2476}" srcId="{8C8278DB-C69E-4D96-B6DD-D983DC3F1212}" destId="{037B25D6-317D-43E2-85E3-123CC67C89B5}" srcOrd="0" destOrd="0" parTransId="{ADB33085-82C9-4EAE-9735-4ABB738CE5ED}" sibTransId="{48372A2A-2B9E-4A52-852B-508BD4ADDE76}"/>
    <dgm:cxn modelId="{559384A9-FEE8-4736-8122-2DC868AE9793}" srcId="{8C8278DB-C69E-4D96-B6DD-D983DC3F1212}" destId="{6EA93DBD-5917-4D4A-8306-6E04A5458D46}" srcOrd="1" destOrd="0" parTransId="{EEB0093E-7773-48FC-8E85-E267434E105D}" sibTransId="{E60742A9-58E4-4E3D-B0F8-4BBD37D201FE}"/>
    <dgm:cxn modelId="{62CA98CE-95ED-4465-A327-2F03FEF766CF}" type="presOf" srcId="{8C8278DB-C69E-4D96-B6DD-D983DC3F1212}" destId="{DF0189C8-F752-472E-8C9F-C19C8E97FFA4}" srcOrd="0" destOrd="0" presId="urn:microsoft.com/office/officeart/2005/8/layout/pyramid2"/>
    <dgm:cxn modelId="{780B91E3-F035-4394-97E7-2A72A476EE0E}" type="presOf" srcId="{037B25D6-317D-43E2-85E3-123CC67C89B5}" destId="{4ED7094D-A384-41E5-A137-A99D06CF48AB}" srcOrd="0" destOrd="0" presId="urn:microsoft.com/office/officeart/2005/8/layout/pyramid2"/>
    <dgm:cxn modelId="{FC0243F5-CDCD-4D3C-8D6D-28568E50523C}" srcId="{8C8278DB-C69E-4D96-B6DD-D983DC3F1212}" destId="{1B62B3AD-C46A-412A-BFF1-EA581A30B70C}" srcOrd="2" destOrd="0" parTransId="{96728C22-5456-419C-8CB4-2414DAFE1AFE}" sibTransId="{9D46287A-AECE-441C-B3AE-E32DD3C54EDA}"/>
    <dgm:cxn modelId="{FED7AF1C-1ABA-4C0F-8855-065B3C6234C2}" type="presParOf" srcId="{DF0189C8-F752-472E-8C9F-C19C8E97FFA4}" destId="{915EE66B-B845-4D1C-8F79-2207617D4B63}" srcOrd="0" destOrd="0" presId="urn:microsoft.com/office/officeart/2005/8/layout/pyramid2"/>
    <dgm:cxn modelId="{FCAFB349-C106-42EC-ADB4-DF4B48852EA9}" type="presParOf" srcId="{DF0189C8-F752-472E-8C9F-C19C8E97FFA4}" destId="{A88FD768-EB7B-451A-8118-DD473E73F796}" srcOrd="1" destOrd="0" presId="urn:microsoft.com/office/officeart/2005/8/layout/pyramid2"/>
    <dgm:cxn modelId="{DC919A86-4399-44C9-B3FD-175983CE6140}" type="presParOf" srcId="{A88FD768-EB7B-451A-8118-DD473E73F796}" destId="{4ED7094D-A384-41E5-A137-A99D06CF48AB}" srcOrd="0" destOrd="0" presId="urn:microsoft.com/office/officeart/2005/8/layout/pyramid2"/>
    <dgm:cxn modelId="{ED073FE4-F834-40D8-AB06-A590CF285567}" type="presParOf" srcId="{A88FD768-EB7B-451A-8118-DD473E73F796}" destId="{16B40776-D16B-4E1F-B9AE-F43CF50F09DF}" srcOrd="1" destOrd="0" presId="urn:microsoft.com/office/officeart/2005/8/layout/pyramid2"/>
    <dgm:cxn modelId="{4D01555E-25A6-4275-9E34-98E3373B1CB5}" type="presParOf" srcId="{A88FD768-EB7B-451A-8118-DD473E73F796}" destId="{0969F7D3-F33B-4C25-8E50-69F51EC85DF2}" srcOrd="2" destOrd="0" presId="urn:microsoft.com/office/officeart/2005/8/layout/pyramid2"/>
    <dgm:cxn modelId="{658FBA42-409E-4D52-9827-AA6989F6A711}" type="presParOf" srcId="{A88FD768-EB7B-451A-8118-DD473E73F796}" destId="{A5F958BD-5702-4133-BE66-6410231744C6}" srcOrd="3" destOrd="0" presId="urn:microsoft.com/office/officeart/2005/8/layout/pyramid2"/>
    <dgm:cxn modelId="{BB87481E-5863-4112-A3B3-6A7E10A7D21B}" type="presParOf" srcId="{A88FD768-EB7B-451A-8118-DD473E73F796}" destId="{A93F88A3-23F7-414A-B9B9-BBF4D8E077C9}" srcOrd="4" destOrd="0" presId="urn:microsoft.com/office/officeart/2005/8/layout/pyramid2"/>
    <dgm:cxn modelId="{F570C1DD-A5AB-4C46-85C7-1BBDF58BB3F3}" type="presParOf" srcId="{A88FD768-EB7B-451A-8118-DD473E73F796}" destId="{97A4C572-117D-41CC-B963-4B71411FEE2B}"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2508AA27-78C4-4F22-9586-A6AA4B162A73}" type="doc">
      <dgm:prSet loTypeId="urn:microsoft.com/office/officeart/2005/8/layout/process2" loCatId="process" qsTypeId="urn:microsoft.com/office/officeart/2005/8/quickstyle/simple4" qsCatId="simple" csTypeId="urn:microsoft.com/office/officeart/2005/8/colors/accent1_3" csCatId="accent1" phldr="1"/>
      <dgm:spPr/>
    </dgm:pt>
    <dgm:pt modelId="{CDB94E4D-F956-4DFD-9A3C-1C3440097EC8}">
      <dgm:prSet phldrT="[Texto]" custT="1"/>
      <dgm:spPr/>
      <dgm:t>
        <a:bodyPr/>
        <a:lstStyle/>
        <a:p>
          <a:r>
            <a:rPr lang="en-US" sz="1400" b="1" dirty="0" err="1"/>
            <a:t>Processo</a:t>
          </a:r>
          <a:r>
            <a:rPr lang="en-US" sz="1400" b="1" dirty="0"/>
            <a:t> </a:t>
          </a:r>
        </a:p>
        <a:p>
          <a:r>
            <a:rPr lang="en-US" sz="1400" b="1" dirty="0" err="1"/>
            <a:t>Administrativo</a:t>
          </a:r>
          <a:endParaRPr lang="pt-BR" sz="1400" b="1" dirty="0"/>
        </a:p>
      </dgm:t>
    </dgm:pt>
    <dgm:pt modelId="{CE866D78-D5A0-4FF2-9004-8C1D8D80609C}" type="parTrans" cxnId="{C99FED22-8229-4531-8908-3AB30167E27E}">
      <dgm:prSet/>
      <dgm:spPr/>
      <dgm:t>
        <a:bodyPr/>
        <a:lstStyle/>
        <a:p>
          <a:endParaRPr lang="pt-BR" sz="2400" b="1"/>
        </a:p>
      </dgm:t>
    </dgm:pt>
    <dgm:pt modelId="{A2A3C42B-0766-4704-87C6-AB0C30230386}" type="sibTrans" cxnId="{C99FED22-8229-4531-8908-3AB30167E27E}">
      <dgm:prSet custT="1"/>
      <dgm:spPr/>
      <dgm:t>
        <a:bodyPr/>
        <a:lstStyle/>
        <a:p>
          <a:endParaRPr lang="pt-BR" sz="3200" b="1"/>
        </a:p>
      </dgm:t>
    </dgm:pt>
    <dgm:pt modelId="{59428681-4E7A-488A-86C0-CE8AC724FA03}">
      <dgm:prSet phldrT="[Texto]" custT="1"/>
      <dgm:spPr/>
      <dgm:t>
        <a:bodyPr/>
        <a:lstStyle/>
        <a:p>
          <a:r>
            <a:rPr lang="en-US" sz="1400" b="1" dirty="0" err="1"/>
            <a:t>Defesa</a:t>
          </a:r>
          <a:r>
            <a:rPr lang="en-US" sz="1400" b="1" dirty="0"/>
            <a:t> </a:t>
          </a:r>
          <a:r>
            <a:rPr lang="en-US" sz="1400" b="1" dirty="0" err="1"/>
            <a:t>Prévia</a:t>
          </a:r>
          <a:endParaRPr lang="pt-BR" sz="1400" b="1" dirty="0"/>
        </a:p>
      </dgm:t>
    </dgm:pt>
    <dgm:pt modelId="{2CEFD11C-3BD9-4953-9F3D-7D3A25C4E1C6}" type="parTrans" cxnId="{1D2BB948-C56E-40B7-A6F4-AE9798943A70}">
      <dgm:prSet/>
      <dgm:spPr/>
      <dgm:t>
        <a:bodyPr/>
        <a:lstStyle/>
        <a:p>
          <a:endParaRPr lang="pt-BR" sz="2400" b="1"/>
        </a:p>
      </dgm:t>
    </dgm:pt>
    <dgm:pt modelId="{498B9FA7-B080-4CDB-BF50-A4310E6518BE}" type="sibTrans" cxnId="{1D2BB948-C56E-40B7-A6F4-AE9798943A70}">
      <dgm:prSet custT="1"/>
      <dgm:spPr/>
      <dgm:t>
        <a:bodyPr/>
        <a:lstStyle/>
        <a:p>
          <a:endParaRPr lang="pt-BR" sz="3200" b="1"/>
        </a:p>
      </dgm:t>
    </dgm:pt>
    <dgm:pt modelId="{6CC6BA3E-6E87-4036-9D68-625348C868C5}">
      <dgm:prSet phldrT="[Texto]" custT="1"/>
      <dgm:spPr/>
      <dgm:t>
        <a:bodyPr/>
        <a:lstStyle/>
        <a:p>
          <a:r>
            <a:rPr lang="en-US" sz="1400" b="1" dirty="0" err="1"/>
            <a:t>Penalidade</a:t>
          </a:r>
          <a:r>
            <a:rPr lang="en-US" sz="1400" b="1" dirty="0"/>
            <a:t> </a:t>
          </a:r>
          <a:r>
            <a:rPr lang="en-US" sz="1400" b="1" dirty="0" err="1"/>
            <a:t>aplicada</a:t>
          </a:r>
          <a:r>
            <a:rPr lang="en-US" sz="1400" b="1" dirty="0"/>
            <a:t> </a:t>
          </a:r>
          <a:r>
            <a:rPr lang="en-US" sz="1400" b="1" dirty="0" err="1"/>
            <a:t>pelo</a:t>
          </a:r>
          <a:r>
            <a:rPr lang="en-US" sz="1400" b="1" dirty="0"/>
            <a:t> </a:t>
          </a:r>
          <a:r>
            <a:rPr lang="en-US" sz="1400" b="1" dirty="0" err="1"/>
            <a:t>Secretário</a:t>
          </a:r>
          <a:endParaRPr lang="pt-BR" sz="1400" b="1" dirty="0"/>
        </a:p>
      </dgm:t>
    </dgm:pt>
    <dgm:pt modelId="{3510C855-EED7-4227-888B-EFC89EF09D8F}" type="parTrans" cxnId="{A0908401-2232-4F9E-8C5A-D677E32408DA}">
      <dgm:prSet/>
      <dgm:spPr/>
      <dgm:t>
        <a:bodyPr/>
        <a:lstStyle/>
        <a:p>
          <a:endParaRPr lang="pt-BR" sz="2400" b="1"/>
        </a:p>
      </dgm:t>
    </dgm:pt>
    <dgm:pt modelId="{7EB6FDCE-366D-4D23-A0AC-8EB36DAFA24B}" type="sibTrans" cxnId="{A0908401-2232-4F9E-8C5A-D677E32408DA}">
      <dgm:prSet custT="1"/>
      <dgm:spPr/>
      <dgm:t>
        <a:bodyPr/>
        <a:lstStyle/>
        <a:p>
          <a:endParaRPr lang="pt-BR" sz="3200" b="1"/>
        </a:p>
      </dgm:t>
    </dgm:pt>
    <dgm:pt modelId="{741A3B22-95AE-429E-9B3B-3E758A9FDEDB}">
      <dgm:prSet phldrT="[Texto]" custT="1"/>
      <dgm:spPr/>
      <dgm:t>
        <a:bodyPr/>
        <a:lstStyle/>
        <a:p>
          <a:r>
            <a:rPr lang="en-US" sz="1400" b="1" dirty="0" err="1"/>
            <a:t>Só</a:t>
          </a:r>
          <a:r>
            <a:rPr lang="en-US" sz="1400" b="1" dirty="0"/>
            <a:t> o </a:t>
          </a:r>
          <a:r>
            <a:rPr lang="en-US" sz="1400" b="1" dirty="0" err="1"/>
            <a:t>Secretário</a:t>
          </a:r>
          <a:r>
            <a:rPr lang="en-US" sz="1400" b="1" dirty="0"/>
            <a:t> </a:t>
          </a:r>
          <a:r>
            <a:rPr lang="en-US" sz="1400" b="1" dirty="0" err="1"/>
            <a:t>pode</a:t>
          </a:r>
          <a:r>
            <a:rPr lang="en-US" sz="1400" b="1" dirty="0"/>
            <a:t> </a:t>
          </a:r>
          <a:r>
            <a:rPr lang="en-US" sz="1400" b="1" dirty="0" err="1"/>
            <a:t>reabilitar</a:t>
          </a:r>
          <a:r>
            <a:rPr lang="en-US" sz="1400" b="1" dirty="0"/>
            <a:t> a OSC</a:t>
          </a:r>
          <a:endParaRPr lang="pt-BR" sz="1400" b="1" dirty="0"/>
        </a:p>
      </dgm:t>
    </dgm:pt>
    <dgm:pt modelId="{859BC275-FD18-46EE-9DD5-4A658967102D}" type="parTrans" cxnId="{47F66E0D-0100-4D75-8575-BE6179100B43}">
      <dgm:prSet/>
      <dgm:spPr/>
      <dgm:t>
        <a:bodyPr/>
        <a:lstStyle/>
        <a:p>
          <a:endParaRPr lang="pt-BR" sz="2400" b="1"/>
        </a:p>
      </dgm:t>
    </dgm:pt>
    <dgm:pt modelId="{4F6D8077-56E6-4489-8B43-AD073F55CA27}" type="sibTrans" cxnId="{47F66E0D-0100-4D75-8575-BE6179100B43}">
      <dgm:prSet custT="1"/>
      <dgm:spPr/>
      <dgm:t>
        <a:bodyPr/>
        <a:lstStyle/>
        <a:p>
          <a:endParaRPr lang="pt-BR" sz="3200" b="1"/>
        </a:p>
      </dgm:t>
    </dgm:pt>
    <dgm:pt modelId="{738572BA-BBD2-401B-845F-476331E0D836}">
      <dgm:prSet phldrT="[Texto]" custT="1"/>
      <dgm:spPr/>
      <dgm:t>
        <a:bodyPr/>
        <a:lstStyle/>
        <a:p>
          <a:r>
            <a:rPr lang="en-US" sz="1400" b="1" dirty="0" err="1"/>
            <a:t>Reabilitação</a:t>
          </a:r>
          <a:r>
            <a:rPr lang="en-US" sz="1400" b="1" dirty="0"/>
            <a:t> </a:t>
          </a:r>
          <a:r>
            <a:rPr lang="en-US" sz="1400" b="1" dirty="0" err="1"/>
            <a:t>depende</a:t>
          </a:r>
          <a:r>
            <a:rPr lang="en-US" sz="1400" b="1" dirty="0"/>
            <a:t> do </a:t>
          </a:r>
          <a:r>
            <a:rPr lang="en-US" sz="1400" b="1" dirty="0" err="1"/>
            <a:t>transcurso</a:t>
          </a:r>
          <a:r>
            <a:rPr lang="en-US" sz="1400" b="1" dirty="0"/>
            <a:t> do </a:t>
          </a:r>
          <a:r>
            <a:rPr lang="en-US" sz="1400" b="1" dirty="0" err="1"/>
            <a:t>prazo</a:t>
          </a:r>
          <a:r>
            <a:rPr lang="en-US" sz="1400" b="1" dirty="0"/>
            <a:t> e </a:t>
          </a:r>
          <a:r>
            <a:rPr lang="en-US" sz="1400" b="1" dirty="0" err="1"/>
            <a:t>ressarcimento</a:t>
          </a:r>
          <a:r>
            <a:rPr lang="en-US" sz="1400" b="1" dirty="0"/>
            <a:t> do  </a:t>
          </a:r>
          <a:r>
            <a:rPr lang="en-US" sz="1400" b="1" dirty="0" err="1"/>
            <a:t>prejuízo</a:t>
          </a:r>
          <a:endParaRPr lang="pt-BR" sz="1400" b="1" dirty="0"/>
        </a:p>
      </dgm:t>
    </dgm:pt>
    <dgm:pt modelId="{CC231075-3AD8-4AA6-8919-F95F19191945}" type="parTrans" cxnId="{AD8529A2-12F5-4863-996B-3BB8A319E085}">
      <dgm:prSet/>
      <dgm:spPr/>
      <dgm:t>
        <a:bodyPr/>
        <a:lstStyle/>
        <a:p>
          <a:endParaRPr lang="pt-BR" sz="2400" b="1"/>
        </a:p>
      </dgm:t>
    </dgm:pt>
    <dgm:pt modelId="{A86B070E-8479-46EE-9A92-365486CBDD5C}" type="sibTrans" cxnId="{AD8529A2-12F5-4863-996B-3BB8A319E085}">
      <dgm:prSet/>
      <dgm:spPr/>
      <dgm:t>
        <a:bodyPr/>
        <a:lstStyle/>
        <a:p>
          <a:endParaRPr lang="pt-BR" sz="2400" b="1"/>
        </a:p>
      </dgm:t>
    </dgm:pt>
    <dgm:pt modelId="{985B08FC-60D0-46BE-B3B8-672C5FCAAD44}" type="pres">
      <dgm:prSet presAssocID="{2508AA27-78C4-4F22-9586-A6AA4B162A73}" presName="linearFlow" presStyleCnt="0">
        <dgm:presLayoutVars>
          <dgm:resizeHandles val="exact"/>
        </dgm:presLayoutVars>
      </dgm:prSet>
      <dgm:spPr/>
    </dgm:pt>
    <dgm:pt modelId="{BDEFB16B-471C-4BC0-9DE4-35A41382B98F}" type="pres">
      <dgm:prSet presAssocID="{CDB94E4D-F956-4DFD-9A3C-1C3440097EC8}" presName="node" presStyleLbl="node1" presStyleIdx="0" presStyleCnt="5" custScaleX="117924" custLinFactNeighborX="-2948">
        <dgm:presLayoutVars>
          <dgm:bulletEnabled val="1"/>
        </dgm:presLayoutVars>
      </dgm:prSet>
      <dgm:spPr/>
    </dgm:pt>
    <dgm:pt modelId="{53C76A7F-64B3-47E5-9D88-72343623A237}" type="pres">
      <dgm:prSet presAssocID="{A2A3C42B-0766-4704-87C6-AB0C30230386}" presName="sibTrans" presStyleLbl="sibTrans2D1" presStyleIdx="0" presStyleCnt="4"/>
      <dgm:spPr/>
    </dgm:pt>
    <dgm:pt modelId="{959A2343-EDDF-41F4-B8B8-387C52F2D205}" type="pres">
      <dgm:prSet presAssocID="{A2A3C42B-0766-4704-87C6-AB0C30230386}" presName="connectorText" presStyleLbl="sibTrans2D1" presStyleIdx="0" presStyleCnt="4"/>
      <dgm:spPr/>
    </dgm:pt>
    <dgm:pt modelId="{33D8D5D4-4D36-494C-9011-1591E9BA749E}" type="pres">
      <dgm:prSet presAssocID="{59428681-4E7A-488A-86C0-CE8AC724FA03}" presName="node" presStyleLbl="node1" presStyleIdx="1" presStyleCnt="5" custScaleX="117924" custLinFactNeighborX="1187" custLinFactNeighborY="26021">
        <dgm:presLayoutVars>
          <dgm:bulletEnabled val="1"/>
        </dgm:presLayoutVars>
      </dgm:prSet>
      <dgm:spPr/>
    </dgm:pt>
    <dgm:pt modelId="{082E1988-4BC5-427F-8AF3-5F89E18D8F34}" type="pres">
      <dgm:prSet presAssocID="{498B9FA7-B080-4CDB-BF50-A4310E6518BE}" presName="sibTrans" presStyleLbl="sibTrans2D1" presStyleIdx="1" presStyleCnt="4"/>
      <dgm:spPr/>
    </dgm:pt>
    <dgm:pt modelId="{820C46AF-D255-4C17-ABCE-FDEAAFC96A1C}" type="pres">
      <dgm:prSet presAssocID="{498B9FA7-B080-4CDB-BF50-A4310E6518BE}" presName="connectorText" presStyleLbl="sibTrans2D1" presStyleIdx="1" presStyleCnt="4"/>
      <dgm:spPr/>
    </dgm:pt>
    <dgm:pt modelId="{A6E7E518-E2BD-4CDC-80DF-89E49EA14083}" type="pres">
      <dgm:prSet presAssocID="{6CC6BA3E-6E87-4036-9D68-625348C868C5}" presName="node" presStyleLbl="node1" presStyleIdx="2" presStyleCnt="5" custScaleX="117924">
        <dgm:presLayoutVars>
          <dgm:bulletEnabled val="1"/>
        </dgm:presLayoutVars>
      </dgm:prSet>
      <dgm:spPr/>
    </dgm:pt>
    <dgm:pt modelId="{7DBB3AC2-373C-4916-94C6-9F61AF7498E1}" type="pres">
      <dgm:prSet presAssocID="{7EB6FDCE-366D-4D23-A0AC-8EB36DAFA24B}" presName="sibTrans" presStyleLbl="sibTrans2D1" presStyleIdx="2" presStyleCnt="4"/>
      <dgm:spPr/>
    </dgm:pt>
    <dgm:pt modelId="{9918181F-2D2A-4834-8555-2EAE28380FF8}" type="pres">
      <dgm:prSet presAssocID="{7EB6FDCE-366D-4D23-A0AC-8EB36DAFA24B}" presName="connectorText" presStyleLbl="sibTrans2D1" presStyleIdx="2" presStyleCnt="4"/>
      <dgm:spPr/>
    </dgm:pt>
    <dgm:pt modelId="{2A7B747D-3CD8-493F-8B01-6C439D6D4A26}" type="pres">
      <dgm:prSet presAssocID="{741A3B22-95AE-429E-9B3B-3E758A9FDEDB}" presName="node" presStyleLbl="node1" presStyleIdx="3" presStyleCnt="5" custScaleX="117924">
        <dgm:presLayoutVars>
          <dgm:bulletEnabled val="1"/>
        </dgm:presLayoutVars>
      </dgm:prSet>
      <dgm:spPr/>
    </dgm:pt>
    <dgm:pt modelId="{B2CA61FC-8078-49EB-9AB3-46134071BDD7}" type="pres">
      <dgm:prSet presAssocID="{4F6D8077-56E6-4489-8B43-AD073F55CA27}" presName="sibTrans" presStyleLbl="sibTrans2D1" presStyleIdx="3" presStyleCnt="4"/>
      <dgm:spPr/>
    </dgm:pt>
    <dgm:pt modelId="{BC65BC9F-8A21-47AD-8AFD-EEEDC08BBD38}" type="pres">
      <dgm:prSet presAssocID="{4F6D8077-56E6-4489-8B43-AD073F55CA27}" presName="connectorText" presStyleLbl="sibTrans2D1" presStyleIdx="3" presStyleCnt="4"/>
      <dgm:spPr/>
    </dgm:pt>
    <dgm:pt modelId="{F506EB24-F6EA-4BB4-AE54-CA5E30BD3B7A}" type="pres">
      <dgm:prSet presAssocID="{738572BA-BBD2-401B-845F-476331E0D836}" presName="node" presStyleLbl="node1" presStyleIdx="4" presStyleCnt="5" custScaleX="117924">
        <dgm:presLayoutVars>
          <dgm:bulletEnabled val="1"/>
        </dgm:presLayoutVars>
      </dgm:prSet>
      <dgm:spPr/>
    </dgm:pt>
  </dgm:ptLst>
  <dgm:cxnLst>
    <dgm:cxn modelId="{A0908401-2232-4F9E-8C5A-D677E32408DA}" srcId="{2508AA27-78C4-4F22-9586-A6AA4B162A73}" destId="{6CC6BA3E-6E87-4036-9D68-625348C868C5}" srcOrd="2" destOrd="0" parTransId="{3510C855-EED7-4227-888B-EFC89EF09D8F}" sibTransId="{7EB6FDCE-366D-4D23-A0AC-8EB36DAFA24B}"/>
    <dgm:cxn modelId="{BFDB510B-539D-4AE9-9370-14DDC80E494B}" type="presOf" srcId="{7EB6FDCE-366D-4D23-A0AC-8EB36DAFA24B}" destId="{7DBB3AC2-373C-4916-94C6-9F61AF7498E1}" srcOrd="0" destOrd="0" presId="urn:microsoft.com/office/officeart/2005/8/layout/process2"/>
    <dgm:cxn modelId="{47F66E0D-0100-4D75-8575-BE6179100B43}" srcId="{2508AA27-78C4-4F22-9586-A6AA4B162A73}" destId="{741A3B22-95AE-429E-9B3B-3E758A9FDEDB}" srcOrd="3" destOrd="0" parTransId="{859BC275-FD18-46EE-9DD5-4A658967102D}" sibTransId="{4F6D8077-56E6-4489-8B43-AD073F55CA27}"/>
    <dgm:cxn modelId="{BF1C8420-0B0F-4B14-8088-7F8B20405F29}" type="presOf" srcId="{6CC6BA3E-6E87-4036-9D68-625348C868C5}" destId="{A6E7E518-E2BD-4CDC-80DF-89E49EA14083}" srcOrd="0" destOrd="0" presId="urn:microsoft.com/office/officeart/2005/8/layout/process2"/>
    <dgm:cxn modelId="{C99FED22-8229-4531-8908-3AB30167E27E}" srcId="{2508AA27-78C4-4F22-9586-A6AA4B162A73}" destId="{CDB94E4D-F956-4DFD-9A3C-1C3440097EC8}" srcOrd="0" destOrd="0" parTransId="{CE866D78-D5A0-4FF2-9004-8C1D8D80609C}" sibTransId="{A2A3C42B-0766-4704-87C6-AB0C30230386}"/>
    <dgm:cxn modelId="{DBD3BD40-C219-4362-A8BF-BC5F28B45EFB}" type="presOf" srcId="{CDB94E4D-F956-4DFD-9A3C-1C3440097EC8}" destId="{BDEFB16B-471C-4BC0-9DE4-35A41382B98F}" srcOrd="0" destOrd="0" presId="urn:microsoft.com/office/officeart/2005/8/layout/process2"/>
    <dgm:cxn modelId="{BF2DA162-0519-4D5C-8862-6A04FFC82D94}" type="presOf" srcId="{A2A3C42B-0766-4704-87C6-AB0C30230386}" destId="{53C76A7F-64B3-47E5-9D88-72343623A237}" srcOrd="0" destOrd="0" presId="urn:microsoft.com/office/officeart/2005/8/layout/process2"/>
    <dgm:cxn modelId="{1D2BB948-C56E-40B7-A6F4-AE9798943A70}" srcId="{2508AA27-78C4-4F22-9586-A6AA4B162A73}" destId="{59428681-4E7A-488A-86C0-CE8AC724FA03}" srcOrd="1" destOrd="0" parTransId="{2CEFD11C-3BD9-4953-9F3D-7D3A25C4E1C6}" sibTransId="{498B9FA7-B080-4CDB-BF50-A4310E6518BE}"/>
    <dgm:cxn modelId="{50365357-B4B2-4115-8B53-EDD2FD649D92}" type="presOf" srcId="{A2A3C42B-0766-4704-87C6-AB0C30230386}" destId="{959A2343-EDDF-41F4-B8B8-387C52F2D205}" srcOrd="1" destOrd="0" presId="urn:microsoft.com/office/officeart/2005/8/layout/process2"/>
    <dgm:cxn modelId="{C04B1885-7C6E-4A0F-B2D1-91431E09D62F}" type="presOf" srcId="{4F6D8077-56E6-4489-8B43-AD073F55CA27}" destId="{BC65BC9F-8A21-47AD-8AFD-EEEDC08BBD38}" srcOrd="1" destOrd="0" presId="urn:microsoft.com/office/officeart/2005/8/layout/process2"/>
    <dgm:cxn modelId="{AD8529A2-12F5-4863-996B-3BB8A319E085}" srcId="{2508AA27-78C4-4F22-9586-A6AA4B162A73}" destId="{738572BA-BBD2-401B-845F-476331E0D836}" srcOrd="4" destOrd="0" parTransId="{CC231075-3AD8-4AA6-8919-F95F19191945}" sibTransId="{A86B070E-8479-46EE-9A92-365486CBDD5C}"/>
    <dgm:cxn modelId="{FEB656AF-B2AB-406B-AF06-2C6DBFE45BA1}" type="presOf" srcId="{2508AA27-78C4-4F22-9586-A6AA4B162A73}" destId="{985B08FC-60D0-46BE-B3B8-672C5FCAAD44}" srcOrd="0" destOrd="0" presId="urn:microsoft.com/office/officeart/2005/8/layout/process2"/>
    <dgm:cxn modelId="{A8CD93BB-59C1-4D3A-96CD-407C6E1E0769}" type="presOf" srcId="{4F6D8077-56E6-4489-8B43-AD073F55CA27}" destId="{B2CA61FC-8078-49EB-9AB3-46134071BDD7}" srcOrd="0" destOrd="0" presId="urn:microsoft.com/office/officeart/2005/8/layout/process2"/>
    <dgm:cxn modelId="{F8E976BC-D8A8-4172-8B3F-CFEB6E746DD3}" type="presOf" srcId="{59428681-4E7A-488A-86C0-CE8AC724FA03}" destId="{33D8D5D4-4D36-494C-9011-1591E9BA749E}" srcOrd="0" destOrd="0" presId="urn:microsoft.com/office/officeart/2005/8/layout/process2"/>
    <dgm:cxn modelId="{B447A4BC-9841-4CAA-B920-5A93E49F2563}" type="presOf" srcId="{7EB6FDCE-366D-4D23-A0AC-8EB36DAFA24B}" destId="{9918181F-2D2A-4834-8555-2EAE28380FF8}" srcOrd="1" destOrd="0" presId="urn:microsoft.com/office/officeart/2005/8/layout/process2"/>
    <dgm:cxn modelId="{71AC5FE3-42A4-4706-9277-142962F053CF}" type="presOf" srcId="{741A3B22-95AE-429E-9B3B-3E758A9FDEDB}" destId="{2A7B747D-3CD8-493F-8B01-6C439D6D4A26}" srcOrd="0" destOrd="0" presId="urn:microsoft.com/office/officeart/2005/8/layout/process2"/>
    <dgm:cxn modelId="{B9C6DAEA-F350-4B1A-9CFF-A63D277BE342}" type="presOf" srcId="{498B9FA7-B080-4CDB-BF50-A4310E6518BE}" destId="{082E1988-4BC5-427F-8AF3-5F89E18D8F34}" srcOrd="0" destOrd="0" presId="urn:microsoft.com/office/officeart/2005/8/layout/process2"/>
    <dgm:cxn modelId="{C01915F7-C10B-419A-9AB5-2C053580F3C0}" type="presOf" srcId="{498B9FA7-B080-4CDB-BF50-A4310E6518BE}" destId="{820C46AF-D255-4C17-ABCE-FDEAAFC96A1C}" srcOrd="1" destOrd="0" presId="urn:microsoft.com/office/officeart/2005/8/layout/process2"/>
    <dgm:cxn modelId="{DEA6D1FA-6505-4C5C-B04E-7E69552871A0}" type="presOf" srcId="{738572BA-BBD2-401B-845F-476331E0D836}" destId="{F506EB24-F6EA-4BB4-AE54-CA5E30BD3B7A}" srcOrd="0" destOrd="0" presId="urn:microsoft.com/office/officeart/2005/8/layout/process2"/>
    <dgm:cxn modelId="{3910BC04-D0ED-4F35-A752-F632E45035C4}" type="presParOf" srcId="{985B08FC-60D0-46BE-B3B8-672C5FCAAD44}" destId="{BDEFB16B-471C-4BC0-9DE4-35A41382B98F}" srcOrd="0" destOrd="0" presId="urn:microsoft.com/office/officeart/2005/8/layout/process2"/>
    <dgm:cxn modelId="{D5FE8782-55D3-4665-A7FC-5AD4603E5B93}" type="presParOf" srcId="{985B08FC-60D0-46BE-B3B8-672C5FCAAD44}" destId="{53C76A7F-64B3-47E5-9D88-72343623A237}" srcOrd="1" destOrd="0" presId="urn:microsoft.com/office/officeart/2005/8/layout/process2"/>
    <dgm:cxn modelId="{539F1B4A-FAF0-4671-8553-65904480E3A8}" type="presParOf" srcId="{53C76A7F-64B3-47E5-9D88-72343623A237}" destId="{959A2343-EDDF-41F4-B8B8-387C52F2D205}" srcOrd="0" destOrd="0" presId="urn:microsoft.com/office/officeart/2005/8/layout/process2"/>
    <dgm:cxn modelId="{47405132-304B-4737-85A5-8D5D167E424C}" type="presParOf" srcId="{985B08FC-60D0-46BE-B3B8-672C5FCAAD44}" destId="{33D8D5D4-4D36-494C-9011-1591E9BA749E}" srcOrd="2" destOrd="0" presId="urn:microsoft.com/office/officeart/2005/8/layout/process2"/>
    <dgm:cxn modelId="{E031D2F2-43EA-4C84-881F-4A9EBF20CBC5}" type="presParOf" srcId="{985B08FC-60D0-46BE-B3B8-672C5FCAAD44}" destId="{082E1988-4BC5-427F-8AF3-5F89E18D8F34}" srcOrd="3" destOrd="0" presId="urn:microsoft.com/office/officeart/2005/8/layout/process2"/>
    <dgm:cxn modelId="{2C2C9215-47F6-48E2-B28F-813AACB357F6}" type="presParOf" srcId="{082E1988-4BC5-427F-8AF3-5F89E18D8F34}" destId="{820C46AF-D255-4C17-ABCE-FDEAAFC96A1C}" srcOrd="0" destOrd="0" presId="urn:microsoft.com/office/officeart/2005/8/layout/process2"/>
    <dgm:cxn modelId="{852BCED3-BA06-4644-8E45-FC15BC855076}" type="presParOf" srcId="{985B08FC-60D0-46BE-B3B8-672C5FCAAD44}" destId="{A6E7E518-E2BD-4CDC-80DF-89E49EA14083}" srcOrd="4" destOrd="0" presId="urn:microsoft.com/office/officeart/2005/8/layout/process2"/>
    <dgm:cxn modelId="{773422A4-B4F5-4BA6-8F59-82B177A5C5BB}" type="presParOf" srcId="{985B08FC-60D0-46BE-B3B8-672C5FCAAD44}" destId="{7DBB3AC2-373C-4916-94C6-9F61AF7498E1}" srcOrd="5" destOrd="0" presId="urn:microsoft.com/office/officeart/2005/8/layout/process2"/>
    <dgm:cxn modelId="{D759FE7B-0DFB-4261-A50C-B4E68A12397B}" type="presParOf" srcId="{7DBB3AC2-373C-4916-94C6-9F61AF7498E1}" destId="{9918181F-2D2A-4834-8555-2EAE28380FF8}" srcOrd="0" destOrd="0" presId="urn:microsoft.com/office/officeart/2005/8/layout/process2"/>
    <dgm:cxn modelId="{CD93B1EC-AD8C-4A56-A8FA-8F5CB54E2FC9}" type="presParOf" srcId="{985B08FC-60D0-46BE-B3B8-672C5FCAAD44}" destId="{2A7B747D-3CD8-493F-8B01-6C439D6D4A26}" srcOrd="6" destOrd="0" presId="urn:microsoft.com/office/officeart/2005/8/layout/process2"/>
    <dgm:cxn modelId="{07B56CD1-38F6-4859-B69F-1BDEA0CA2B20}" type="presParOf" srcId="{985B08FC-60D0-46BE-B3B8-672C5FCAAD44}" destId="{B2CA61FC-8078-49EB-9AB3-46134071BDD7}" srcOrd="7" destOrd="0" presId="urn:microsoft.com/office/officeart/2005/8/layout/process2"/>
    <dgm:cxn modelId="{4F8F0FF9-DB4D-4425-8273-3EA0B55AEAA1}" type="presParOf" srcId="{B2CA61FC-8078-49EB-9AB3-46134071BDD7}" destId="{BC65BC9F-8A21-47AD-8AFD-EEEDC08BBD38}" srcOrd="0" destOrd="0" presId="urn:microsoft.com/office/officeart/2005/8/layout/process2"/>
    <dgm:cxn modelId="{E1319B4E-50B0-45C0-9E85-98564C5E28DB}" type="presParOf" srcId="{985B08FC-60D0-46BE-B3B8-672C5FCAAD44}" destId="{F506EB24-F6EA-4BB4-AE54-CA5E30BD3B7A}" srcOrd="8" destOrd="0" presId="urn:microsoft.com/office/officeart/2005/8/layout/process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139A47-D5CC-4615-BCCB-B63F5011E96C}" type="doc">
      <dgm:prSet loTypeId="urn:diagrams.loki3.com/BracketList+Icon" loCatId="list" qsTypeId="urn:microsoft.com/office/officeart/2005/8/quickstyle/simple3" qsCatId="simple" csTypeId="urn:microsoft.com/office/officeart/2005/8/colors/accent1_1" csCatId="accent1" phldr="1"/>
      <dgm:spPr/>
      <dgm:t>
        <a:bodyPr/>
        <a:lstStyle/>
        <a:p>
          <a:endParaRPr lang="pt-BR"/>
        </a:p>
      </dgm:t>
    </dgm:pt>
    <dgm:pt modelId="{1E14D395-2BC6-498D-97A8-A3C0F57309B0}">
      <dgm:prSet phldrT="[Texto]" custT="1"/>
      <dgm:spPr/>
      <dgm:t>
        <a:bodyPr/>
        <a:lstStyle/>
        <a:p>
          <a:r>
            <a:rPr lang="pt-BR" sz="2000" dirty="0"/>
            <a:t>Primeiro Setor</a:t>
          </a:r>
        </a:p>
      </dgm:t>
    </dgm:pt>
    <dgm:pt modelId="{D3AC7B7D-C3E3-45A0-B39A-4E7B945B1694}" type="parTrans" cxnId="{832AF182-9E2A-4EBC-BFB0-B94B7C37998D}">
      <dgm:prSet/>
      <dgm:spPr/>
      <dgm:t>
        <a:bodyPr/>
        <a:lstStyle/>
        <a:p>
          <a:endParaRPr lang="pt-BR" sz="2000"/>
        </a:p>
      </dgm:t>
    </dgm:pt>
    <dgm:pt modelId="{361DAE56-531C-4646-B856-728F1BC1798E}" type="sibTrans" cxnId="{832AF182-9E2A-4EBC-BFB0-B94B7C37998D}">
      <dgm:prSet/>
      <dgm:spPr/>
      <dgm:t>
        <a:bodyPr/>
        <a:lstStyle/>
        <a:p>
          <a:endParaRPr lang="pt-BR" sz="2000"/>
        </a:p>
      </dgm:t>
    </dgm:pt>
    <dgm:pt modelId="{B87C5924-C1B6-4384-9CB1-6804DFD571B2}">
      <dgm:prSet phldrT="[Texto]" custT="1"/>
      <dgm:spPr/>
      <dgm:t>
        <a:bodyPr/>
        <a:lstStyle/>
        <a:p>
          <a:r>
            <a:rPr lang="pt-BR" sz="2000" dirty="0"/>
            <a:t>Governo</a:t>
          </a:r>
        </a:p>
      </dgm:t>
    </dgm:pt>
    <dgm:pt modelId="{881D4406-52A1-4CEC-B911-BBFB69EF312F}" type="parTrans" cxnId="{8F46C9A3-CA67-43BC-9749-8A955BE3928E}">
      <dgm:prSet/>
      <dgm:spPr/>
      <dgm:t>
        <a:bodyPr/>
        <a:lstStyle/>
        <a:p>
          <a:endParaRPr lang="pt-BR" sz="2000"/>
        </a:p>
      </dgm:t>
    </dgm:pt>
    <dgm:pt modelId="{536C56F1-ED25-4EEC-AA34-190E196AC92C}" type="sibTrans" cxnId="{8F46C9A3-CA67-43BC-9749-8A955BE3928E}">
      <dgm:prSet/>
      <dgm:spPr/>
      <dgm:t>
        <a:bodyPr/>
        <a:lstStyle/>
        <a:p>
          <a:endParaRPr lang="pt-BR" sz="2000"/>
        </a:p>
      </dgm:t>
    </dgm:pt>
    <dgm:pt modelId="{D1D3030B-C35A-4E88-ADA2-C0D756F7B805}">
      <dgm:prSet phldrT="[Texto]" custT="1"/>
      <dgm:spPr/>
      <dgm:t>
        <a:bodyPr/>
        <a:lstStyle/>
        <a:p>
          <a:r>
            <a:rPr lang="pt-BR" sz="2000" dirty="0"/>
            <a:t>Segundo Setor</a:t>
          </a:r>
        </a:p>
      </dgm:t>
    </dgm:pt>
    <dgm:pt modelId="{7F76F616-6C11-43A2-B5B4-F2E69C963037}" type="parTrans" cxnId="{AC1EAF7E-CD1F-4E95-B5BF-316B4F82EA43}">
      <dgm:prSet/>
      <dgm:spPr/>
      <dgm:t>
        <a:bodyPr/>
        <a:lstStyle/>
        <a:p>
          <a:endParaRPr lang="pt-BR" sz="2000"/>
        </a:p>
      </dgm:t>
    </dgm:pt>
    <dgm:pt modelId="{91B54212-10C5-44BB-8354-F8202792CEA7}" type="sibTrans" cxnId="{AC1EAF7E-CD1F-4E95-B5BF-316B4F82EA43}">
      <dgm:prSet/>
      <dgm:spPr/>
      <dgm:t>
        <a:bodyPr/>
        <a:lstStyle/>
        <a:p>
          <a:endParaRPr lang="pt-BR" sz="2000"/>
        </a:p>
      </dgm:t>
    </dgm:pt>
    <dgm:pt modelId="{F56E3128-CBF8-4990-A3E4-E1454F5060BD}">
      <dgm:prSet phldrT="[Texto]" custT="1"/>
      <dgm:spPr/>
      <dgm:t>
        <a:bodyPr/>
        <a:lstStyle/>
        <a:p>
          <a:r>
            <a:rPr lang="pt-BR" sz="2000" dirty="0"/>
            <a:t>Iniciativa Privada</a:t>
          </a:r>
        </a:p>
      </dgm:t>
    </dgm:pt>
    <dgm:pt modelId="{02A5953F-437C-492F-9498-9454B1EB0541}" type="parTrans" cxnId="{7ADA62A1-2069-4891-BE96-5C71BE76199E}">
      <dgm:prSet/>
      <dgm:spPr/>
      <dgm:t>
        <a:bodyPr/>
        <a:lstStyle/>
        <a:p>
          <a:endParaRPr lang="pt-BR" sz="2000"/>
        </a:p>
      </dgm:t>
    </dgm:pt>
    <dgm:pt modelId="{6BE53AEC-C78F-41FE-831D-C379A6BAC016}" type="sibTrans" cxnId="{7ADA62A1-2069-4891-BE96-5C71BE76199E}">
      <dgm:prSet/>
      <dgm:spPr/>
      <dgm:t>
        <a:bodyPr/>
        <a:lstStyle/>
        <a:p>
          <a:endParaRPr lang="pt-BR" sz="2000"/>
        </a:p>
      </dgm:t>
    </dgm:pt>
    <dgm:pt modelId="{8521BFF7-60CB-4044-AAAB-E550EC2BFAD4}">
      <dgm:prSet phldrT="[Texto]" custT="1"/>
      <dgm:spPr/>
      <dgm:t>
        <a:bodyPr/>
        <a:lstStyle/>
        <a:p>
          <a:r>
            <a:rPr lang="pt-BR" sz="2000" dirty="0"/>
            <a:t>Terceiro Setor</a:t>
          </a:r>
        </a:p>
      </dgm:t>
    </dgm:pt>
    <dgm:pt modelId="{3D3A734C-5E5D-4393-BB73-9E59F2030FE9}" type="parTrans" cxnId="{08311CCA-5939-47B1-BC66-9EC41C2CA53D}">
      <dgm:prSet/>
      <dgm:spPr/>
      <dgm:t>
        <a:bodyPr/>
        <a:lstStyle/>
        <a:p>
          <a:endParaRPr lang="pt-BR" sz="2000"/>
        </a:p>
      </dgm:t>
    </dgm:pt>
    <dgm:pt modelId="{16D8E818-305D-4637-8374-171265112718}" type="sibTrans" cxnId="{08311CCA-5939-47B1-BC66-9EC41C2CA53D}">
      <dgm:prSet/>
      <dgm:spPr/>
      <dgm:t>
        <a:bodyPr/>
        <a:lstStyle/>
        <a:p>
          <a:endParaRPr lang="pt-BR" sz="2000"/>
        </a:p>
      </dgm:t>
    </dgm:pt>
    <dgm:pt modelId="{EB61E68E-A2EC-447D-B4F7-DCB81182130E}">
      <dgm:prSet phldrT="[Texto]" custT="1"/>
      <dgm:spPr>
        <a:ln w="76200">
          <a:solidFill>
            <a:schemeClr val="accent1">
              <a:lumMod val="50000"/>
            </a:schemeClr>
          </a:solidFill>
        </a:ln>
      </dgm:spPr>
      <dgm:t>
        <a:bodyPr/>
        <a:lstStyle/>
        <a:p>
          <a:r>
            <a:rPr lang="pt-BR" sz="2000" dirty="0"/>
            <a:t>Tipos de instituições sem fins lucrativos, cujos resultados financeiros não são distribuídos a seus dirigentes, dependem de ações voluntárias, são independentes da autonomia governamental e pressupõe-se que possuam longevidade, graças ao complexo de adesões e ações voluntárias, incentivadas e promovidas por seus associados. </a:t>
          </a:r>
        </a:p>
      </dgm:t>
    </dgm:pt>
    <dgm:pt modelId="{0F3BE02D-681D-43EB-A6BC-A662244F2DC4}" type="parTrans" cxnId="{3BE2A86D-9F80-486A-A183-C2CA64281E91}">
      <dgm:prSet/>
      <dgm:spPr/>
      <dgm:t>
        <a:bodyPr/>
        <a:lstStyle/>
        <a:p>
          <a:endParaRPr lang="pt-BR" sz="2000"/>
        </a:p>
      </dgm:t>
    </dgm:pt>
    <dgm:pt modelId="{3A1A70CC-E3D3-4091-89D8-FD3C720614E7}" type="sibTrans" cxnId="{3BE2A86D-9F80-486A-A183-C2CA64281E91}">
      <dgm:prSet/>
      <dgm:spPr/>
      <dgm:t>
        <a:bodyPr/>
        <a:lstStyle/>
        <a:p>
          <a:endParaRPr lang="pt-BR" sz="2000"/>
        </a:p>
      </dgm:t>
    </dgm:pt>
    <dgm:pt modelId="{98B7B40D-A298-4ADF-8F09-16D2438BE612}" type="pres">
      <dgm:prSet presAssocID="{DA139A47-D5CC-4615-BCCB-B63F5011E96C}" presName="Name0" presStyleCnt="0">
        <dgm:presLayoutVars>
          <dgm:dir/>
          <dgm:animLvl val="lvl"/>
          <dgm:resizeHandles val="exact"/>
        </dgm:presLayoutVars>
      </dgm:prSet>
      <dgm:spPr/>
    </dgm:pt>
    <dgm:pt modelId="{5CB02CB3-49ED-4A5C-8D26-A21D3841125C}" type="pres">
      <dgm:prSet presAssocID="{1E14D395-2BC6-498D-97A8-A3C0F57309B0}" presName="linNode" presStyleCnt="0"/>
      <dgm:spPr/>
    </dgm:pt>
    <dgm:pt modelId="{A72FDCB6-B81B-4E4F-9F93-340ABE406274}" type="pres">
      <dgm:prSet presAssocID="{1E14D395-2BC6-498D-97A8-A3C0F57309B0}" presName="parTx" presStyleLbl="revTx" presStyleIdx="0" presStyleCnt="3">
        <dgm:presLayoutVars>
          <dgm:chMax val="1"/>
          <dgm:bulletEnabled val="1"/>
        </dgm:presLayoutVars>
      </dgm:prSet>
      <dgm:spPr/>
    </dgm:pt>
    <dgm:pt modelId="{F6C2C61E-0A29-4427-A3A7-83E084E49173}" type="pres">
      <dgm:prSet presAssocID="{1E14D395-2BC6-498D-97A8-A3C0F57309B0}" presName="bracket" presStyleLbl="parChTrans1D1" presStyleIdx="0" presStyleCnt="3"/>
      <dgm:spPr/>
    </dgm:pt>
    <dgm:pt modelId="{D5D5618F-FA56-4FC2-8817-645AFA087A28}" type="pres">
      <dgm:prSet presAssocID="{1E14D395-2BC6-498D-97A8-A3C0F57309B0}" presName="spH" presStyleCnt="0"/>
      <dgm:spPr/>
    </dgm:pt>
    <dgm:pt modelId="{FB9D1564-AEFB-40D8-A01B-9A6F3FE219A2}" type="pres">
      <dgm:prSet presAssocID="{1E14D395-2BC6-498D-97A8-A3C0F57309B0}" presName="desTx" presStyleLbl="node1" presStyleIdx="0" presStyleCnt="3">
        <dgm:presLayoutVars>
          <dgm:bulletEnabled val="1"/>
        </dgm:presLayoutVars>
      </dgm:prSet>
      <dgm:spPr/>
    </dgm:pt>
    <dgm:pt modelId="{3D3FB741-B3C4-44E6-8566-A44C587A209D}" type="pres">
      <dgm:prSet presAssocID="{361DAE56-531C-4646-B856-728F1BC1798E}" presName="spV" presStyleCnt="0"/>
      <dgm:spPr/>
    </dgm:pt>
    <dgm:pt modelId="{8D3FF164-E5A6-4208-B648-2D8FC5D5603C}" type="pres">
      <dgm:prSet presAssocID="{D1D3030B-C35A-4E88-ADA2-C0D756F7B805}" presName="linNode" presStyleCnt="0"/>
      <dgm:spPr/>
    </dgm:pt>
    <dgm:pt modelId="{22A0E3C6-566A-4711-80B5-2954AA0ED096}" type="pres">
      <dgm:prSet presAssocID="{D1D3030B-C35A-4E88-ADA2-C0D756F7B805}" presName="parTx" presStyleLbl="revTx" presStyleIdx="1" presStyleCnt="3">
        <dgm:presLayoutVars>
          <dgm:chMax val="1"/>
          <dgm:bulletEnabled val="1"/>
        </dgm:presLayoutVars>
      </dgm:prSet>
      <dgm:spPr/>
    </dgm:pt>
    <dgm:pt modelId="{3114D489-DA42-46BC-9294-D56218040426}" type="pres">
      <dgm:prSet presAssocID="{D1D3030B-C35A-4E88-ADA2-C0D756F7B805}" presName="bracket" presStyleLbl="parChTrans1D1" presStyleIdx="1" presStyleCnt="3"/>
      <dgm:spPr/>
    </dgm:pt>
    <dgm:pt modelId="{505E98D5-972B-4C52-9986-E424E925FDC9}" type="pres">
      <dgm:prSet presAssocID="{D1D3030B-C35A-4E88-ADA2-C0D756F7B805}" presName="spH" presStyleCnt="0"/>
      <dgm:spPr/>
    </dgm:pt>
    <dgm:pt modelId="{60B7E7EF-04DE-42C9-ADDC-49B6C2C8FC2A}" type="pres">
      <dgm:prSet presAssocID="{D1D3030B-C35A-4E88-ADA2-C0D756F7B805}" presName="desTx" presStyleLbl="node1" presStyleIdx="1" presStyleCnt="3">
        <dgm:presLayoutVars>
          <dgm:bulletEnabled val="1"/>
        </dgm:presLayoutVars>
      </dgm:prSet>
      <dgm:spPr/>
    </dgm:pt>
    <dgm:pt modelId="{DC6749C7-06DE-442D-8C20-71342AE598A4}" type="pres">
      <dgm:prSet presAssocID="{91B54212-10C5-44BB-8354-F8202792CEA7}" presName="spV" presStyleCnt="0"/>
      <dgm:spPr/>
    </dgm:pt>
    <dgm:pt modelId="{42504E8F-A18E-4B51-A3C2-FFC2840B2174}" type="pres">
      <dgm:prSet presAssocID="{8521BFF7-60CB-4044-AAAB-E550EC2BFAD4}" presName="linNode" presStyleCnt="0"/>
      <dgm:spPr/>
    </dgm:pt>
    <dgm:pt modelId="{49F9D1B2-780E-4281-9D3D-7957669C23C5}" type="pres">
      <dgm:prSet presAssocID="{8521BFF7-60CB-4044-AAAB-E550EC2BFAD4}" presName="parTx" presStyleLbl="revTx" presStyleIdx="2" presStyleCnt="3">
        <dgm:presLayoutVars>
          <dgm:chMax val="1"/>
          <dgm:bulletEnabled val="1"/>
        </dgm:presLayoutVars>
      </dgm:prSet>
      <dgm:spPr/>
    </dgm:pt>
    <dgm:pt modelId="{69455F49-65BF-486B-B32E-788B701B0A06}" type="pres">
      <dgm:prSet presAssocID="{8521BFF7-60CB-4044-AAAB-E550EC2BFAD4}" presName="bracket" presStyleLbl="parChTrans1D1" presStyleIdx="2" presStyleCnt="3"/>
      <dgm:spPr/>
    </dgm:pt>
    <dgm:pt modelId="{86E48A60-10A1-424C-A1FB-F4074300C2B1}" type="pres">
      <dgm:prSet presAssocID="{8521BFF7-60CB-4044-AAAB-E550EC2BFAD4}" presName="spH" presStyleCnt="0"/>
      <dgm:spPr/>
    </dgm:pt>
    <dgm:pt modelId="{3462E950-CF0B-4A80-9B83-D5A327F26B7E}" type="pres">
      <dgm:prSet presAssocID="{8521BFF7-60CB-4044-AAAB-E550EC2BFAD4}" presName="desTx" presStyleLbl="node1" presStyleIdx="2" presStyleCnt="3">
        <dgm:presLayoutVars>
          <dgm:bulletEnabled val="1"/>
        </dgm:presLayoutVars>
      </dgm:prSet>
      <dgm:spPr/>
    </dgm:pt>
  </dgm:ptLst>
  <dgm:cxnLst>
    <dgm:cxn modelId="{D3B23E04-F211-4214-BB47-5545DE132305}" type="presOf" srcId="{B87C5924-C1B6-4384-9CB1-6804DFD571B2}" destId="{FB9D1564-AEFB-40D8-A01B-9A6F3FE219A2}" srcOrd="0" destOrd="0" presId="urn:diagrams.loki3.com/BracketList+Icon"/>
    <dgm:cxn modelId="{D2FA7B15-6B50-4A13-8ED6-7DF56077DB21}" type="presOf" srcId="{F56E3128-CBF8-4990-A3E4-E1454F5060BD}" destId="{60B7E7EF-04DE-42C9-ADDC-49B6C2C8FC2A}" srcOrd="0" destOrd="0" presId="urn:diagrams.loki3.com/BracketList+Icon"/>
    <dgm:cxn modelId="{D76D5139-8864-4980-BB3A-B9E9C61A0AE6}" type="presOf" srcId="{D1D3030B-C35A-4E88-ADA2-C0D756F7B805}" destId="{22A0E3C6-566A-4711-80B5-2954AA0ED096}" srcOrd="0" destOrd="0" presId="urn:diagrams.loki3.com/BracketList+Icon"/>
    <dgm:cxn modelId="{3BE2A86D-9F80-486A-A183-C2CA64281E91}" srcId="{8521BFF7-60CB-4044-AAAB-E550EC2BFAD4}" destId="{EB61E68E-A2EC-447D-B4F7-DCB81182130E}" srcOrd="0" destOrd="0" parTransId="{0F3BE02D-681D-43EB-A6BC-A662244F2DC4}" sibTransId="{3A1A70CC-E3D3-4091-89D8-FD3C720614E7}"/>
    <dgm:cxn modelId="{280C1958-44CE-4126-A1DE-903F054B96FF}" type="presOf" srcId="{8521BFF7-60CB-4044-AAAB-E550EC2BFAD4}" destId="{49F9D1B2-780E-4281-9D3D-7957669C23C5}" srcOrd="0" destOrd="0" presId="urn:diagrams.loki3.com/BracketList+Icon"/>
    <dgm:cxn modelId="{AC1EAF7E-CD1F-4E95-B5BF-316B4F82EA43}" srcId="{DA139A47-D5CC-4615-BCCB-B63F5011E96C}" destId="{D1D3030B-C35A-4E88-ADA2-C0D756F7B805}" srcOrd="1" destOrd="0" parTransId="{7F76F616-6C11-43A2-B5B4-F2E69C963037}" sibTransId="{91B54212-10C5-44BB-8354-F8202792CEA7}"/>
    <dgm:cxn modelId="{267BE180-D6AF-4C11-8E8C-4AA05D2DCA7A}" type="presOf" srcId="{1E14D395-2BC6-498D-97A8-A3C0F57309B0}" destId="{A72FDCB6-B81B-4E4F-9F93-340ABE406274}" srcOrd="0" destOrd="0" presId="urn:diagrams.loki3.com/BracketList+Icon"/>
    <dgm:cxn modelId="{832AF182-9E2A-4EBC-BFB0-B94B7C37998D}" srcId="{DA139A47-D5CC-4615-BCCB-B63F5011E96C}" destId="{1E14D395-2BC6-498D-97A8-A3C0F57309B0}" srcOrd="0" destOrd="0" parTransId="{D3AC7B7D-C3E3-45A0-B39A-4E7B945B1694}" sibTransId="{361DAE56-531C-4646-B856-728F1BC1798E}"/>
    <dgm:cxn modelId="{7ADA62A1-2069-4891-BE96-5C71BE76199E}" srcId="{D1D3030B-C35A-4E88-ADA2-C0D756F7B805}" destId="{F56E3128-CBF8-4990-A3E4-E1454F5060BD}" srcOrd="0" destOrd="0" parTransId="{02A5953F-437C-492F-9498-9454B1EB0541}" sibTransId="{6BE53AEC-C78F-41FE-831D-C379A6BAC016}"/>
    <dgm:cxn modelId="{8F46C9A3-CA67-43BC-9749-8A955BE3928E}" srcId="{1E14D395-2BC6-498D-97A8-A3C0F57309B0}" destId="{B87C5924-C1B6-4384-9CB1-6804DFD571B2}" srcOrd="0" destOrd="0" parTransId="{881D4406-52A1-4CEC-B911-BBFB69EF312F}" sibTransId="{536C56F1-ED25-4EEC-AA34-190E196AC92C}"/>
    <dgm:cxn modelId="{B7693FC7-CA28-43F3-A375-6A840C005EAC}" type="presOf" srcId="{DA139A47-D5CC-4615-BCCB-B63F5011E96C}" destId="{98B7B40D-A298-4ADF-8F09-16D2438BE612}" srcOrd="0" destOrd="0" presId="urn:diagrams.loki3.com/BracketList+Icon"/>
    <dgm:cxn modelId="{08311CCA-5939-47B1-BC66-9EC41C2CA53D}" srcId="{DA139A47-D5CC-4615-BCCB-B63F5011E96C}" destId="{8521BFF7-60CB-4044-AAAB-E550EC2BFAD4}" srcOrd="2" destOrd="0" parTransId="{3D3A734C-5E5D-4393-BB73-9E59F2030FE9}" sibTransId="{16D8E818-305D-4637-8374-171265112718}"/>
    <dgm:cxn modelId="{3300E0CF-2F91-436F-B5CE-E64AE93873A0}" type="presOf" srcId="{EB61E68E-A2EC-447D-B4F7-DCB81182130E}" destId="{3462E950-CF0B-4A80-9B83-D5A327F26B7E}" srcOrd="0" destOrd="0" presId="urn:diagrams.loki3.com/BracketList+Icon"/>
    <dgm:cxn modelId="{563E651A-CAD0-4CF0-A8AB-5D70D001EFE5}" type="presParOf" srcId="{98B7B40D-A298-4ADF-8F09-16D2438BE612}" destId="{5CB02CB3-49ED-4A5C-8D26-A21D3841125C}" srcOrd="0" destOrd="0" presId="urn:diagrams.loki3.com/BracketList+Icon"/>
    <dgm:cxn modelId="{880B2FD4-B169-4AEA-B06F-475E1457708A}" type="presParOf" srcId="{5CB02CB3-49ED-4A5C-8D26-A21D3841125C}" destId="{A72FDCB6-B81B-4E4F-9F93-340ABE406274}" srcOrd="0" destOrd="0" presId="urn:diagrams.loki3.com/BracketList+Icon"/>
    <dgm:cxn modelId="{8FB092F4-519C-4320-9FCA-32315E1C509A}" type="presParOf" srcId="{5CB02CB3-49ED-4A5C-8D26-A21D3841125C}" destId="{F6C2C61E-0A29-4427-A3A7-83E084E49173}" srcOrd="1" destOrd="0" presId="urn:diagrams.loki3.com/BracketList+Icon"/>
    <dgm:cxn modelId="{1BA4B51F-5376-4189-9E5C-AFAB8D83EF97}" type="presParOf" srcId="{5CB02CB3-49ED-4A5C-8D26-A21D3841125C}" destId="{D5D5618F-FA56-4FC2-8817-645AFA087A28}" srcOrd="2" destOrd="0" presId="urn:diagrams.loki3.com/BracketList+Icon"/>
    <dgm:cxn modelId="{58454862-E5EF-4672-A5DB-80B5BF0467D6}" type="presParOf" srcId="{5CB02CB3-49ED-4A5C-8D26-A21D3841125C}" destId="{FB9D1564-AEFB-40D8-A01B-9A6F3FE219A2}" srcOrd="3" destOrd="0" presId="urn:diagrams.loki3.com/BracketList+Icon"/>
    <dgm:cxn modelId="{89394C00-58AD-4C5C-B6DC-6C7371730714}" type="presParOf" srcId="{98B7B40D-A298-4ADF-8F09-16D2438BE612}" destId="{3D3FB741-B3C4-44E6-8566-A44C587A209D}" srcOrd="1" destOrd="0" presId="urn:diagrams.loki3.com/BracketList+Icon"/>
    <dgm:cxn modelId="{175E95FA-2E97-41DC-8BFD-2AD127C01BB0}" type="presParOf" srcId="{98B7B40D-A298-4ADF-8F09-16D2438BE612}" destId="{8D3FF164-E5A6-4208-B648-2D8FC5D5603C}" srcOrd="2" destOrd="0" presId="urn:diagrams.loki3.com/BracketList+Icon"/>
    <dgm:cxn modelId="{BDED44AE-843B-4379-8F45-4C32BF56305C}" type="presParOf" srcId="{8D3FF164-E5A6-4208-B648-2D8FC5D5603C}" destId="{22A0E3C6-566A-4711-80B5-2954AA0ED096}" srcOrd="0" destOrd="0" presId="urn:diagrams.loki3.com/BracketList+Icon"/>
    <dgm:cxn modelId="{0FB74130-BF7A-4852-8A06-7B903F5CB6E6}" type="presParOf" srcId="{8D3FF164-E5A6-4208-B648-2D8FC5D5603C}" destId="{3114D489-DA42-46BC-9294-D56218040426}" srcOrd="1" destOrd="0" presId="urn:diagrams.loki3.com/BracketList+Icon"/>
    <dgm:cxn modelId="{24800F31-3C95-4692-8345-173096D41A42}" type="presParOf" srcId="{8D3FF164-E5A6-4208-B648-2D8FC5D5603C}" destId="{505E98D5-972B-4C52-9986-E424E925FDC9}" srcOrd="2" destOrd="0" presId="urn:diagrams.loki3.com/BracketList+Icon"/>
    <dgm:cxn modelId="{59A2CDE9-8CD2-44CC-8D2E-4453CA60E131}" type="presParOf" srcId="{8D3FF164-E5A6-4208-B648-2D8FC5D5603C}" destId="{60B7E7EF-04DE-42C9-ADDC-49B6C2C8FC2A}" srcOrd="3" destOrd="0" presId="urn:diagrams.loki3.com/BracketList+Icon"/>
    <dgm:cxn modelId="{A78ED3A9-B7C0-45C4-83BF-185D2C59DB2F}" type="presParOf" srcId="{98B7B40D-A298-4ADF-8F09-16D2438BE612}" destId="{DC6749C7-06DE-442D-8C20-71342AE598A4}" srcOrd="3" destOrd="0" presId="urn:diagrams.loki3.com/BracketList+Icon"/>
    <dgm:cxn modelId="{D5FF1F78-6959-43B7-A6BA-0A82FF031B73}" type="presParOf" srcId="{98B7B40D-A298-4ADF-8F09-16D2438BE612}" destId="{42504E8F-A18E-4B51-A3C2-FFC2840B2174}" srcOrd="4" destOrd="0" presId="urn:diagrams.loki3.com/BracketList+Icon"/>
    <dgm:cxn modelId="{8161046E-6D2E-4BB4-BF3C-DDA275C4F228}" type="presParOf" srcId="{42504E8F-A18E-4B51-A3C2-FFC2840B2174}" destId="{49F9D1B2-780E-4281-9D3D-7957669C23C5}" srcOrd="0" destOrd="0" presId="urn:diagrams.loki3.com/BracketList+Icon"/>
    <dgm:cxn modelId="{82C1AB8B-8332-41E0-8FA9-2E48DAE142B0}" type="presParOf" srcId="{42504E8F-A18E-4B51-A3C2-FFC2840B2174}" destId="{69455F49-65BF-486B-B32E-788B701B0A06}" srcOrd="1" destOrd="0" presId="urn:diagrams.loki3.com/BracketList+Icon"/>
    <dgm:cxn modelId="{33CBF5FB-021B-484D-B880-94F989AA8231}" type="presParOf" srcId="{42504E8F-A18E-4B51-A3C2-FFC2840B2174}" destId="{86E48A60-10A1-424C-A1FB-F4074300C2B1}" srcOrd="2" destOrd="0" presId="urn:diagrams.loki3.com/BracketList+Icon"/>
    <dgm:cxn modelId="{9AEA256F-D5C4-49D8-B1A0-F2BC5DC6E071}" type="presParOf" srcId="{42504E8F-A18E-4B51-A3C2-FFC2840B2174}" destId="{3462E950-CF0B-4A80-9B83-D5A327F26B7E}" srcOrd="3" destOrd="0" presId="urn:diagrams.loki3.com/BracketList+Icon"/>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FF2239E-DAC0-4D38-9B12-DE8A060D6609}" type="doc">
      <dgm:prSet loTypeId="urn:microsoft.com/office/officeart/2005/8/layout/target2" loCatId="relationship" qsTypeId="urn:microsoft.com/office/officeart/2005/8/quickstyle/3d3" qsCatId="3D" csTypeId="urn:microsoft.com/office/officeart/2005/8/colors/accent5_1" csCatId="accent5" phldr="1"/>
      <dgm:spPr/>
      <dgm:t>
        <a:bodyPr/>
        <a:lstStyle/>
        <a:p>
          <a:endParaRPr lang="pt-BR"/>
        </a:p>
      </dgm:t>
    </dgm:pt>
    <dgm:pt modelId="{78C71736-0F01-4253-9A7C-47CA7B67BE0B}">
      <dgm:prSet phldrT="[Texto]" custT="1"/>
      <dgm:spPr>
        <a:solidFill>
          <a:schemeClr val="accent1">
            <a:lumMod val="20000"/>
            <a:lumOff val="80000"/>
          </a:schemeClr>
        </a:solidFill>
      </dgm:spPr>
      <dgm:t>
        <a:bodyPr/>
        <a:lstStyle/>
        <a:p>
          <a:r>
            <a:rPr lang="pt-BR" sz="3600" dirty="0"/>
            <a:t>Terceiro Setor</a:t>
          </a:r>
        </a:p>
      </dgm:t>
    </dgm:pt>
    <dgm:pt modelId="{4890EA20-9425-4935-8822-650377C3B748}" type="parTrans" cxnId="{D516F435-2557-4488-97CA-6DBB05950AE8}">
      <dgm:prSet/>
      <dgm:spPr/>
      <dgm:t>
        <a:bodyPr/>
        <a:lstStyle/>
        <a:p>
          <a:endParaRPr lang="pt-BR" sz="2000"/>
        </a:p>
      </dgm:t>
    </dgm:pt>
    <dgm:pt modelId="{42B5366F-4740-414D-A1DE-2CE9F1774921}" type="sibTrans" cxnId="{D516F435-2557-4488-97CA-6DBB05950AE8}">
      <dgm:prSet/>
      <dgm:spPr/>
      <dgm:t>
        <a:bodyPr/>
        <a:lstStyle/>
        <a:p>
          <a:endParaRPr lang="pt-BR" sz="2000"/>
        </a:p>
      </dgm:t>
    </dgm:pt>
    <dgm:pt modelId="{597282C4-195B-41BE-8E00-80C28E77D38C}" type="pres">
      <dgm:prSet presAssocID="{8FF2239E-DAC0-4D38-9B12-DE8A060D6609}" presName="Name0" presStyleCnt="0">
        <dgm:presLayoutVars>
          <dgm:chMax val="3"/>
          <dgm:chPref val="1"/>
          <dgm:dir/>
          <dgm:animLvl val="lvl"/>
          <dgm:resizeHandles/>
        </dgm:presLayoutVars>
      </dgm:prSet>
      <dgm:spPr/>
    </dgm:pt>
    <dgm:pt modelId="{71E8144C-6167-42EB-83B3-ED58B6ABC044}" type="pres">
      <dgm:prSet presAssocID="{8FF2239E-DAC0-4D38-9B12-DE8A060D6609}" presName="outerBox" presStyleCnt="0"/>
      <dgm:spPr/>
    </dgm:pt>
    <dgm:pt modelId="{D0036205-250A-469C-8871-8A8EE3FE882C}" type="pres">
      <dgm:prSet presAssocID="{8FF2239E-DAC0-4D38-9B12-DE8A060D6609}" presName="outerBoxParent" presStyleLbl="node1" presStyleIdx="0" presStyleCnt="1"/>
      <dgm:spPr/>
    </dgm:pt>
    <dgm:pt modelId="{23B633C0-ACC2-4494-A270-A2161269B03B}" type="pres">
      <dgm:prSet presAssocID="{8FF2239E-DAC0-4D38-9B12-DE8A060D6609}" presName="outerBoxChildren" presStyleCnt="0"/>
      <dgm:spPr/>
    </dgm:pt>
  </dgm:ptLst>
  <dgm:cxnLst>
    <dgm:cxn modelId="{D516F435-2557-4488-97CA-6DBB05950AE8}" srcId="{8FF2239E-DAC0-4D38-9B12-DE8A060D6609}" destId="{78C71736-0F01-4253-9A7C-47CA7B67BE0B}" srcOrd="0" destOrd="0" parTransId="{4890EA20-9425-4935-8822-650377C3B748}" sibTransId="{42B5366F-4740-414D-A1DE-2CE9F1774921}"/>
    <dgm:cxn modelId="{A3BF2E55-D36B-45AF-A77C-2DACF63C6A48}" type="presOf" srcId="{78C71736-0F01-4253-9A7C-47CA7B67BE0B}" destId="{D0036205-250A-469C-8871-8A8EE3FE882C}" srcOrd="0" destOrd="0" presId="urn:microsoft.com/office/officeart/2005/8/layout/target2"/>
    <dgm:cxn modelId="{AC26F9B4-E962-4930-8024-CAF63D50BCCA}" type="presOf" srcId="{8FF2239E-DAC0-4D38-9B12-DE8A060D6609}" destId="{597282C4-195B-41BE-8E00-80C28E77D38C}" srcOrd="0" destOrd="0" presId="urn:microsoft.com/office/officeart/2005/8/layout/target2"/>
    <dgm:cxn modelId="{A1FE9FCA-9B88-4760-98A9-3F4B56A83FF8}" type="presParOf" srcId="{597282C4-195B-41BE-8E00-80C28E77D38C}" destId="{71E8144C-6167-42EB-83B3-ED58B6ABC044}" srcOrd="0" destOrd="0" presId="urn:microsoft.com/office/officeart/2005/8/layout/target2"/>
    <dgm:cxn modelId="{674B4D3C-AC2E-488E-856A-6AADC7A2C897}" type="presParOf" srcId="{71E8144C-6167-42EB-83B3-ED58B6ABC044}" destId="{D0036205-250A-469C-8871-8A8EE3FE882C}" srcOrd="0" destOrd="0" presId="urn:microsoft.com/office/officeart/2005/8/layout/target2"/>
    <dgm:cxn modelId="{733966E8-5C32-4A2A-AF6F-591ED5CEEEDC}" type="presParOf" srcId="{71E8144C-6167-42EB-83B3-ED58B6ABC044}" destId="{23B633C0-ACC2-4494-A270-A2161269B03B}" srcOrd="1" destOrd="0" presId="urn:microsoft.com/office/officeart/2005/8/layout/targe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A139A47-D5CC-4615-BCCB-B63F5011E96C}" type="doc">
      <dgm:prSet loTypeId="urn:diagrams.loki3.com/BracketList+Icon" loCatId="list" qsTypeId="urn:microsoft.com/office/officeart/2005/8/quickstyle/simple3" qsCatId="simple" csTypeId="urn:microsoft.com/office/officeart/2005/8/colors/accent1_1" csCatId="accent1" phldr="1"/>
      <dgm:spPr/>
      <dgm:t>
        <a:bodyPr/>
        <a:lstStyle/>
        <a:p>
          <a:endParaRPr lang="pt-BR"/>
        </a:p>
      </dgm:t>
    </dgm:pt>
    <dgm:pt modelId="{1E14D395-2BC6-498D-97A8-A3C0F57309B0}">
      <dgm:prSet phldrT="[Texto]" custT="1"/>
      <dgm:spPr/>
      <dgm:t>
        <a:bodyPr/>
        <a:lstStyle/>
        <a:p>
          <a:r>
            <a:rPr lang="pt-BR" sz="2000" dirty="0"/>
            <a:t>Primeiro Setor</a:t>
          </a:r>
        </a:p>
      </dgm:t>
    </dgm:pt>
    <dgm:pt modelId="{D3AC7B7D-C3E3-45A0-B39A-4E7B945B1694}" type="parTrans" cxnId="{832AF182-9E2A-4EBC-BFB0-B94B7C37998D}">
      <dgm:prSet/>
      <dgm:spPr/>
      <dgm:t>
        <a:bodyPr/>
        <a:lstStyle/>
        <a:p>
          <a:endParaRPr lang="pt-BR" sz="2000"/>
        </a:p>
      </dgm:t>
    </dgm:pt>
    <dgm:pt modelId="{361DAE56-531C-4646-B856-728F1BC1798E}" type="sibTrans" cxnId="{832AF182-9E2A-4EBC-BFB0-B94B7C37998D}">
      <dgm:prSet/>
      <dgm:spPr/>
      <dgm:t>
        <a:bodyPr/>
        <a:lstStyle/>
        <a:p>
          <a:endParaRPr lang="pt-BR" sz="2000"/>
        </a:p>
      </dgm:t>
    </dgm:pt>
    <dgm:pt modelId="{B87C5924-C1B6-4384-9CB1-6804DFD571B2}">
      <dgm:prSet phldrT="[Texto]" custT="1"/>
      <dgm:spPr/>
      <dgm:t>
        <a:bodyPr/>
        <a:lstStyle/>
        <a:p>
          <a:r>
            <a:rPr lang="pt-BR" sz="2000" dirty="0"/>
            <a:t>Governo</a:t>
          </a:r>
        </a:p>
      </dgm:t>
    </dgm:pt>
    <dgm:pt modelId="{881D4406-52A1-4CEC-B911-BBFB69EF312F}" type="parTrans" cxnId="{8F46C9A3-CA67-43BC-9749-8A955BE3928E}">
      <dgm:prSet/>
      <dgm:spPr/>
      <dgm:t>
        <a:bodyPr/>
        <a:lstStyle/>
        <a:p>
          <a:endParaRPr lang="pt-BR" sz="2000"/>
        </a:p>
      </dgm:t>
    </dgm:pt>
    <dgm:pt modelId="{536C56F1-ED25-4EEC-AA34-190E196AC92C}" type="sibTrans" cxnId="{8F46C9A3-CA67-43BC-9749-8A955BE3928E}">
      <dgm:prSet/>
      <dgm:spPr/>
      <dgm:t>
        <a:bodyPr/>
        <a:lstStyle/>
        <a:p>
          <a:endParaRPr lang="pt-BR" sz="2000"/>
        </a:p>
      </dgm:t>
    </dgm:pt>
    <dgm:pt modelId="{D1D3030B-C35A-4E88-ADA2-C0D756F7B805}">
      <dgm:prSet phldrT="[Texto]" custT="1"/>
      <dgm:spPr/>
      <dgm:t>
        <a:bodyPr/>
        <a:lstStyle/>
        <a:p>
          <a:r>
            <a:rPr lang="pt-BR" sz="2000" dirty="0"/>
            <a:t>Segundo Setor</a:t>
          </a:r>
        </a:p>
      </dgm:t>
    </dgm:pt>
    <dgm:pt modelId="{7F76F616-6C11-43A2-B5B4-F2E69C963037}" type="parTrans" cxnId="{AC1EAF7E-CD1F-4E95-B5BF-316B4F82EA43}">
      <dgm:prSet/>
      <dgm:spPr/>
      <dgm:t>
        <a:bodyPr/>
        <a:lstStyle/>
        <a:p>
          <a:endParaRPr lang="pt-BR" sz="2000"/>
        </a:p>
      </dgm:t>
    </dgm:pt>
    <dgm:pt modelId="{91B54212-10C5-44BB-8354-F8202792CEA7}" type="sibTrans" cxnId="{AC1EAF7E-CD1F-4E95-B5BF-316B4F82EA43}">
      <dgm:prSet/>
      <dgm:spPr/>
      <dgm:t>
        <a:bodyPr/>
        <a:lstStyle/>
        <a:p>
          <a:endParaRPr lang="pt-BR" sz="2000"/>
        </a:p>
      </dgm:t>
    </dgm:pt>
    <dgm:pt modelId="{F56E3128-CBF8-4990-A3E4-E1454F5060BD}">
      <dgm:prSet phldrT="[Texto]" custT="1"/>
      <dgm:spPr/>
      <dgm:t>
        <a:bodyPr/>
        <a:lstStyle/>
        <a:p>
          <a:r>
            <a:rPr lang="pt-BR" sz="2000" dirty="0"/>
            <a:t>Iniciativa Privada</a:t>
          </a:r>
        </a:p>
      </dgm:t>
    </dgm:pt>
    <dgm:pt modelId="{02A5953F-437C-492F-9498-9454B1EB0541}" type="parTrans" cxnId="{7ADA62A1-2069-4891-BE96-5C71BE76199E}">
      <dgm:prSet/>
      <dgm:spPr/>
      <dgm:t>
        <a:bodyPr/>
        <a:lstStyle/>
        <a:p>
          <a:endParaRPr lang="pt-BR" sz="2000"/>
        </a:p>
      </dgm:t>
    </dgm:pt>
    <dgm:pt modelId="{6BE53AEC-C78F-41FE-831D-C379A6BAC016}" type="sibTrans" cxnId="{7ADA62A1-2069-4891-BE96-5C71BE76199E}">
      <dgm:prSet/>
      <dgm:spPr/>
      <dgm:t>
        <a:bodyPr/>
        <a:lstStyle/>
        <a:p>
          <a:endParaRPr lang="pt-BR" sz="2000"/>
        </a:p>
      </dgm:t>
    </dgm:pt>
    <dgm:pt modelId="{8521BFF7-60CB-4044-AAAB-E550EC2BFAD4}">
      <dgm:prSet phldrT="[Texto]" custT="1"/>
      <dgm:spPr/>
      <dgm:t>
        <a:bodyPr/>
        <a:lstStyle/>
        <a:p>
          <a:r>
            <a:rPr lang="pt-BR" sz="2000" dirty="0"/>
            <a:t>Terceiro Setor</a:t>
          </a:r>
        </a:p>
      </dgm:t>
    </dgm:pt>
    <dgm:pt modelId="{3D3A734C-5E5D-4393-BB73-9E59F2030FE9}" type="parTrans" cxnId="{08311CCA-5939-47B1-BC66-9EC41C2CA53D}">
      <dgm:prSet/>
      <dgm:spPr/>
      <dgm:t>
        <a:bodyPr/>
        <a:lstStyle/>
        <a:p>
          <a:endParaRPr lang="pt-BR" sz="2000"/>
        </a:p>
      </dgm:t>
    </dgm:pt>
    <dgm:pt modelId="{16D8E818-305D-4637-8374-171265112718}" type="sibTrans" cxnId="{08311CCA-5939-47B1-BC66-9EC41C2CA53D}">
      <dgm:prSet/>
      <dgm:spPr/>
      <dgm:t>
        <a:bodyPr/>
        <a:lstStyle/>
        <a:p>
          <a:endParaRPr lang="pt-BR" sz="2000"/>
        </a:p>
      </dgm:t>
    </dgm:pt>
    <dgm:pt modelId="{EB61E68E-A2EC-447D-B4F7-DCB81182130E}">
      <dgm:prSet phldrT="[Texto]" custT="1"/>
      <dgm:spPr>
        <a:ln w="76200">
          <a:solidFill>
            <a:schemeClr val="accent1">
              <a:lumMod val="50000"/>
            </a:schemeClr>
          </a:solidFill>
        </a:ln>
      </dgm:spPr>
      <dgm:t>
        <a:bodyPr/>
        <a:lstStyle/>
        <a:p>
          <a:pPr algn="just"/>
          <a:r>
            <a:rPr lang="pt-BR" sz="1900" dirty="0"/>
            <a:t>“...considera-se Terceiro Setor o conjunto de pessoas jurídicas de direito privado, de caráter voluntário e sem fins lucrativos, que: I – desenvolvam atividades de promoção e defesa de direitos, principalmente os coletivos e difusos; II – realizem atividades de interesse público, assistência social ou utilidade pública, nos termos definidos em lei; ou III – prestem serviços sociais diretamente à população, em caráter complementar ou suplementar aos serviços prestados pelo Estado. (Fonte: Oliveira, 2009)” </a:t>
          </a:r>
        </a:p>
      </dgm:t>
    </dgm:pt>
    <dgm:pt modelId="{0F3BE02D-681D-43EB-A6BC-A662244F2DC4}" type="parTrans" cxnId="{3BE2A86D-9F80-486A-A183-C2CA64281E91}">
      <dgm:prSet/>
      <dgm:spPr/>
      <dgm:t>
        <a:bodyPr/>
        <a:lstStyle/>
        <a:p>
          <a:endParaRPr lang="pt-BR" sz="2000"/>
        </a:p>
      </dgm:t>
    </dgm:pt>
    <dgm:pt modelId="{3A1A70CC-E3D3-4091-89D8-FD3C720614E7}" type="sibTrans" cxnId="{3BE2A86D-9F80-486A-A183-C2CA64281E91}">
      <dgm:prSet/>
      <dgm:spPr/>
      <dgm:t>
        <a:bodyPr/>
        <a:lstStyle/>
        <a:p>
          <a:endParaRPr lang="pt-BR" sz="2000"/>
        </a:p>
      </dgm:t>
    </dgm:pt>
    <dgm:pt modelId="{98B7B40D-A298-4ADF-8F09-16D2438BE612}" type="pres">
      <dgm:prSet presAssocID="{DA139A47-D5CC-4615-BCCB-B63F5011E96C}" presName="Name0" presStyleCnt="0">
        <dgm:presLayoutVars>
          <dgm:dir/>
          <dgm:animLvl val="lvl"/>
          <dgm:resizeHandles val="exact"/>
        </dgm:presLayoutVars>
      </dgm:prSet>
      <dgm:spPr/>
    </dgm:pt>
    <dgm:pt modelId="{5CB02CB3-49ED-4A5C-8D26-A21D3841125C}" type="pres">
      <dgm:prSet presAssocID="{1E14D395-2BC6-498D-97A8-A3C0F57309B0}" presName="linNode" presStyleCnt="0"/>
      <dgm:spPr/>
    </dgm:pt>
    <dgm:pt modelId="{A72FDCB6-B81B-4E4F-9F93-340ABE406274}" type="pres">
      <dgm:prSet presAssocID="{1E14D395-2BC6-498D-97A8-A3C0F57309B0}" presName="parTx" presStyleLbl="revTx" presStyleIdx="0" presStyleCnt="3">
        <dgm:presLayoutVars>
          <dgm:chMax val="1"/>
          <dgm:bulletEnabled val="1"/>
        </dgm:presLayoutVars>
      </dgm:prSet>
      <dgm:spPr/>
    </dgm:pt>
    <dgm:pt modelId="{F6C2C61E-0A29-4427-A3A7-83E084E49173}" type="pres">
      <dgm:prSet presAssocID="{1E14D395-2BC6-498D-97A8-A3C0F57309B0}" presName="bracket" presStyleLbl="parChTrans1D1" presStyleIdx="0" presStyleCnt="3"/>
      <dgm:spPr/>
    </dgm:pt>
    <dgm:pt modelId="{D5D5618F-FA56-4FC2-8817-645AFA087A28}" type="pres">
      <dgm:prSet presAssocID="{1E14D395-2BC6-498D-97A8-A3C0F57309B0}" presName="spH" presStyleCnt="0"/>
      <dgm:spPr/>
    </dgm:pt>
    <dgm:pt modelId="{FB9D1564-AEFB-40D8-A01B-9A6F3FE219A2}" type="pres">
      <dgm:prSet presAssocID="{1E14D395-2BC6-498D-97A8-A3C0F57309B0}" presName="desTx" presStyleLbl="node1" presStyleIdx="0" presStyleCnt="3">
        <dgm:presLayoutVars>
          <dgm:bulletEnabled val="1"/>
        </dgm:presLayoutVars>
      </dgm:prSet>
      <dgm:spPr/>
    </dgm:pt>
    <dgm:pt modelId="{3D3FB741-B3C4-44E6-8566-A44C587A209D}" type="pres">
      <dgm:prSet presAssocID="{361DAE56-531C-4646-B856-728F1BC1798E}" presName="spV" presStyleCnt="0"/>
      <dgm:spPr/>
    </dgm:pt>
    <dgm:pt modelId="{8D3FF164-E5A6-4208-B648-2D8FC5D5603C}" type="pres">
      <dgm:prSet presAssocID="{D1D3030B-C35A-4E88-ADA2-C0D756F7B805}" presName="linNode" presStyleCnt="0"/>
      <dgm:spPr/>
    </dgm:pt>
    <dgm:pt modelId="{22A0E3C6-566A-4711-80B5-2954AA0ED096}" type="pres">
      <dgm:prSet presAssocID="{D1D3030B-C35A-4E88-ADA2-C0D756F7B805}" presName="parTx" presStyleLbl="revTx" presStyleIdx="1" presStyleCnt="3">
        <dgm:presLayoutVars>
          <dgm:chMax val="1"/>
          <dgm:bulletEnabled val="1"/>
        </dgm:presLayoutVars>
      </dgm:prSet>
      <dgm:spPr/>
    </dgm:pt>
    <dgm:pt modelId="{3114D489-DA42-46BC-9294-D56218040426}" type="pres">
      <dgm:prSet presAssocID="{D1D3030B-C35A-4E88-ADA2-C0D756F7B805}" presName="bracket" presStyleLbl="parChTrans1D1" presStyleIdx="1" presStyleCnt="3"/>
      <dgm:spPr/>
    </dgm:pt>
    <dgm:pt modelId="{505E98D5-972B-4C52-9986-E424E925FDC9}" type="pres">
      <dgm:prSet presAssocID="{D1D3030B-C35A-4E88-ADA2-C0D756F7B805}" presName="spH" presStyleCnt="0"/>
      <dgm:spPr/>
    </dgm:pt>
    <dgm:pt modelId="{60B7E7EF-04DE-42C9-ADDC-49B6C2C8FC2A}" type="pres">
      <dgm:prSet presAssocID="{D1D3030B-C35A-4E88-ADA2-C0D756F7B805}" presName="desTx" presStyleLbl="node1" presStyleIdx="1" presStyleCnt="3">
        <dgm:presLayoutVars>
          <dgm:bulletEnabled val="1"/>
        </dgm:presLayoutVars>
      </dgm:prSet>
      <dgm:spPr/>
    </dgm:pt>
    <dgm:pt modelId="{DC6749C7-06DE-442D-8C20-71342AE598A4}" type="pres">
      <dgm:prSet presAssocID="{91B54212-10C5-44BB-8354-F8202792CEA7}" presName="spV" presStyleCnt="0"/>
      <dgm:spPr/>
    </dgm:pt>
    <dgm:pt modelId="{42504E8F-A18E-4B51-A3C2-FFC2840B2174}" type="pres">
      <dgm:prSet presAssocID="{8521BFF7-60CB-4044-AAAB-E550EC2BFAD4}" presName="linNode" presStyleCnt="0"/>
      <dgm:spPr/>
    </dgm:pt>
    <dgm:pt modelId="{49F9D1B2-780E-4281-9D3D-7957669C23C5}" type="pres">
      <dgm:prSet presAssocID="{8521BFF7-60CB-4044-AAAB-E550EC2BFAD4}" presName="parTx" presStyleLbl="revTx" presStyleIdx="2" presStyleCnt="3">
        <dgm:presLayoutVars>
          <dgm:chMax val="1"/>
          <dgm:bulletEnabled val="1"/>
        </dgm:presLayoutVars>
      </dgm:prSet>
      <dgm:spPr/>
    </dgm:pt>
    <dgm:pt modelId="{69455F49-65BF-486B-B32E-788B701B0A06}" type="pres">
      <dgm:prSet presAssocID="{8521BFF7-60CB-4044-AAAB-E550EC2BFAD4}" presName="bracket" presStyleLbl="parChTrans1D1" presStyleIdx="2" presStyleCnt="3"/>
      <dgm:spPr/>
    </dgm:pt>
    <dgm:pt modelId="{86E48A60-10A1-424C-A1FB-F4074300C2B1}" type="pres">
      <dgm:prSet presAssocID="{8521BFF7-60CB-4044-AAAB-E550EC2BFAD4}" presName="spH" presStyleCnt="0"/>
      <dgm:spPr/>
    </dgm:pt>
    <dgm:pt modelId="{3462E950-CF0B-4A80-9B83-D5A327F26B7E}" type="pres">
      <dgm:prSet presAssocID="{8521BFF7-60CB-4044-AAAB-E550EC2BFAD4}" presName="desTx" presStyleLbl="node1" presStyleIdx="2" presStyleCnt="3">
        <dgm:presLayoutVars>
          <dgm:bulletEnabled val="1"/>
        </dgm:presLayoutVars>
      </dgm:prSet>
      <dgm:spPr/>
    </dgm:pt>
  </dgm:ptLst>
  <dgm:cxnLst>
    <dgm:cxn modelId="{D3B23E04-F211-4214-BB47-5545DE132305}" type="presOf" srcId="{B87C5924-C1B6-4384-9CB1-6804DFD571B2}" destId="{FB9D1564-AEFB-40D8-A01B-9A6F3FE219A2}" srcOrd="0" destOrd="0" presId="urn:diagrams.loki3.com/BracketList+Icon"/>
    <dgm:cxn modelId="{D2FA7B15-6B50-4A13-8ED6-7DF56077DB21}" type="presOf" srcId="{F56E3128-CBF8-4990-A3E4-E1454F5060BD}" destId="{60B7E7EF-04DE-42C9-ADDC-49B6C2C8FC2A}" srcOrd="0" destOrd="0" presId="urn:diagrams.loki3.com/BracketList+Icon"/>
    <dgm:cxn modelId="{D76D5139-8864-4980-BB3A-B9E9C61A0AE6}" type="presOf" srcId="{D1D3030B-C35A-4E88-ADA2-C0D756F7B805}" destId="{22A0E3C6-566A-4711-80B5-2954AA0ED096}" srcOrd="0" destOrd="0" presId="urn:diagrams.loki3.com/BracketList+Icon"/>
    <dgm:cxn modelId="{3BE2A86D-9F80-486A-A183-C2CA64281E91}" srcId="{8521BFF7-60CB-4044-AAAB-E550EC2BFAD4}" destId="{EB61E68E-A2EC-447D-B4F7-DCB81182130E}" srcOrd="0" destOrd="0" parTransId="{0F3BE02D-681D-43EB-A6BC-A662244F2DC4}" sibTransId="{3A1A70CC-E3D3-4091-89D8-FD3C720614E7}"/>
    <dgm:cxn modelId="{280C1958-44CE-4126-A1DE-903F054B96FF}" type="presOf" srcId="{8521BFF7-60CB-4044-AAAB-E550EC2BFAD4}" destId="{49F9D1B2-780E-4281-9D3D-7957669C23C5}" srcOrd="0" destOrd="0" presId="urn:diagrams.loki3.com/BracketList+Icon"/>
    <dgm:cxn modelId="{AC1EAF7E-CD1F-4E95-B5BF-316B4F82EA43}" srcId="{DA139A47-D5CC-4615-BCCB-B63F5011E96C}" destId="{D1D3030B-C35A-4E88-ADA2-C0D756F7B805}" srcOrd="1" destOrd="0" parTransId="{7F76F616-6C11-43A2-B5B4-F2E69C963037}" sibTransId="{91B54212-10C5-44BB-8354-F8202792CEA7}"/>
    <dgm:cxn modelId="{267BE180-D6AF-4C11-8E8C-4AA05D2DCA7A}" type="presOf" srcId="{1E14D395-2BC6-498D-97A8-A3C0F57309B0}" destId="{A72FDCB6-B81B-4E4F-9F93-340ABE406274}" srcOrd="0" destOrd="0" presId="urn:diagrams.loki3.com/BracketList+Icon"/>
    <dgm:cxn modelId="{832AF182-9E2A-4EBC-BFB0-B94B7C37998D}" srcId="{DA139A47-D5CC-4615-BCCB-B63F5011E96C}" destId="{1E14D395-2BC6-498D-97A8-A3C0F57309B0}" srcOrd="0" destOrd="0" parTransId="{D3AC7B7D-C3E3-45A0-B39A-4E7B945B1694}" sibTransId="{361DAE56-531C-4646-B856-728F1BC1798E}"/>
    <dgm:cxn modelId="{7ADA62A1-2069-4891-BE96-5C71BE76199E}" srcId="{D1D3030B-C35A-4E88-ADA2-C0D756F7B805}" destId="{F56E3128-CBF8-4990-A3E4-E1454F5060BD}" srcOrd="0" destOrd="0" parTransId="{02A5953F-437C-492F-9498-9454B1EB0541}" sibTransId="{6BE53AEC-C78F-41FE-831D-C379A6BAC016}"/>
    <dgm:cxn modelId="{8F46C9A3-CA67-43BC-9749-8A955BE3928E}" srcId="{1E14D395-2BC6-498D-97A8-A3C0F57309B0}" destId="{B87C5924-C1B6-4384-9CB1-6804DFD571B2}" srcOrd="0" destOrd="0" parTransId="{881D4406-52A1-4CEC-B911-BBFB69EF312F}" sibTransId="{536C56F1-ED25-4EEC-AA34-190E196AC92C}"/>
    <dgm:cxn modelId="{B7693FC7-CA28-43F3-A375-6A840C005EAC}" type="presOf" srcId="{DA139A47-D5CC-4615-BCCB-B63F5011E96C}" destId="{98B7B40D-A298-4ADF-8F09-16D2438BE612}" srcOrd="0" destOrd="0" presId="urn:diagrams.loki3.com/BracketList+Icon"/>
    <dgm:cxn modelId="{08311CCA-5939-47B1-BC66-9EC41C2CA53D}" srcId="{DA139A47-D5CC-4615-BCCB-B63F5011E96C}" destId="{8521BFF7-60CB-4044-AAAB-E550EC2BFAD4}" srcOrd="2" destOrd="0" parTransId="{3D3A734C-5E5D-4393-BB73-9E59F2030FE9}" sibTransId="{16D8E818-305D-4637-8374-171265112718}"/>
    <dgm:cxn modelId="{3300E0CF-2F91-436F-B5CE-E64AE93873A0}" type="presOf" srcId="{EB61E68E-A2EC-447D-B4F7-DCB81182130E}" destId="{3462E950-CF0B-4A80-9B83-D5A327F26B7E}" srcOrd="0" destOrd="0" presId="urn:diagrams.loki3.com/BracketList+Icon"/>
    <dgm:cxn modelId="{563E651A-CAD0-4CF0-A8AB-5D70D001EFE5}" type="presParOf" srcId="{98B7B40D-A298-4ADF-8F09-16D2438BE612}" destId="{5CB02CB3-49ED-4A5C-8D26-A21D3841125C}" srcOrd="0" destOrd="0" presId="urn:diagrams.loki3.com/BracketList+Icon"/>
    <dgm:cxn modelId="{880B2FD4-B169-4AEA-B06F-475E1457708A}" type="presParOf" srcId="{5CB02CB3-49ED-4A5C-8D26-A21D3841125C}" destId="{A72FDCB6-B81B-4E4F-9F93-340ABE406274}" srcOrd="0" destOrd="0" presId="urn:diagrams.loki3.com/BracketList+Icon"/>
    <dgm:cxn modelId="{8FB092F4-519C-4320-9FCA-32315E1C509A}" type="presParOf" srcId="{5CB02CB3-49ED-4A5C-8D26-A21D3841125C}" destId="{F6C2C61E-0A29-4427-A3A7-83E084E49173}" srcOrd="1" destOrd="0" presId="urn:diagrams.loki3.com/BracketList+Icon"/>
    <dgm:cxn modelId="{1BA4B51F-5376-4189-9E5C-AFAB8D83EF97}" type="presParOf" srcId="{5CB02CB3-49ED-4A5C-8D26-A21D3841125C}" destId="{D5D5618F-FA56-4FC2-8817-645AFA087A28}" srcOrd="2" destOrd="0" presId="urn:diagrams.loki3.com/BracketList+Icon"/>
    <dgm:cxn modelId="{58454862-E5EF-4672-A5DB-80B5BF0467D6}" type="presParOf" srcId="{5CB02CB3-49ED-4A5C-8D26-A21D3841125C}" destId="{FB9D1564-AEFB-40D8-A01B-9A6F3FE219A2}" srcOrd="3" destOrd="0" presId="urn:diagrams.loki3.com/BracketList+Icon"/>
    <dgm:cxn modelId="{89394C00-58AD-4C5C-B6DC-6C7371730714}" type="presParOf" srcId="{98B7B40D-A298-4ADF-8F09-16D2438BE612}" destId="{3D3FB741-B3C4-44E6-8566-A44C587A209D}" srcOrd="1" destOrd="0" presId="urn:diagrams.loki3.com/BracketList+Icon"/>
    <dgm:cxn modelId="{175E95FA-2E97-41DC-8BFD-2AD127C01BB0}" type="presParOf" srcId="{98B7B40D-A298-4ADF-8F09-16D2438BE612}" destId="{8D3FF164-E5A6-4208-B648-2D8FC5D5603C}" srcOrd="2" destOrd="0" presId="urn:diagrams.loki3.com/BracketList+Icon"/>
    <dgm:cxn modelId="{BDED44AE-843B-4379-8F45-4C32BF56305C}" type="presParOf" srcId="{8D3FF164-E5A6-4208-B648-2D8FC5D5603C}" destId="{22A0E3C6-566A-4711-80B5-2954AA0ED096}" srcOrd="0" destOrd="0" presId="urn:diagrams.loki3.com/BracketList+Icon"/>
    <dgm:cxn modelId="{0FB74130-BF7A-4852-8A06-7B903F5CB6E6}" type="presParOf" srcId="{8D3FF164-E5A6-4208-B648-2D8FC5D5603C}" destId="{3114D489-DA42-46BC-9294-D56218040426}" srcOrd="1" destOrd="0" presId="urn:diagrams.loki3.com/BracketList+Icon"/>
    <dgm:cxn modelId="{24800F31-3C95-4692-8345-173096D41A42}" type="presParOf" srcId="{8D3FF164-E5A6-4208-B648-2D8FC5D5603C}" destId="{505E98D5-972B-4C52-9986-E424E925FDC9}" srcOrd="2" destOrd="0" presId="urn:diagrams.loki3.com/BracketList+Icon"/>
    <dgm:cxn modelId="{59A2CDE9-8CD2-44CC-8D2E-4453CA60E131}" type="presParOf" srcId="{8D3FF164-E5A6-4208-B648-2D8FC5D5603C}" destId="{60B7E7EF-04DE-42C9-ADDC-49B6C2C8FC2A}" srcOrd="3" destOrd="0" presId="urn:diagrams.loki3.com/BracketList+Icon"/>
    <dgm:cxn modelId="{A78ED3A9-B7C0-45C4-83BF-185D2C59DB2F}" type="presParOf" srcId="{98B7B40D-A298-4ADF-8F09-16D2438BE612}" destId="{DC6749C7-06DE-442D-8C20-71342AE598A4}" srcOrd="3" destOrd="0" presId="urn:diagrams.loki3.com/BracketList+Icon"/>
    <dgm:cxn modelId="{D5FF1F78-6959-43B7-A6BA-0A82FF031B73}" type="presParOf" srcId="{98B7B40D-A298-4ADF-8F09-16D2438BE612}" destId="{42504E8F-A18E-4B51-A3C2-FFC2840B2174}" srcOrd="4" destOrd="0" presId="urn:diagrams.loki3.com/BracketList+Icon"/>
    <dgm:cxn modelId="{8161046E-6D2E-4BB4-BF3C-DDA275C4F228}" type="presParOf" srcId="{42504E8F-A18E-4B51-A3C2-FFC2840B2174}" destId="{49F9D1B2-780E-4281-9D3D-7957669C23C5}" srcOrd="0" destOrd="0" presId="urn:diagrams.loki3.com/BracketList+Icon"/>
    <dgm:cxn modelId="{82C1AB8B-8332-41E0-8FA9-2E48DAE142B0}" type="presParOf" srcId="{42504E8F-A18E-4B51-A3C2-FFC2840B2174}" destId="{69455F49-65BF-486B-B32E-788B701B0A06}" srcOrd="1" destOrd="0" presId="urn:diagrams.loki3.com/BracketList+Icon"/>
    <dgm:cxn modelId="{33CBF5FB-021B-484D-B880-94F989AA8231}" type="presParOf" srcId="{42504E8F-A18E-4B51-A3C2-FFC2840B2174}" destId="{86E48A60-10A1-424C-A1FB-F4074300C2B1}" srcOrd="2" destOrd="0" presId="urn:diagrams.loki3.com/BracketList+Icon"/>
    <dgm:cxn modelId="{9AEA256F-D5C4-49D8-B1A0-F2BC5DC6E071}" type="presParOf" srcId="{42504E8F-A18E-4B51-A3C2-FFC2840B2174}" destId="{3462E950-CF0B-4A80-9B83-D5A327F26B7E}" srcOrd="3" destOrd="0" presId="urn:diagrams.loki3.com/BracketList+Icon"/>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1613EC6-A61E-4B97-A3DD-4FE9CAD9E82B}" type="doc">
      <dgm:prSet loTypeId="urn:microsoft.com/office/officeart/2008/layout/HorizontalMultiLevelHierarchy" loCatId="hierarchy" qsTypeId="urn:microsoft.com/office/officeart/2005/8/quickstyle/simple3" qsCatId="simple" csTypeId="urn:microsoft.com/office/officeart/2005/8/colors/accent1_1" csCatId="accent1" phldr="1"/>
      <dgm:spPr/>
      <dgm:t>
        <a:bodyPr/>
        <a:lstStyle/>
        <a:p>
          <a:endParaRPr lang="pt-BR"/>
        </a:p>
      </dgm:t>
    </dgm:pt>
    <dgm:pt modelId="{EA6E7785-0E88-4ADF-804C-28ADBFB94BA1}">
      <dgm:prSet phldrT="[Texto]"/>
      <dgm:spPr/>
      <dgm:t>
        <a:bodyPr/>
        <a:lstStyle/>
        <a:p>
          <a:r>
            <a:rPr lang="pt-BR" dirty="0"/>
            <a:t>Organização Não Governamental (ONG)</a:t>
          </a:r>
        </a:p>
      </dgm:t>
    </dgm:pt>
    <dgm:pt modelId="{E8CB8D76-6FD6-4A02-B10A-83A292583ED4}" type="parTrans" cxnId="{8AEF0E3F-6D7A-410F-8344-4A79390C3CB4}">
      <dgm:prSet/>
      <dgm:spPr/>
      <dgm:t>
        <a:bodyPr/>
        <a:lstStyle/>
        <a:p>
          <a:endParaRPr lang="pt-BR"/>
        </a:p>
      </dgm:t>
    </dgm:pt>
    <dgm:pt modelId="{525609EC-A76C-4871-B79C-5C3CD2621B6E}" type="sibTrans" cxnId="{8AEF0E3F-6D7A-410F-8344-4A79390C3CB4}">
      <dgm:prSet/>
      <dgm:spPr/>
      <dgm:t>
        <a:bodyPr/>
        <a:lstStyle/>
        <a:p>
          <a:endParaRPr lang="pt-BR"/>
        </a:p>
      </dgm:t>
    </dgm:pt>
    <dgm:pt modelId="{12CCBE4C-9B4A-41E6-BE40-972DDA7323DB}">
      <dgm:prSet phldrT="[Texto]" custT="1"/>
      <dgm:spPr/>
      <dgm:t>
        <a:bodyPr/>
        <a:lstStyle/>
        <a:p>
          <a:r>
            <a:rPr lang="pt-BR" sz="1800" dirty="0"/>
            <a:t>Organização Social (OS) – Certificada pelo poder público federal, estadual ou municipal - Lei 9.637/98</a:t>
          </a:r>
        </a:p>
      </dgm:t>
    </dgm:pt>
    <dgm:pt modelId="{FEBABDBB-5BCD-461C-AFF3-E19F2EEAD423}" type="parTrans" cxnId="{943705FF-C910-4D0A-92DF-681A3DC64C95}">
      <dgm:prSet/>
      <dgm:spPr/>
      <dgm:t>
        <a:bodyPr/>
        <a:lstStyle/>
        <a:p>
          <a:endParaRPr lang="pt-BR"/>
        </a:p>
      </dgm:t>
    </dgm:pt>
    <dgm:pt modelId="{7BC73F9D-4470-46F4-92E8-AD1C9993D318}" type="sibTrans" cxnId="{943705FF-C910-4D0A-92DF-681A3DC64C95}">
      <dgm:prSet/>
      <dgm:spPr/>
      <dgm:t>
        <a:bodyPr/>
        <a:lstStyle/>
        <a:p>
          <a:endParaRPr lang="pt-BR"/>
        </a:p>
      </dgm:t>
    </dgm:pt>
    <dgm:pt modelId="{A8B0980E-C1D3-4A1C-88AA-52FC3EF69032}">
      <dgm:prSet phldrT="[Texto]" custT="1"/>
      <dgm:spPr/>
      <dgm:t>
        <a:bodyPr/>
        <a:lstStyle/>
        <a:p>
          <a:r>
            <a:rPr lang="pt-BR" sz="1800" dirty="0"/>
            <a:t>Organização da Sociedade Civil de Interesse Público (OSCIP) – Certificada pelo Ministério da Justiça – Lei 9.790/99</a:t>
          </a:r>
        </a:p>
      </dgm:t>
    </dgm:pt>
    <dgm:pt modelId="{96D0149D-97B3-48ED-B0A3-6B99BEC9D427}" type="parTrans" cxnId="{36AD24C0-E19C-4F31-A5FB-A596470BDC86}">
      <dgm:prSet/>
      <dgm:spPr/>
      <dgm:t>
        <a:bodyPr/>
        <a:lstStyle/>
        <a:p>
          <a:endParaRPr lang="pt-BR"/>
        </a:p>
      </dgm:t>
    </dgm:pt>
    <dgm:pt modelId="{8207D39B-CF5C-4866-AE81-3E9919A271D7}" type="sibTrans" cxnId="{36AD24C0-E19C-4F31-A5FB-A596470BDC86}">
      <dgm:prSet/>
      <dgm:spPr/>
      <dgm:t>
        <a:bodyPr/>
        <a:lstStyle/>
        <a:p>
          <a:endParaRPr lang="pt-BR"/>
        </a:p>
      </dgm:t>
    </dgm:pt>
    <dgm:pt modelId="{FA1E47DA-9288-4AAE-8F94-C599E692E62A}">
      <dgm:prSet phldrT="[Texto]" custT="1">
        <dgm:style>
          <a:lnRef idx="1">
            <a:schemeClr val="accent2"/>
          </a:lnRef>
          <a:fillRef idx="2">
            <a:schemeClr val="accent2"/>
          </a:fillRef>
          <a:effectRef idx="1">
            <a:schemeClr val="accent2"/>
          </a:effectRef>
          <a:fontRef idx="minor">
            <a:schemeClr val="dk1"/>
          </a:fontRef>
        </dgm:style>
      </dgm:prSet>
      <dgm:spPr/>
      <dgm:t>
        <a:bodyPr/>
        <a:lstStyle/>
        <a:p>
          <a:r>
            <a:rPr lang="pt-BR" sz="1900" dirty="0"/>
            <a:t>Organização da Sociedade Civil (OSC)</a:t>
          </a:r>
        </a:p>
      </dgm:t>
    </dgm:pt>
    <dgm:pt modelId="{6371A40F-6B23-4507-985C-25B220ABB9FA}" type="parTrans" cxnId="{5278B53C-7E50-4D54-85B5-61A29917D1DC}">
      <dgm:prSet/>
      <dgm:spPr/>
      <dgm:t>
        <a:bodyPr/>
        <a:lstStyle/>
        <a:p>
          <a:endParaRPr lang="pt-BR"/>
        </a:p>
      </dgm:t>
    </dgm:pt>
    <dgm:pt modelId="{9BB46BCC-466F-4546-B308-4D22AA367923}" type="sibTrans" cxnId="{5278B53C-7E50-4D54-85B5-61A29917D1DC}">
      <dgm:prSet/>
      <dgm:spPr/>
      <dgm:t>
        <a:bodyPr/>
        <a:lstStyle/>
        <a:p>
          <a:endParaRPr lang="pt-BR"/>
        </a:p>
      </dgm:t>
    </dgm:pt>
    <dgm:pt modelId="{1B035805-A0DF-4766-8153-E8A4426C12F5}" type="pres">
      <dgm:prSet presAssocID="{F1613EC6-A61E-4B97-A3DD-4FE9CAD9E82B}" presName="Name0" presStyleCnt="0">
        <dgm:presLayoutVars>
          <dgm:chPref val="1"/>
          <dgm:dir/>
          <dgm:animOne val="branch"/>
          <dgm:animLvl val="lvl"/>
          <dgm:resizeHandles val="exact"/>
        </dgm:presLayoutVars>
      </dgm:prSet>
      <dgm:spPr/>
    </dgm:pt>
    <dgm:pt modelId="{0CE87170-D582-41FE-A4AB-73738EB0515D}" type="pres">
      <dgm:prSet presAssocID="{EA6E7785-0E88-4ADF-804C-28ADBFB94BA1}" presName="root1" presStyleCnt="0"/>
      <dgm:spPr/>
    </dgm:pt>
    <dgm:pt modelId="{08E3D68B-8683-43EC-AAAF-B7C5E0DD3B12}" type="pres">
      <dgm:prSet presAssocID="{EA6E7785-0E88-4ADF-804C-28ADBFB94BA1}" presName="LevelOneTextNode" presStyleLbl="node0" presStyleIdx="0" presStyleCnt="1">
        <dgm:presLayoutVars>
          <dgm:chPref val="3"/>
        </dgm:presLayoutVars>
      </dgm:prSet>
      <dgm:spPr/>
    </dgm:pt>
    <dgm:pt modelId="{B480AE4B-680F-4DEA-BA45-D99DD12C14E1}" type="pres">
      <dgm:prSet presAssocID="{EA6E7785-0E88-4ADF-804C-28ADBFB94BA1}" presName="level2hierChild" presStyleCnt="0"/>
      <dgm:spPr/>
    </dgm:pt>
    <dgm:pt modelId="{781F653F-CAA3-498D-94A8-3A20980F75EF}" type="pres">
      <dgm:prSet presAssocID="{FEBABDBB-5BCD-461C-AFF3-E19F2EEAD423}" presName="conn2-1" presStyleLbl="parChTrans1D2" presStyleIdx="0" presStyleCnt="3"/>
      <dgm:spPr/>
    </dgm:pt>
    <dgm:pt modelId="{7C4124F5-15AC-4451-9732-7726C552809C}" type="pres">
      <dgm:prSet presAssocID="{FEBABDBB-5BCD-461C-AFF3-E19F2EEAD423}" presName="connTx" presStyleLbl="parChTrans1D2" presStyleIdx="0" presStyleCnt="3"/>
      <dgm:spPr/>
    </dgm:pt>
    <dgm:pt modelId="{8FA1118C-9294-47F9-B7D4-78BA76B9F557}" type="pres">
      <dgm:prSet presAssocID="{12CCBE4C-9B4A-41E6-BE40-972DDA7323DB}" presName="root2" presStyleCnt="0"/>
      <dgm:spPr/>
    </dgm:pt>
    <dgm:pt modelId="{C46CC1FB-B7DA-4F27-BC98-C9BD25CA7F2A}" type="pres">
      <dgm:prSet presAssocID="{12CCBE4C-9B4A-41E6-BE40-972DDA7323DB}" presName="LevelTwoTextNode" presStyleLbl="node2" presStyleIdx="0" presStyleCnt="3" custScaleX="207164">
        <dgm:presLayoutVars>
          <dgm:chPref val="3"/>
        </dgm:presLayoutVars>
      </dgm:prSet>
      <dgm:spPr/>
    </dgm:pt>
    <dgm:pt modelId="{C504876F-3911-487A-9D7D-C0F29A627529}" type="pres">
      <dgm:prSet presAssocID="{12CCBE4C-9B4A-41E6-BE40-972DDA7323DB}" presName="level3hierChild" presStyleCnt="0"/>
      <dgm:spPr/>
    </dgm:pt>
    <dgm:pt modelId="{1A0695CD-D9BC-4435-B71D-0C0CCB58905B}" type="pres">
      <dgm:prSet presAssocID="{96D0149D-97B3-48ED-B0A3-6B99BEC9D427}" presName="conn2-1" presStyleLbl="parChTrans1D2" presStyleIdx="1" presStyleCnt="3"/>
      <dgm:spPr/>
    </dgm:pt>
    <dgm:pt modelId="{21CCD544-46FE-4FAA-8BC8-4D4F5093B43D}" type="pres">
      <dgm:prSet presAssocID="{96D0149D-97B3-48ED-B0A3-6B99BEC9D427}" presName="connTx" presStyleLbl="parChTrans1D2" presStyleIdx="1" presStyleCnt="3"/>
      <dgm:spPr/>
    </dgm:pt>
    <dgm:pt modelId="{DD31EB3B-999F-45A3-BDA2-11982D50ADF9}" type="pres">
      <dgm:prSet presAssocID="{A8B0980E-C1D3-4A1C-88AA-52FC3EF69032}" presName="root2" presStyleCnt="0"/>
      <dgm:spPr/>
    </dgm:pt>
    <dgm:pt modelId="{A74F41FE-B3FA-4BA4-89BE-E5474591893A}" type="pres">
      <dgm:prSet presAssocID="{A8B0980E-C1D3-4A1C-88AA-52FC3EF69032}" presName="LevelTwoTextNode" presStyleLbl="node2" presStyleIdx="1" presStyleCnt="3" custScaleX="207534">
        <dgm:presLayoutVars>
          <dgm:chPref val="3"/>
        </dgm:presLayoutVars>
      </dgm:prSet>
      <dgm:spPr/>
    </dgm:pt>
    <dgm:pt modelId="{FA8A85A0-724A-48BD-8348-429C58783513}" type="pres">
      <dgm:prSet presAssocID="{A8B0980E-C1D3-4A1C-88AA-52FC3EF69032}" presName="level3hierChild" presStyleCnt="0"/>
      <dgm:spPr/>
    </dgm:pt>
    <dgm:pt modelId="{D4348422-B2D0-4712-BABC-EF454F8F82B6}" type="pres">
      <dgm:prSet presAssocID="{6371A40F-6B23-4507-985C-25B220ABB9FA}" presName="conn2-1" presStyleLbl="parChTrans1D2" presStyleIdx="2" presStyleCnt="3"/>
      <dgm:spPr/>
    </dgm:pt>
    <dgm:pt modelId="{6843ED2E-8D8A-4ECD-86A0-897404BBE483}" type="pres">
      <dgm:prSet presAssocID="{6371A40F-6B23-4507-985C-25B220ABB9FA}" presName="connTx" presStyleLbl="parChTrans1D2" presStyleIdx="2" presStyleCnt="3"/>
      <dgm:spPr/>
    </dgm:pt>
    <dgm:pt modelId="{3BD87E5E-76D1-48F0-AC55-0F40D58F8C79}" type="pres">
      <dgm:prSet presAssocID="{FA1E47DA-9288-4AAE-8F94-C599E692E62A}" presName="root2" presStyleCnt="0"/>
      <dgm:spPr/>
    </dgm:pt>
    <dgm:pt modelId="{C2D9FD38-6E9A-479E-B354-69073E5965D8}" type="pres">
      <dgm:prSet presAssocID="{FA1E47DA-9288-4AAE-8F94-C599E692E62A}" presName="LevelTwoTextNode" presStyleLbl="node2" presStyleIdx="2" presStyleCnt="3" custScaleX="208038" custScaleY="143649">
        <dgm:presLayoutVars>
          <dgm:chPref val="3"/>
        </dgm:presLayoutVars>
      </dgm:prSet>
      <dgm:spPr/>
    </dgm:pt>
    <dgm:pt modelId="{174D7875-AFEE-4348-B255-067CD7629222}" type="pres">
      <dgm:prSet presAssocID="{FA1E47DA-9288-4AAE-8F94-C599E692E62A}" presName="level3hierChild" presStyleCnt="0"/>
      <dgm:spPr/>
    </dgm:pt>
  </dgm:ptLst>
  <dgm:cxnLst>
    <dgm:cxn modelId="{A3E20C08-3C67-4F6A-B72E-77F6C8DC2994}" type="presOf" srcId="{6371A40F-6B23-4507-985C-25B220ABB9FA}" destId="{D4348422-B2D0-4712-BABC-EF454F8F82B6}" srcOrd="0" destOrd="0" presId="urn:microsoft.com/office/officeart/2008/layout/HorizontalMultiLevelHierarchy"/>
    <dgm:cxn modelId="{0F99860A-491D-42D3-8911-8FE39FFAE392}" type="presOf" srcId="{12CCBE4C-9B4A-41E6-BE40-972DDA7323DB}" destId="{C46CC1FB-B7DA-4F27-BC98-C9BD25CA7F2A}" srcOrd="0" destOrd="0" presId="urn:microsoft.com/office/officeart/2008/layout/HorizontalMultiLevelHierarchy"/>
    <dgm:cxn modelId="{F826DB0D-1360-48CC-94B7-B03B04F5A6D5}" type="presOf" srcId="{96D0149D-97B3-48ED-B0A3-6B99BEC9D427}" destId="{1A0695CD-D9BC-4435-B71D-0C0CCB58905B}" srcOrd="0" destOrd="0" presId="urn:microsoft.com/office/officeart/2008/layout/HorizontalMultiLevelHierarchy"/>
    <dgm:cxn modelId="{A2468225-AD3A-48A0-9738-629A1DEB3076}" type="presOf" srcId="{EA6E7785-0E88-4ADF-804C-28ADBFB94BA1}" destId="{08E3D68B-8683-43EC-AAAF-B7C5E0DD3B12}" srcOrd="0" destOrd="0" presId="urn:microsoft.com/office/officeart/2008/layout/HorizontalMultiLevelHierarchy"/>
    <dgm:cxn modelId="{AA8B2232-8CDD-4668-BEF0-9FCE307FC72B}" type="presOf" srcId="{FEBABDBB-5BCD-461C-AFF3-E19F2EEAD423}" destId="{781F653F-CAA3-498D-94A8-3A20980F75EF}" srcOrd="0" destOrd="0" presId="urn:microsoft.com/office/officeart/2008/layout/HorizontalMultiLevelHierarchy"/>
    <dgm:cxn modelId="{5278B53C-7E50-4D54-85B5-61A29917D1DC}" srcId="{EA6E7785-0E88-4ADF-804C-28ADBFB94BA1}" destId="{FA1E47DA-9288-4AAE-8F94-C599E692E62A}" srcOrd="2" destOrd="0" parTransId="{6371A40F-6B23-4507-985C-25B220ABB9FA}" sibTransId="{9BB46BCC-466F-4546-B308-4D22AA367923}"/>
    <dgm:cxn modelId="{8AEF0E3F-6D7A-410F-8344-4A79390C3CB4}" srcId="{F1613EC6-A61E-4B97-A3DD-4FE9CAD9E82B}" destId="{EA6E7785-0E88-4ADF-804C-28ADBFB94BA1}" srcOrd="0" destOrd="0" parTransId="{E8CB8D76-6FD6-4A02-B10A-83A292583ED4}" sibTransId="{525609EC-A76C-4871-B79C-5C3CD2621B6E}"/>
    <dgm:cxn modelId="{F0037660-E6D0-429A-8C4A-76EC4E7B4F74}" type="presOf" srcId="{96D0149D-97B3-48ED-B0A3-6B99BEC9D427}" destId="{21CCD544-46FE-4FAA-8BC8-4D4F5093B43D}" srcOrd="1" destOrd="0" presId="urn:microsoft.com/office/officeart/2008/layout/HorizontalMultiLevelHierarchy"/>
    <dgm:cxn modelId="{C43D484B-3248-40BD-8B66-128FCAE84BD9}" type="presOf" srcId="{6371A40F-6B23-4507-985C-25B220ABB9FA}" destId="{6843ED2E-8D8A-4ECD-86A0-897404BBE483}" srcOrd="1" destOrd="0" presId="urn:microsoft.com/office/officeart/2008/layout/HorizontalMultiLevelHierarchy"/>
    <dgm:cxn modelId="{FAC165AB-1DDB-4827-BEA2-A1B0A6E44599}" type="presOf" srcId="{A8B0980E-C1D3-4A1C-88AA-52FC3EF69032}" destId="{A74F41FE-B3FA-4BA4-89BE-E5474591893A}" srcOrd="0" destOrd="0" presId="urn:microsoft.com/office/officeart/2008/layout/HorizontalMultiLevelHierarchy"/>
    <dgm:cxn modelId="{E3B4D4B3-4C49-4160-B615-47B3DA17A5DE}" type="presOf" srcId="{FEBABDBB-5BCD-461C-AFF3-E19F2EEAD423}" destId="{7C4124F5-15AC-4451-9732-7726C552809C}" srcOrd="1" destOrd="0" presId="urn:microsoft.com/office/officeart/2008/layout/HorizontalMultiLevelHierarchy"/>
    <dgm:cxn modelId="{36AD24C0-E19C-4F31-A5FB-A596470BDC86}" srcId="{EA6E7785-0E88-4ADF-804C-28ADBFB94BA1}" destId="{A8B0980E-C1D3-4A1C-88AA-52FC3EF69032}" srcOrd="1" destOrd="0" parTransId="{96D0149D-97B3-48ED-B0A3-6B99BEC9D427}" sibTransId="{8207D39B-CF5C-4866-AE81-3E9919A271D7}"/>
    <dgm:cxn modelId="{D06EB3CC-632F-4401-8A70-6BE8485B95E3}" type="presOf" srcId="{FA1E47DA-9288-4AAE-8F94-C599E692E62A}" destId="{C2D9FD38-6E9A-479E-B354-69073E5965D8}" srcOrd="0" destOrd="0" presId="urn:microsoft.com/office/officeart/2008/layout/HorizontalMultiLevelHierarchy"/>
    <dgm:cxn modelId="{CA25E6FB-4213-4D40-BF09-D3E22BA7B3C2}" type="presOf" srcId="{F1613EC6-A61E-4B97-A3DD-4FE9CAD9E82B}" destId="{1B035805-A0DF-4766-8153-E8A4426C12F5}" srcOrd="0" destOrd="0" presId="urn:microsoft.com/office/officeart/2008/layout/HorizontalMultiLevelHierarchy"/>
    <dgm:cxn modelId="{943705FF-C910-4D0A-92DF-681A3DC64C95}" srcId="{EA6E7785-0E88-4ADF-804C-28ADBFB94BA1}" destId="{12CCBE4C-9B4A-41E6-BE40-972DDA7323DB}" srcOrd="0" destOrd="0" parTransId="{FEBABDBB-5BCD-461C-AFF3-E19F2EEAD423}" sibTransId="{7BC73F9D-4470-46F4-92E8-AD1C9993D318}"/>
    <dgm:cxn modelId="{731249B5-065C-478F-8E92-555DA5E73063}" type="presParOf" srcId="{1B035805-A0DF-4766-8153-E8A4426C12F5}" destId="{0CE87170-D582-41FE-A4AB-73738EB0515D}" srcOrd="0" destOrd="0" presId="urn:microsoft.com/office/officeart/2008/layout/HorizontalMultiLevelHierarchy"/>
    <dgm:cxn modelId="{EFD0F40C-FA82-480A-B04D-89A12D846A1D}" type="presParOf" srcId="{0CE87170-D582-41FE-A4AB-73738EB0515D}" destId="{08E3D68B-8683-43EC-AAAF-B7C5E0DD3B12}" srcOrd="0" destOrd="0" presId="urn:microsoft.com/office/officeart/2008/layout/HorizontalMultiLevelHierarchy"/>
    <dgm:cxn modelId="{29BA1EE0-DC41-4FC7-927E-4F0CB4649E3F}" type="presParOf" srcId="{0CE87170-D582-41FE-A4AB-73738EB0515D}" destId="{B480AE4B-680F-4DEA-BA45-D99DD12C14E1}" srcOrd="1" destOrd="0" presId="urn:microsoft.com/office/officeart/2008/layout/HorizontalMultiLevelHierarchy"/>
    <dgm:cxn modelId="{1334231E-FF9B-4B03-A453-179266DEBD9A}" type="presParOf" srcId="{B480AE4B-680F-4DEA-BA45-D99DD12C14E1}" destId="{781F653F-CAA3-498D-94A8-3A20980F75EF}" srcOrd="0" destOrd="0" presId="urn:microsoft.com/office/officeart/2008/layout/HorizontalMultiLevelHierarchy"/>
    <dgm:cxn modelId="{8E5C7C22-30FB-413F-A9FF-81489C64BC5F}" type="presParOf" srcId="{781F653F-CAA3-498D-94A8-3A20980F75EF}" destId="{7C4124F5-15AC-4451-9732-7726C552809C}" srcOrd="0" destOrd="0" presId="urn:microsoft.com/office/officeart/2008/layout/HorizontalMultiLevelHierarchy"/>
    <dgm:cxn modelId="{6119433D-A92C-44BD-B1E6-D018FC12EF15}" type="presParOf" srcId="{B480AE4B-680F-4DEA-BA45-D99DD12C14E1}" destId="{8FA1118C-9294-47F9-B7D4-78BA76B9F557}" srcOrd="1" destOrd="0" presId="urn:microsoft.com/office/officeart/2008/layout/HorizontalMultiLevelHierarchy"/>
    <dgm:cxn modelId="{6EEA79CA-7090-4778-9E3C-E40173D6413E}" type="presParOf" srcId="{8FA1118C-9294-47F9-B7D4-78BA76B9F557}" destId="{C46CC1FB-B7DA-4F27-BC98-C9BD25CA7F2A}" srcOrd="0" destOrd="0" presId="urn:microsoft.com/office/officeart/2008/layout/HorizontalMultiLevelHierarchy"/>
    <dgm:cxn modelId="{6A4AD196-1ABD-40C6-BAE0-73CB563EE5B4}" type="presParOf" srcId="{8FA1118C-9294-47F9-B7D4-78BA76B9F557}" destId="{C504876F-3911-487A-9D7D-C0F29A627529}" srcOrd="1" destOrd="0" presId="urn:microsoft.com/office/officeart/2008/layout/HorizontalMultiLevelHierarchy"/>
    <dgm:cxn modelId="{00003EDC-36B6-4705-BCBA-48479F90C5B8}" type="presParOf" srcId="{B480AE4B-680F-4DEA-BA45-D99DD12C14E1}" destId="{1A0695CD-D9BC-4435-B71D-0C0CCB58905B}" srcOrd="2" destOrd="0" presId="urn:microsoft.com/office/officeart/2008/layout/HorizontalMultiLevelHierarchy"/>
    <dgm:cxn modelId="{945E2775-EECC-4E61-8533-5C71F07A6C29}" type="presParOf" srcId="{1A0695CD-D9BC-4435-B71D-0C0CCB58905B}" destId="{21CCD544-46FE-4FAA-8BC8-4D4F5093B43D}" srcOrd="0" destOrd="0" presId="urn:microsoft.com/office/officeart/2008/layout/HorizontalMultiLevelHierarchy"/>
    <dgm:cxn modelId="{A96F3FED-EFD6-4B6D-B9DC-EF245BB7DD53}" type="presParOf" srcId="{B480AE4B-680F-4DEA-BA45-D99DD12C14E1}" destId="{DD31EB3B-999F-45A3-BDA2-11982D50ADF9}" srcOrd="3" destOrd="0" presId="urn:microsoft.com/office/officeart/2008/layout/HorizontalMultiLevelHierarchy"/>
    <dgm:cxn modelId="{61454430-F303-41B4-8B30-8827069657EF}" type="presParOf" srcId="{DD31EB3B-999F-45A3-BDA2-11982D50ADF9}" destId="{A74F41FE-B3FA-4BA4-89BE-E5474591893A}" srcOrd="0" destOrd="0" presId="urn:microsoft.com/office/officeart/2008/layout/HorizontalMultiLevelHierarchy"/>
    <dgm:cxn modelId="{3999F325-6BE7-408D-8FF1-D1312C771403}" type="presParOf" srcId="{DD31EB3B-999F-45A3-BDA2-11982D50ADF9}" destId="{FA8A85A0-724A-48BD-8348-429C58783513}" srcOrd="1" destOrd="0" presId="urn:microsoft.com/office/officeart/2008/layout/HorizontalMultiLevelHierarchy"/>
    <dgm:cxn modelId="{BC88E62E-1DED-4B17-A777-1A4F0C00E0A8}" type="presParOf" srcId="{B480AE4B-680F-4DEA-BA45-D99DD12C14E1}" destId="{D4348422-B2D0-4712-BABC-EF454F8F82B6}" srcOrd="4" destOrd="0" presId="urn:microsoft.com/office/officeart/2008/layout/HorizontalMultiLevelHierarchy"/>
    <dgm:cxn modelId="{5C45539A-7F86-4790-BAF0-D25C6EC8F75D}" type="presParOf" srcId="{D4348422-B2D0-4712-BABC-EF454F8F82B6}" destId="{6843ED2E-8D8A-4ECD-86A0-897404BBE483}" srcOrd="0" destOrd="0" presId="urn:microsoft.com/office/officeart/2008/layout/HorizontalMultiLevelHierarchy"/>
    <dgm:cxn modelId="{7E34A5A9-BC3E-4C4B-A71C-A3902E91E5C7}" type="presParOf" srcId="{B480AE4B-680F-4DEA-BA45-D99DD12C14E1}" destId="{3BD87E5E-76D1-48F0-AC55-0F40D58F8C79}" srcOrd="5" destOrd="0" presId="urn:microsoft.com/office/officeart/2008/layout/HorizontalMultiLevelHierarchy"/>
    <dgm:cxn modelId="{4077FF5D-4809-49B6-97AB-C1D0B5752EB8}" type="presParOf" srcId="{3BD87E5E-76D1-48F0-AC55-0F40D58F8C79}" destId="{C2D9FD38-6E9A-479E-B354-69073E5965D8}" srcOrd="0" destOrd="0" presId="urn:microsoft.com/office/officeart/2008/layout/HorizontalMultiLevelHierarchy"/>
    <dgm:cxn modelId="{1412F55A-34C5-4B77-AF32-059F800620E3}" type="presParOf" srcId="{3BD87E5E-76D1-48F0-AC55-0F40D58F8C79}" destId="{174D7875-AFEE-4348-B255-067CD7629222}"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1613EC6-A61E-4B97-A3DD-4FE9CAD9E82B}" type="doc">
      <dgm:prSet loTypeId="urn:microsoft.com/office/officeart/2008/layout/HorizontalMultiLevelHierarchy" loCatId="hierarchy" qsTypeId="urn:microsoft.com/office/officeart/2005/8/quickstyle/simple3" qsCatId="simple" csTypeId="urn:microsoft.com/office/officeart/2005/8/colors/accent1_1" csCatId="accent1" phldr="1"/>
      <dgm:spPr/>
      <dgm:t>
        <a:bodyPr/>
        <a:lstStyle/>
        <a:p>
          <a:endParaRPr lang="pt-BR"/>
        </a:p>
      </dgm:t>
    </dgm:pt>
    <dgm:pt modelId="{EA6E7785-0E88-4ADF-804C-28ADBFB94BA1}">
      <dgm:prSet phldrT="[Texto]"/>
      <dgm:spPr/>
      <dgm:t>
        <a:bodyPr/>
        <a:lstStyle/>
        <a:p>
          <a:r>
            <a:rPr lang="pt-BR" dirty="0"/>
            <a:t>Organização da Sociedade Civil - OSC</a:t>
          </a:r>
        </a:p>
      </dgm:t>
    </dgm:pt>
    <dgm:pt modelId="{E8CB8D76-6FD6-4A02-B10A-83A292583ED4}" type="parTrans" cxnId="{8AEF0E3F-6D7A-410F-8344-4A79390C3CB4}">
      <dgm:prSet/>
      <dgm:spPr/>
      <dgm:t>
        <a:bodyPr/>
        <a:lstStyle/>
        <a:p>
          <a:endParaRPr lang="pt-BR"/>
        </a:p>
      </dgm:t>
    </dgm:pt>
    <dgm:pt modelId="{525609EC-A76C-4871-B79C-5C3CD2621B6E}" type="sibTrans" cxnId="{8AEF0E3F-6D7A-410F-8344-4A79390C3CB4}">
      <dgm:prSet/>
      <dgm:spPr/>
      <dgm:t>
        <a:bodyPr/>
        <a:lstStyle/>
        <a:p>
          <a:endParaRPr lang="pt-BR"/>
        </a:p>
      </dgm:t>
    </dgm:pt>
    <dgm:pt modelId="{12CCBE4C-9B4A-41E6-BE40-972DDA7323DB}">
      <dgm:prSet phldrT="[Texto]" custT="1">
        <dgm:style>
          <a:lnRef idx="1">
            <a:schemeClr val="accent6"/>
          </a:lnRef>
          <a:fillRef idx="2">
            <a:schemeClr val="accent6"/>
          </a:fillRef>
          <a:effectRef idx="1">
            <a:schemeClr val="accent6"/>
          </a:effectRef>
          <a:fontRef idx="minor">
            <a:schemeClr val="dk1"/>
          </a:fontRef>
        </dgm:style>
      </dgm:prSet>
      <dgm:spPr/>
      <dgm:t>
        <a:bodyPr/>
        <a:lstStyle/>
        <a:p>
          <a:r>
            <a:rPr lang="pt-BR" sz="1800" dirty="0"/>
            <a:t>a) entidade sem fins lucrativos que não distribua qualquer forma de resultado entre seus associados e apliquem todos os recursos em sua finalidade social; </a:t>
          </a:r>
        </a:p>
      </dgm:t>
    </dgm:pt>
    <dgm:pt modelId="{FEBABDBB-5BCD-461C-AFF3-E19F2EEAD423}" type="parTrans" cxnId="{943705FF-C910-4D0A-92DF-681A3DC64C95}">
      <dgm:prSet/>
      <dgm:spPr/>
      <dgm:t>
        <a:bodyPr/>
        <a:lstStyle/>
        <a:p>
          <a:endParaRPr lang="pt-BR"/>
        </a:p>
      </dgm:t>
    </dgm:pt>
    <dgm:pt modelId="{7BC73F9D-4470-46F4-92E8-AD1C9993D318}" type="sibTrans" cxnId="{943705FF-C910-4D0A-92DF-681A3DC64C95}">
      <dgm:prSet/>
      <dgm:spPr/>
      <dgm:t>
        <a:bodyPr/>
        <a:lstStyle/>
        <a:p>
          <a:endParaRPr lang="pt-BR"/>
        </a:p>
      </dgm:t>
    </dgm:pt>
    <dgm:pt modelId="{A8B0980E-C1D3-4A1C-88AA-52FC3EF69032}">
      <dgm:prSet phldrT="[Texto]" custT="1">
        <dgm:style>
          <a:lnRef idx="3">
            <a:schemeClr val="lt1"/>
          </a:lnRef>
          <a:fillRef idx="1">
            <a:schemeClr val="accent6"/>
          </a:fillRef>
          <a:effectRef idx="1">
            <a:schemeClr val="accent6"/>
          </a:effectRef>
          <a:fontRef idx="minor">
            <a:schemeClr val="lt1"/>
          </a:fontRef>
        </dgm:style>
      </dgm:prSet>
      <dgm:spPr/>
      <dgm:t>
        <a:bodyPr/>
        <a:lstStyle/>
        <a:p>
          <a:r>
            <a:rPr lang="pt-BR" sz="1800" b="0" i="0" dirty="0"/>
            <a:t>b) as sociedades cooperativas previstas na Lei n</a:t>
          </a:r>
          <a:r>
            <a:rPr lang="pt-BR" sz="1800" b="0" i="0" u="sng" baseline="30000" dirty="0"/>
            <a:t>o</a:t>
          </a:r>
          <a:r>
            <a:rPr lang="pt-BR" sz="1800" b="0" i="0" dirty="0"/>
            <a:t> 9.867/1999, as integradas por pessoas em situação de risco ou vulnerabilidade pessoal ou social (...)</a:t>
          </a:r>
          <a:endParaRPr lang="pt-BR" sz="1800" dirty="0"/>
        </a:p>
      </dgm:t>
    </dgm:pt>
    <dgm:pt modelId="{96D0149D-97B3-48ED-B0A3-6B99BEC9D427}" type="parTrans" cxnId="{36AD24C0-E19C-4F31-A5FB-A596470BDC86}">
      <dgm:prSet/>
      <dgm:spPr/>
      <dgm:t>
        <a:bodyPr/>
        <a:lstStyle/>
        <a:p>
          <a:endParaRPr lang="pt-BR"/>
        </a:p>
      </dgm:t>
    </dgm:pt>
    <dgm:pt modelId="{8207D39B-CF5C-4866-AE81-3E9919A271D7}" type="sibTrans" cxnId="{36AD24C0-E19C-4F31-A5FB-A596470BDC86}">
      <dgm:prSet/>
      <dgm:spPr/>
      <dgm:t>
        <a:bodyPr/>
        <a:lstStyle/>
        <a:p>
          <a:endParaRPr lang="pt-BR"/>
        </a:p>
      </dgm:t>
    </dgm:pt>
    <dgm:pt modelId="{FA1E47DA-9288-4AAE-8F94-C599E692E62A}">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pt-BR" sz="1900" b="0" i="0" dirty="0"/>
            <a:t>c) as organizações religiosas que se dediquem a atividades ou a projetos de interesse público e de cunho social distintas das destinadas a fins exclusivamente religiosos;   </a:t>
          </a:r>
          <a:endParaRPr lang="pt-BR" sz="1900" dirty="0"/>
        </a:p>
      </dgm:t>
    </dgm:pt>
    <dgm:pt modelId="{6371A40F-6B23-4507-985C-25B220ABB9FA}" type="parTrans" cxnId="{5278B53C-7E50-4D54-85B5-61A29917D1DC}">
      <dgm:prSet/>
      <dgm:spPr/>
      <dgm:t>
        <a:bodyPr/>
        <a:lstStyle/>
        <a:p>
          <a:endParaRPr lang="pt-BR"/>
        </a:p>
      </dgm:t>
    </dgm:pt>
    <dgm:pt modelId="{9BB46BCC-466F-4546-B308-4D22AA367923}" type="sibTrans" cxnId="{5278B53C-7E50-4D54-85B5-61A29917D1DC}">
      <dgm:prSet/>
      <dgm:spPr/>
      <dgm:t>
        <a:bodyPr/>
        <a:lstStyle/>
        <a:p>
          <a:endParaRPr lang="pt-BR"/>
        </a:p>
      </dgm:t>
    </dgm:pt>
    <dgm:pt modelId="{1B035805-A0DF-4766-8153-E8A4426C12F5}" type="pres">
      <dgm:prSet presAssocID="{F1613EC6-A61E-4B97-A3DD-4FE9CAD9E82B}" presName="Name0" presStyleCnt="0">
        <dgm:presLayoutVars>
          <dgm:chPref val="1"/>
          <dgm:dir/>
          <dgm:animOne val="branch"/>
          <dgm:animLvl val="lvl"/>
          <dgm:resizeHandles val="exact"/>
        </dgm:presLayoutVars>
      </dgm:prSet>
      <dgm:spPr/>
    </dgm:pt>
    <dgm:pt modelId="{0CE87170-D582-41FE-A4AB-73738EB0515D}" type="pres">
      <dgm:prSet presAssocID="{EA6E7785-0E88-4ADF-804C-28ADBFB94BA1}" presName="root1" presStyleCnt="0"/>
      <dgm:spPr/>
    </dgm:pt>
    <dgm:pt modelId="{08E3D68B-8683-43EC-AAAF-B7C5E0DD3B12}" type="pres">
      <dgm:prSet presAssocID="{EA6E7785-0E88-4ADF-804C-28ADBFB94BA1}" presName="LevelOneTextNode" presStyleLbl="node0" presStyleIdx="0" presStyleCnt="1">
        <dgm:presLayoutVars>
          <dgm:chPref val="3"/>
        </dgm:presLayoutVars>
      </dgm:prSet>
      <dgm:spPr/>
    </dgm:pt>
    <dgm:pt modelId="{B480AE4B-680F-4DEA-BA45-D99DD12C14E1}" type="pres">
      <dgm:prSet presAssocID="{EA6E7785-0E88-4ADF-804C-28ADBFB94BA1}" presName="level2hierChild" presStyleCnt="0"/>
      <dgm:spPr/>
    </dgm:pt>
    <dgm:pt modelId="{781F653F-CAA3-498D-94A8-3A20980F75EF}" type="pres">
      <dgm:prSet presAssocID="{FEBABDBB-5BCD-461C-AFF3-E19F2EEAD423}" presName="conn2-1" presStyleLbl="parChTrans1D2" presStyleIdx="0" presStyleCnt="3"/>
      <dgm:spPr/>
    </dgm:pt>
    <dgm:pt modelId="{7C4124F5-15AC-4451-9732-7726C552809C}" type="pres">
      <dgm:prSet presAssocID="{FEBABDBB-5BCD-461C-AFF3-E19F2EEAD423}" presName="connTx" presStyleLbl="parChTrans1D2" presStyleIdx="0" presStyleCnt="3"/>
      <dgm:spPr/>
    </dgm:pt>
    <dgm:pt modelId="{8FA1118C-9294-47F9-B7D4-78BA76B9F557}" type="pres">
      <dgm:prSet presAssocID="{12CCBE4C-9B4A-41E6-BE40-972DDA7323DB}" presName="root2" presStyleCnt="0"/>
      <dgm:spPr/>
    </dgm:pt>
    <dgm:pt modelId="{C46CC1FB-B7DA-4F27-BC98-C9BD25CA7F2A}" type="pres">
      <dgm:prSet presAssocID="{12CCBE4C-9B4A-41E6-BE40-972DDA7323DB}" presName="LevelTwoTextNode" presStyleLbl="node2" presStyleIdx="0" presStyleCnt="3" custScaleX="207164">
        <dgm:presLayoutVars>
          <dgm:chPref val="3"/>
        </dgm:presLayoutVars>
      </dgm:prSet>
      <dgm:spPr/>
    </dgm:pt>
    <dgm:pt modelId="{C504876F-3911-487A-9D7D-C0F29A627529}" type="pres">
      <dgm:prSet presAssocID="{12CCBE4C-9B4A-41E6-BE40-972DDA7323DB}" presName="level3hierChild" presStyleCnt="0"/>
      <dgm:spPr/>
    </dgm:pt>
    <dgm:pt modelId="{1A0695CD-D9BC-4435-B71D-0C0CCB58905B}" type="pres">
      <dgm:prSet presAssocID="{96D0149D-97B3-48ED-B0A3-6B99BEC9D427}" presName="conn2-1" presStyleLbl="parChTrans1D2" presStyleIdx="1" presStyleCnt="3"/>
      <dgm:spPr/>
    </dgm:pt>
    <dgm:pt modelId="{21CCD544-46FE-4FAA-8BC8-4D4F5093B43D}" type="pres">
      <dgm:prSet presAssocID="{96D0149D-97B3-48ED-B0A3-6B99BEC9D427}" presName="connTx" presStyleLbl="parChTrans1D2" presStyleIdx="1" presStyleCnt="3"/>
      <dgm:spPr/>
    </dgm:pt>
    <dgm:pt modelId="{DD31EB3B-999F-45A3-BDA2-11982D50ADF9}" type="pres">
      <dgm:prSet presAssocID="{A8B0980E-C1D3-4A1C-88AA-52FC3EF69032}" presName="root2" presStyleCnt="0"/>
      <dgm:spPr/>
    </dgm:pt>
    <dgm:pt modelId="{A74F41FE-B3FA-4BA4-89BE-E5474591893A}" type="pres">
      <dgm:prSet presAssocID="{A8B0980E-C1D3-4A1C-88AA-52FC3EF69032}" presName="LevelTwoTextNode" presStyleLbl="node2" presStyleIdx="1" presStyleCnt="3" custScaleX="207534">
        <dgm:presLayoutVars>
          <dgm:chPref val="3"/>
        </dgm:presLayoutVars>
      </dgm:prSet>
      <dgm:spPr/>
    </dgm:pt>
    <dgm:pt modelId="{FA8A85A0-724A-48BD-8348-429C58783513}" type="pres">
      <dgm:prSet presAssocID="{A8B0980E-C1D3-4A1C-88AA-52FC3EF69032}" presName="level3hierChild" presStyleCnt="0"/>
      <dgm:spPr/>
    </dgm:pt>
    <dgm:pt modelId="{D4348422-B2D0-4712-BABC-EF454F8F82B6}" type="pres">
      <dgm:prSet presAssocID="{6371A40F-6B23-4507-985C-25B220ABB9FA}" presName="conn2-1" presStyleLbl="parChTrans1D2" presStyleIdx="2" presStyleCnt="3"/>
      <dgm:spPr/>
    </dgm:pt>
    <dgm:pt modelId="{6843ED2E-8D8A-4ECD-86A0-897404BBE483}" type="pres">
      <dgm:prSet presAssocID="{6371A40F-6B23-4507-985C-25B220ABB9FA}" presName="connTx" presStyleLbl="parChTrans1D2" presStyleIdx="2" presStyleCnt="3"/>
      <dgm:spPr/>
    </dgm:pt>
    <dgm:pt modelId="{3BD87E5E-76D1-48F0-AC55-0F40D58F8C79}" type="pres">
      <dgm:prSet presAssocID="{FA1E47DA-9288-4AAE-8F94-C599E692E62A}" presName="root2" presStyleCnt="0"/>
      <dgm:spPr/>
    </dgm:pt>
    <dgm:pt modelId="{C2D9FD38-6E9A-479E-B354-69073E5965D8}" type="pres">
      <dgm:prSet presAssocID="{FA1E47DA-9288-4AAE-8F94-C599E692E62A}" presName="LevelTwoTextNode" presStyleLbl="node2" presStyleIdx="2" presStyleCnt="3" custScaleX="208038" custScaleY="143649">
        <dgm:presLayoutVars>
          <dgm:chPref val="3"/>
        </dgm:presLayoutVars>
      </dgm:prSet>
      <dgm:spPr/>
    </dgm:pt>
    <dgm:pt modelId="{174D7875-AFEE-4348-B255-067CD7629222}" type="pres">
      <dgm:prSet presAssocID="{FA1E47DA-9288-4AAE-8F94-C599E692E62A}" presName="level3hierChild" presStyleCnt="0"/>
      <dgm:spPr/>
    </dgm:pt>
  </dgm:ptLst>
  <dgm:cxnLst>
    <dgm:cxn modelId="{4412B211-36C8-4036-82AB-E7507CCCC839}" type="presOf" srcId="{FEBABDBB-5BCD-461C-AFF3-E19F2EEAD423}" destId="{7C4124F5-15AC-4451-9732-7726C552809C}" srcOrd="1" destOrd="0" presId="urn:microsoft.com/office/officeart/2008/layout/HorizontalMultiLevelHierarchy"/>
    <dgm:cxn modelId="{FD16FD25-584F-4207-AC36-3A6E2F9230D8}" type="presOf" srcId="{6371A40F-6B23-4507-985C-25B220ABB9FA}" destId="{D4348422-B2D0-4712-BABC-EF454F8F82B6}" srcOrd="0" destOrd="0" presId="urn:microsoft.com/office/officeart/2008/layout/HorizontalMultiLevelHierarchy"/>
    <dgm:cxn modelId="{E1B2FB29-9A8E-40AB-BFB9-868EC7FB1F7B}" type="presOf" srcId="{A8B0980E-C1D3-4A1C-88AA-52FC3EF69032}" destId="{A74F41FE-B3FA-4BA4-89BE-E5474591893A}" srcOrd="0" destOrd="0" presId="urn:microsoft.com/office/officeart/2008/layout/HorizontalMultiLevelHierarchy"/>
    <dgm:cxn modelId="{5278B53C-7E50-4D54-85B5-61A29917D1DC}" srcId="{EA6E7785-0E88-4ADF-804C-28ADBFB94BA1}" destId="{FA1E47DA-9288-4AAE-8F94-C599E692E62A}" srcOrd="2" destOrd="0" parTransId="{6371A40F-6B23-4507-985C-25B220ABB9FA}" sibTransId="{9BB46BCC-466F-4546-B308-4D22AA367923}"/>
    <dgm:cxn modelId="{8AEF0E3F-6D7A-410F-8344-4A79390C3CB4}" srcId="{F1613EC6-A61E-4B97-A3DD-4FE9CAD9E82B}" destId="{EA6E7785-0E88-4ADF-804C-28ADBFB94BA1}" srcOrd="0" destOrd="0" parTransId="{E8CB8D76-6FD6-4A02-B10A-83A292583ED4}" sibTransId="{525609EC-A76C-4871-B79C-5C3CD2621B6E}"/>
    <dgm:cxn modelId="{D1F8B667-607B-4BA2-8085-1C4CE94C8537}" type="presOf" srcId="{12CCBE4C-9B4A-41E6-BE40-972DDA7323DB}" destId="{C46CC1FB-B7DA-4F27-BC98-C9BD25CA7F2A}" srcOrd="0" destOrd="0" presId="urn:microsoft.com/office/officeart/2008/layout/HorizontalMultiLevelHierarchy"/>
    <dgm:cxn modelId="{3E96B34A-B5F6-4DBE-8D57-5278FD81F445}" type="presOf" srcId="{6371A40F-6B23-4507-985C-25B220ABB9FA}" destId="{6843ED2E-8D8A-4ECD-86A0-897404BBE483}" srcOrd="1" destOrd="0" presId="urn:microsoft.com/office/officeart/2008/layout/HorizontalMultiLevelHierarchy"/>
    <dgm:cxn modelId="{DBBB2451-1A03-4EAC-8025-6E3F07996147}" type="presOf" srcId="{FEBABDBB-5BCD-461C-AFF3-E19F2EEAD423}" destId="{781F653F-CAA3-498D-94A8-3A20980F75EF}" srcOrd="0" destOrd="0" presId="urn:microsoft.com/office/officeart/2008/layout/HorizontalMultiLevelHierarchy"/>
    <dgm:cxn modelId="{6609BB8A-7404-47B6-881E-6D1B8860F258}" type="presOf" srcId="{FA1E47DA-9288-4AAE-8F94-C599E692E62A}" destId="{C2D9FD38-6E9A-479E-B354-69073E5965D8}" srcOrd="0" destOrd="0" presId="urn:microsoft.com/office/officeart/2008/layout/HorizontalMultiLevelHierarchy"/>
    <dgm:cxn modelId="{AFC5C79F-52DD-4196-9585-D309D414D6D0}" type="presOf" srcId="{EA6E7785-0E88-4ADF-804C-28ADBFB94BA1}" destId="{08E3D68B-8683-43EC-AAAF-B7C5E0DD3B12}" srcOrd="0" destOrd="0" presId="urn:microsoft.com/office/officeart/2008/layout/HorizontalMultiLevelHierarchy"/>
    <dgm:cxn modelId="{1ACBA6A5-F836-4514-B5AA-887957341B4F}" type="presOf" srcId="{F1613EC6-A61E-4B97-A3DD-4FE9CAD9E82B}" destId="{1B035805-A0DF-4766-8153-E8A4426C12F5}" srcOrd="0" destOrd="0" presId="urn:microsoft.com/office/officeart/2008/layout/HorizontalMultiLevelHierarchy"/>
    <dgm:cxn modelId="{C67870AF-579F-4A16-9DAF-1C5BA6429821}" type="presOf" srcId="{96D0149D-97B3-48ED-B0A3-6B99BEC9D427}" destId="{21CCD544-46FE-4FAA-8BC8-4D4F5093B43D}" srcOrd="1" destOrd="0" presId="urn:microsoft.com/office/officeart/2008/layout/HorizontalMultiLevelHierarchy"/>
    <dgm:cxn modelId="{36AD24C0-E19C-4F31-A5FB-A596470BDC86}" srcId="{EA6E7785-0E88-4ADF-804C-28ADBFB94BA1}" destId="{A8B0980E-C1D3-4A1C-88AA-52FC3EF69032}" srcOrd="1" destOrd="0" parTransId="{96D0149D-97B3-48ED-B0A3-6B99BEC9D427}" sibTransId="{8207D39B-CF5C-4866-AE81-3E9919A271D7}"/>
    <dgm:cxn modelId="{3D2D0AD9-628B-4FDD-82A4-ED69AC61C7B8}" type="presOf" srcId="{96D0149D-97B3-48ED-B0A3-6B99BEC9D427}" destId="{1A0695CD-D9BC-4435-B71D-0C0CCB58905B}" srcOrd="0" destOrd="0" presId="urn:microsoft.com/office/officeart/2008/layout/HorizontalMultiLevelHierarchy"/>
    <dgm:cxn modelId="{943705FF-C910-4D0A-92DF-681A3DC64C95}" srcId="{EA6E7785-0E88-4ADF-804C-28ADBFB94BA1}" destId="{12CCBE4C-9B4A-41E6-BE40-972DDA7323DB}" srcOrd="0" destOrd="0" parTransId="{FEBABDBB-5BCD-461C-AFF3-E19F2EEAD423}" sibTransId="{7BC73F9D-4470-46F4-92E8-AD1C9993D318}"/>
    <dgm:cxn modelId="{419434FA-09F3-4938-8278-3BEF0809678E}" type="presParOf" srcId="{1B035805-A0DF-4766-8153-E8A4426C12F5}" destId="{0CE87170-D582-41FE-A4AB-73738EB0515D}" srcOrd="0" destOrd="0" presId="urn:microsoft.com/office/officeart/2008/layout/HorizontalMultiLevelHierarchy"/>
    <dgm:cxn modelId="{E7B462CE-2D50-4694-A3AE-ED6F8009CDBA}" type="presParOf" srcId="{0CE87170-D582-41FE-A4AB-73738EB0515D}" destId="{08E3D68B-8683-43EC-AAAF-B7C5E0DD3B12}" srcOrd="0" destOrd="0" presId="urn:microsoft.com/office/officeart/2008/layout/HorizontalMultiLevelHierarchy"/>
    <dgm:cxn modelId="{478571A1-A759-4745-A57F-8CB1523F3698}" type="presParOf" srcId="{0CE87170-D582-41FE-A4AB-73738EB0515D}" destId="{B480AE4B-680F-4DEA-BA45-D99DD12C14E1}" srcOrd="1" destOrd="0" presId="urn:microsoft.com/office/officeart/2008/layout/HorizontalMultiLevelHierarchy"/>
    <dgm:cxn modelId="{C5F227DA-D216-405C-8430-8E909D59AA40}" type="presParOf" srcId="{B480AE4B-680F-4DEA-BA45-D99DD12C14E1}" destId="{781F653F-CAA3-498D-94A8-3A20980F75EF}" srcOrd="0" destOrd="0" presId="urn:microsoft.com/office/officeart/2008/layout/HorizontalMultiLevelHierarchy"/>
    <dgm:cxn modelId="{20BC3FB7-0DFB-41CF-8141-BE3021DB133E}" type="presParOf" srcId="{781F653F-CAA3-498D-94A8-3A20980F75EF}" destId="{7C4124F5-15AC-4451-9732-7726C552809C}" srcOrd="0" destOrd="0" presId="urn:microsoft.com/office/officeart/2008/layout/HorizontalMultiLevelHierarchy"/>
    <dgm:cxn modelId="{236994F9-EB99-4904-8C77-1992A6455244}" type="presParOf" srcId="{B480AE4B-680F-4DEA-BA45-D99DD12C14E1}" destId="{8FA1118C-9294-47F9-B7D4-78BA76B9F557}" srcOrd="1" destOrd="0" presId="urn:microsoft.com/office/officeart/2008/layout/HorizontalMultiLevelHierarchy"/>
    <dgm:cxn modelId="{5C1CB6DA-A2FE-4E31-A46D-3FC674C2860A}" type="presParOf" srcId="{8FA1118C-9294-47F9-B7D4-78BA76B9F557}" destId="{C46CC1FB-B7DA-4F27-BC98-C9BD25CA7F2A}" srcOrd="0" destOrd="0" presId="urn:microsoft.com/office/officeart/2008/layout/HorizontalMultiLevelHierarchy"/>
    <dgm:cxn modelId="{CA471B34-8EE7-4A03-9CD1-B3808C08A382}" type="presParOf" srcId="{8FA1118C-9294-47F9-B7D4-78BA76B9F557}" destId="{C504876F-3911-487A-9D7D-C0F29A627529}" srcOrd="1" destOrd="0" presId="urn:microsoft.com/office/officeart/2008/layout/HorizontalMultiLevelHierarchy"/>
    <dgm:cxn modelId="{256DE5F8-C721-40AD-914F-3B2E90F0A9E1}" type="presParOf" srcId="{B480AE4B-680F-4DEA-BA45-D99DD12C14E1}" destId="{1A0695CD-D9BC-4435-B71D-0C0CCB58905B}" srcOrd="2" destOrd="0" presId="urn:microsoft.com/office/officeart/2008/layout/HorizontalMultiLevelHierarchy"/>
    <dgm:cxn modelId="{8FE7CFE9-C0EA-4932-8123-9268C31AC8B7}" type="presParOf" srcId="{1A0695CD-D9BC-4435-B71D-0C0CCB58905B}" destId="{21CCD544-46FE-4FAA-8BC8-4D4F5093B43D}" srcOrd="0" destOrd="0" presId="urn:microsoft.com/office/officeart/2008/layout/HorizontalMultiLevelHierarchy"/>
    <dgm:cxn modelId="{DA39AC51-DF5F-491B-B188-795DBE76FD6A}" type="presParOf" srcId="{B480AE4B-680F-4DEA-BA45-D99DD12C14E1}" destId="{DD31EB3B-999F-45A3-BDA2-11982D50ADF9}" srcOrd="3" destOrd="0" presId="urn:microsoft.com/office/officeart/2008/layout/HorizontalMultiLevelHierarchy"/>
    <dgm:cxn modelId="{4693BFE8-E537-452F-BF62-F11FC5CEA508}" type="presParOf" srcId="{DD31EB3B-999F-45A3-BDA2-11982D50ADF9}" destId="{A74F41FE-B3FA-4BA4-89BE-E5474591893A}" srcOrd="0" destOrd="0" presId="urn:microsoft.com/office/officeart/2008/layout/HorizontalMultiLevelHierarchy"/>
    <dgm:cxn modelId="{DB6E9866-598F-41CE-B165-7F5099E5E079}" type="presParOf" srcId="{DD31EB3B-999F-45A3-BDA2-11982D50ADF9}" destId="{FA8A85A0-724A-48BD-8348-429C58783513}" srcOrd="1" destOrd="0" presId="urn:microsoft.com/office/officeart/2008/layout/HorizontalMultiLevelHierarchy"/>
    <dgm:cxn modelId="{3CCAF7FF-BBC9-4F22-9DEA-52B9C0C9FB18}" type="presParOf" srcId="{B480AE4B-680F-4DEA-BA45-D99DD12C14E1}" destId="{D4348422-B2D0-4712-BABC-EF454F8F82B6}" srcOrd="4" destOrd="0" presId="urn:microsoft.com/office/officeart/2008/layout/HorizontalMultiLevelHierarchy"/>
    <dgm:cxn modelId="{2ED79EEF-BAB9-42B4-B059-CF917001DE5B}" type="presParOf" srcId="{D4348422-B2D0-4712-BABC-EF454F8F82B6}" destId="{6843ED2E-8D8A-4ECD-86A0-897404BBE483}" srcOrd="0" destOrd="0" presId="urn:microsoft.com/office/officeart/2008/layout/HorizontalMultiLevelHierarchy"/>
    <dgm:cxn modelId="{8810E3CA-FC6D-45C5-9C92-4431828AC791}" type="presParOf" srcId="{B480AE4B-680F-4DEA-BA45-D99DD12C14E1}" destId="{3BD87E5E-76D1-48F0-AC55-0F40D58F8C79}" srcOrd="5" destOrd="0" presId="urn:microsoft.com/office/officeart/2008/layout/HorizontalMultiLevelHierarchy"/>
    <dgm:cxn modelId="{CE20D244-7EC4-4DD4-A6C2-F60B0F29831F}" type="presParOf" srcId="{3BD87E5E-76D1-48F0-AC55-0F40D58F8C79}" destId="{C2D9FD38-6E9A-479E-B354-69073E5965D8}" srcOrd="0" destOrd="0" presId="urn:microsoft.com/office/officeart/2008/layout/HorizontalMultiLevelHierarchy"/>
    <dgm:cxn modelId="{08476C33-1BEF-4708-93A4-0F6263C2304D}" type="presParOf" srcId="{3BD87E5E-76D1-48F0-AC55-0F40D58F8C79}" destId="{174D7875-AFEE-4348-B255-067CD7629222}"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1613EC6-A61E-4B97-A3DD-4FE9CAD9E82B}" type="doc">
      <dgm:prSet loTypeId="urn:microsoft.com/office/officeart/2008/layout/HorizontalMultiLevelHierarchy" loCatId="hierarchy" qsTypeId="urn:microsoft.com/office/officeart/2005/8/quickstyle/simple3" qsCatId="simple" csTypeId="urn:microsoft.com/office/officeart/2005/8/colors/accent1_1" csCatId="accent1" phldr="1"/>
      <dgm:spPr/>
      <dgm:t>
        <a:bodyPr/>
        <a:lstStyle/>
        <a:p>
          <a:endParaRPr lang="pt-BR"/>
        </a:p>
      </dgm:t>
    </dgm:pt>
    <dgm:pt modelId="{EA6E7785-0E88-4ADF-804C-28ADBFB94BA1}">
      <dgm:prSet phldrT="[Texto]"/>
      <dgm:spPr/>
      <dgm:t>
        <a:bodyPr/>
        <a:lstStyle/>
        <a:p>
          <a:r>
            <a:rPr lang="pt-BR" dirty="0"/>
            <a:t>Organização da Sociedade Civil - OSC</a:t>
          </a:r>
        </a:p>
      </dgm:t>
    </dgm:pt>
    <dgm:pt modelId="{E8CB8D76-6FD6-4A02-B10A-83A292583ED4}" type="parTrans" cxnId="{8AEF0E3F-6D7A-410F-8344-4A79390C3CB4}">
      <dgm:prSet/>
      <dgm:spPr/>
      <dgm:t>
        <a:bodyPr/>
        <a:lstStyle/>
        <a:p>
          <a:endParaRPr lang="pt-BR"/>
        </a:p>
      </dgm:t>
    </dgm:pt>
    <dgm:pt modelId="{525609EC-A76C-4871-B79C-5C3CD2621B6E}" type="sibTrans" cxnId="{8AEF0E3F-6D7A-410F-8344-4A79390C3CB4}">
      <dgm:prSet/>
      <dgm:spPr/>
      <dgm:t>
        <a:bodyPr/>
        <a:lstStyle/>
        <a:p>
          <a:endParaRPr lang="pt-BR"/>
        </a:p>
      </dgm:t>
    </dgm:pt>
    <dgm:pt modelId="{12CCBE4C-9B4A-41E6-BE40-972DDA7323DB}">
      <dgm:prSet phldrT="[Texto]" custT="1">
        <dgm:style>
          <a:lnRef idx="1">
            <a:schemeClr val="accent6"/>
          </a:lnRef>
          <a:fillRef idx="2">
            <a:schemeClr val="accent6"/>
          </a:fillRef>
          <a:effectRef idx="1">
            <a:schemeClr val="accent6"/>
          </a:effectRef>
          <a:fontRef idx="minor">
            <a:schemeClr val="dk1"/>
          </a:fontRef>
        </dgm:style>
      </dgm:prSet>
      <dgm:spPr/>
      <dgm:t>
        <a:bodyPr/>
        <a:lstStyle/>
        <a:p>
          <a:r>
            <a:rPr lang="pt-BR" sz="1600" b="1" dirty="0"/>
            <a:t>Associações: </a:t>
          </a:r>
          <a:r>
            <a:rPr lang="pt-BR" sz="1600" dirty="0"/>
            <a:t>União de pessoas que se organizam para fins não econômicos (artigo 53 a 61 do Código Civil)</a:t>
          </a:r>
        </a:p>
        <a:p>
          <a:r>
            <a:rPr lang="pt-BR" sz="1600" b="1" dirty="0"/>
            <a:t>Fundações: </a:t>
          </a:r>
          <a:r>
            <a:rPr lang="pt-BR" sz="1600" dirty="0"/>
            <a:t>dotação especial de bens livres e patrimônio para fins de assistência social, cultural, educação, saúde, </a:t>
          </a:r>
          <a:r>
            <a:rPr lang="pt-BR" sz="1600" dirty="0" err="1"/>
            <a:t>etc</a:t>
          </a:r>
          <a:r>
            <a:rPr lang="pt-BR" sz="1600" dirty="0"/>
            <a:t> (artigo 62 a 69 do código Civil</a:t>
          </a:r>
          <a:r>
            <a:rPr lang="pt-BR" sz="1800" dirty="0"/>
            <a:t>)</a:t>
          </a:r>
        </a:p>
      </dgm:t>
    </dgm:pt>
    <dgm:pt modelId="{FEBABDBB-5BCD-461C-AFF3-E19F2EEAD423}" type="parTrans" cxnId="{943705FF-C910-4D0A-92DF-681A3DC64C95}">
      <dgm:prSet/>
      <dgm:spPr/>
      <dgm:t>
        <a:bodyPr/>
        <a:lstStyle/>
        <a:p>
          <a:endParaRPr lang="pt-BR"/>
        </a:p>
      </dgm:t>
    </dgm:pt>
    <dgm:pt modelId="{7BC73F9D-4470-46F4-92E8-AD1C9993D318}" type="sibTrans" cxnId="{943705FF-C910-4D0A-92DF-681A3DC64C95}">
      <dgm:prSet/>
      <dgm:spPr/>
      <dgm:t>
        <a:bodyPr/>
        <a:lstStyle/>
        <a:p>
          <a:endParaRPr lang="pt-BR"/>
        </a:p>
      </dgm:t>
    </dgm:pt>
    <dgm:pt modelId="{A8B0980E-C1D3-4A1C-88AA-52FC3EF69032}">
      <dgm:prSet phldrT="[Texto]" custT="1">
        <dgm:style>
          <a:lnRef idx="3">
            <a:schemeClr val="lt1"/>
          </a:lnRef>
          <a:fillRef idx="1">
            <a:schemeClr val="accent6"/>
          </a:fillRef>
          <a:effectRef idx="1">
            <a:schemeClr val="accent6"/>
          </a:effectRef>
          <a:fontRef idx="minor">
            <a:schemeClr val="lt1"/>
          </a:fontRef>
        </dgm:style>
      </dgm:prSet>
      <dgm:spPr/>
      <dgm:t>
        <a:bodyPr/>
        <a:lstStyle/>
        <a:p>
          <a:r>
            <a:rPr lang="pt-BR" sz="1800" b="1" dirty="0"/>
            <a:t>Organizações religiosas: </a:t>
          </a:r>
          <a:r>
            <a:rPr lang="pt-BR" sz="1800" dirty="0"/>
            <a:t>organização dedicada a atividades ou a projetos de interesse público distintas das destinadas a fins exclusivamente religiosos. </a:t>
          </a:r>
        </a:p>
      </dgm:t>
    </dgm:pt>
    <dgm:pt modelId="{96D0149D-97B3-48ED-B0A3-6B99BEC9D427}" type="parTrans" cxnId="{36AD24C0-E19C-4F31-A5FB-A596470BDC86}">
      <dgm:prSet/>
      <dgm:spPr/>
      <dgm:t>
        <a:bodyPr/>
        <a:lstStyle/>
        <a:p>
          <a:endParaRPr lang="pt-BR"/>
        </a:p>
      </dgm:t>
    </dgm:pt>
    <dgm:pt modelId="{8207D39B-CF5C-4866-AE81-3E9919A271D7}" type="sibTrans" cxnId="{36AD24C0-E19C-4F31-A5FB-A596470BDC86}">
      <dgm:prSet/>
      <dgm:spPr/>
      <dgm:t>
        <a:bodyPr/>
        <a:lstStyle/>
        <a:p>
          <a:endParaRPr lang="pt-BR"/>
        </a:p>
      </dgm:t>
    </dgm:pt>
    <dgm:pt modelId="{FA1E47DA-9288-4AAE-8F94-C599E692E62A}">
      <dgm:prSet phldrT="[Texto]" custT="1">
        <dgm:style>
          <a:lnRef idx="0">
            <a:schemeClr val="accent6"/>
          </a:lnRef>
          <a:fillRef idx="3">
            <a:schemeClr val="accent6"/>
          </a:fillRef>
          <a:effectRef idx="3">
            <a:schemeClr val="accent6"/>
          </a:effectRef>
          <a:fontRef idx="minor">
            <a:schemeClr val="lt1"/>
          </a:fontRef>
        </dgm:style>
      </dgm:prSet>
      <dgm:spPr/>
      <dgm:t>
        <a:bodyPr/>
        <a:lstStyle/>
        <a:p>
          <a:r>
            <a:rPr lang="pt-BR" sz="1900" b="1" i="0" dirty="0"/>
            <a:t>Cooperativas sociais e de interesse público: </a:t>
          </a:r>
          <a:r>
            <a:rPr lang="pt-BR" sz="1900" b="0" i="0" dirty="0"/>
            <a:t>Inclusão de pessoas em desvantagem no mercado econômico, por meio de trabalho, ou as cooperativas. </a:t>
          </a:r>
          <a:endParaRPr lang="pt-BR" sz="1900" dirty="0"/>
        </a:p>
      </dgm:t>
    </dgm:pt>
    <dgm:pt modelId="{6371A40F-6B23-4507-985C-25B220ABB9FA}" type="parTrans" cxnId="{5278B53C-7E50-4D54-85B5-61A29917D1DC}">
      <dgm:prSet/>
      <dgm:spPr/>
      <dgm:t>
        <a:bodyPr/>
        <a:lstStyle/>
        <a:p>
          <a:endParaRPr lang="pt-BR"/>
        </a:p>
      </dgm:t>
    </dgm:pt>
    <dgm:pt modelId="{9BB46BCC-466F-4546-B308-4D22AA367923}" type="sibTrans" cxnId="{5278B53C-7E50-4D54-85B5-61A29917D1DC}">
      <dgm:prSet/>
      <dgm:spPr/>
      <dgm:t>
        <a:bodyPr/>
        <a:lstStyle/>
        <a:p>
          <a:endParaRPr lang="pt-BR"/>
        </a:p>
      </dgm:t>
    </dgm:pt>
    <dgm:pt modelId="{1B035805-A0DF-4766-8153-E8A4426C12F5}" type="pres">
      <dgm:prSet presAssocID="{F1613EC6-A61E-4B97-A3DD-4FE9CAD9E82B}" presName="Name0" presStyleCnt="0">
        <dgm:presLayoutVars>
          <dgm:chPref val="1"/>
          <dgm:dir/>
          <dgm:animOne val="branch"/>
          <dgm:animLvl val="lvl"/>
          <dgm:resizeHandles val="exact"/>
        </dgm:presLayoutVars>
      </dgm:prSet>
      <dgm:spPr/>
    </dgm:pt>
    <dgm:pt modelId="{0CE87170-D582-41FE-A4AB-73738EB0515D}" type="pres">
      <dgm:prSet presAssocID="{EA6E7785-0E88-4ADF-804C-28ADBFB94BA1}" presName="root1" presStyleCnt="0"/>
      <dgm:spPr/>
    </dgm:pt>
    <dgm:pt modelId="{08E3D68B-8683-43EC-AAAF-B7C5E0DD3B12}" type="pres">
      <dgm:prSet presAssocID="{EA6E7785-0E88-4ADF-804C-28ADBFB94BA1}" presName="LevelOneTextNode" presStyleLbl="node0" presStyleIdx="0" presStyleCnt="1">
        <dgm:presLayoutVars>
          <dgm:chPref val="3"/>
        </dgm:presLayoutVars>
      </dgm:prSet>
      <dgm:spPr/>
    </dgm:pt>
    <dgm:pt modelId="{B480AE4B-680F-4DEA-BA45-D99DD12C14E1}" type="pres">
      <dgm:prSet presAssocID="{EA6E7785-0E88-4ADF-804C-28ADBFB94BA1}" presName="level2hierChild" presStyleCnt="0"/>
      <dgm:spPr/>
    </dgm:pt>
    <dgm:pt modelId="{781F653F-CAA3-498D-94A8-3A20980F75EF}" type="pres">
      <dgm:prSet presAssocID="{FEBABDBB-5BCD-461C-AFF3-E19F2EEAD423}" presName="conn2-1" presStyleLbl="parChTrans1D2" presStyleIdx="0" presStyleCnt="3"/>
      <dgm:spPr/>
    </dgm:pt>
    <dgm:pt modelId="{7C4124F5-15AC-4451-9732-7726C552809C}" type="pres">
      <dgm:prSet presAssocID="{FEBABDBB-5BCD-461C-AFF3-E19F2EEAD423}" presName="connTx" presStyleLbl="parChTrans1D2" presStyleIdx="0" presStyleCnt="3"/>
      <dgm:spPr/>
    </dgm:pt>
    <dgm:pt modelId="{8FA1118C-9294-47F9-B7D4-78BA76B9F557}" type="pres">
      <dgm:prSet presAssocID="{12CCBE4C-9B4A-41E6-BE40-972DDA7323DB}" presName="root2" presStyleCnt="0"/>
      <dgm:spPr/>
    </dgm:pt>
    <dgm:pt modelId="{C46CC1FB-B7DA-4F27-BC98-C9BD25CA7F2A}" type="pres">
      <dgm:prSet presAssocID="{12CCBE4C-9B4A-41E6-BE40-972DDA7323DB}" presName="LevelTwoTextNode" presStyleLbl="node2" presStyleIdx="0" presStyleCnt="3" custScaleX="207164">
        <dgm:presLayoutVars>
          <dgm:chPref val="3"/>
        </dgm:presLayoutVars>
      </dgm:prSet>
      <dgm:spPr/>
    </dgm:pt>
    <dgm:pt modelId="{C504876F-3911-487A-9D7D-C0F29A627529}" type="pres">
      <dgm:prSet presAssocID="{12CCBE4C-9B4A-41E6-BE40-972DDA7323DB}" presName="level3hierChild" presStyleCnt="0"/>
      <dgm:spPr/>
    </dgm:pt>
    <dgm:pt modelId="{1A0695CD-D9BC-4435-B71D-0C0CCB58905B}" type="pres">
      <dgm:prSet presAssocID="{96D0149D-97B3-48ED-B0A3-6B99BEC9D427}" presName="conn2-1" presStyleLbl="parChTrans1D2" presStyleIdx="1" presStyleCnt="3"/>
      <dgm:spPr/>
    </dgm:pt>
    <dgm:pt modelId="{21CCD544-46FE-4FAA-8BC8-4D4F5093B43D}" type="pres">
      <dgm:prSet presAssocID="{96D0149D-97B3-48ED-B0A3-6B99BEC9D427}" presName="connTx" presStyleLbl="parChTrans1D2" presStyleIdx="1" presStyleCnt="3"/>
      <dgm:spPr/>
    </dgm:pt>
    <dgm:pt modelId="{DD31EB3B-999F-45A3-BDA2-11982D50ADF9}" type="pres">
      <dgm:prSet presAssocID="{A8B0980E-C1D3-4A1C-88AA-52FC3EF69032}" presName="root2" presStyleCnt="0"/>
      <dgm:spPr/>
    </dgm:pt>
    <dgm:pt modelId="{A74F41FE-B3FA-4BA4-89BE-E5474591893A}" type="pres">
      <dgm:prSet presAssocID="{A8B0980E-C1D3-4A1C-88AA-52FC3EF69032}" presName="LevelTwoTextNode" presStyleLbl="node2" presStyleIdx="1" presStyleCnt="3" custScaleX="207534">
        <dgm:presLayoutVars>
          <dgm:chPref val="3"/>
        </dgm:presLayoutVars>
      </dgm:prSet>
      <dgm:spPr/>
    </dgm:pt>
    <dgm:pt modelId="{FA8A85A0-724A-48BD-8348-429C58783513}" type="pres">
      <dgm:prSet presAssocID="{A8B0980E-C1D3-4A1C-88AA-52FC3EF69032}" presName="level3hierChild" presStyleCnt="0"/>
      <dgm:spPr/>
    </dgm:pt>
    <dgm:pt modelId="{D4348422-B2D0-4712-BABC-EF454F8F82B6}" type="pres">
      <dgm:prSet presAssocID="{6371A40F-6B23-4507-985C-25B220ABB9FA}" presName="conn2-1" presStyleLbl="parChTrans1D2" presStyleIdx="2" presStyleCnt="3"/>
      <dgm:spPr/>
    </dgm:pt>
    <dgm:pt modelId="{6843ED2E-8D8A-4ECD-86A0-897404BBE483}" type="pres">
      <dgm:prSet presAssocID="{6371A40F-6B23-4507-985C-25B220ABB9FA}" presName="connTx" presStyleLbl="parChTrans1D2" presStyleIdx="2" presStyleCnt="3"/>
      <dgm:spPr/>
    </dgm:pt>
    <dgm:pt modelId="{3BD87E5E-76D1-48F0-AC55-0F40D58F8C79}" type="pres">
      <dgm:prSet presAssocID="{FA1E47DA-9288-4AAE-8F94-C599E692E62A}" presName="root2" presStyleCnt="0"/>
      <dgm:spPr/>
    </dgm:pt>
    <dgm:pt modelId="{C2D9FD38-6E9A-479E-B354-69073E5965D8}" type="pres">
      <dgm:prSet presAssocID="{FA1E47DA-9288-4AAE-8F94-C599E692E62A}" presName="LevelTwoTextNode" presStyleLbl="node2" presStyleIdx="2" presStyleCnt="3" custScaleX="208038" custScaleY="143649">
        <dgm:presLayoutVars>
          <dgm:chPref val="3"/>
        </dgm:presLayoutVars>
      </dgm:prSet>
      <dgm:spPr/>
    </dgm:pt>
    <dgm:pt modelId="{174D7875-AFEE-4348-B255-067CD7629222}" type="pres">
      <dgm:prSet presAssocID="{FA1E47DA-9288-4AAE-8F94-C599E692E62A}" presName="level3hierChild" presStyleCnt="0"/>
      <dgm:spPr/>
    </dgm:pt>
  </dgm:ptLst>
  <dgm:cxnLst>
    <dgm:cxn modelId="{9DD5D029-A7A6-4E2F-AF32-5D153B580709}" type="presOf" srcId="{FEBABDBB-5BCD-461C-AFF3-E19F2EEAD423}" destId="{781F653F-CAA3-498D-94A8-3A20980F75EF}" srcOrd="0" destOrd="0" presId="urn:microsoft.com/office/officeart/2008/layout/HorizontalMultiLevelHierarchy"/>
    <dgm:cxn modelId="{5278B53C-7E50-4D54-85B5-61A29917D1DC}" srcId="{EA6E7785-0E88-4ADF-804C-28ADBFB94BA1}" destId="{FA1E47DA-9288-4AAE-8F94-C599E692E62A}" srcOrd="2" destOrd="0" parTransId="{6371A40F-6B23-4507-985C-25B220ABB9FA}" sibTransId="{9BB46BCC-466F-4546-B308-4D22AA367923}"/>
    <dgm:cxn modelId="{8AEF0E3F-6D7A-410F-8344-4A79390C3CB4}" srcId="{F1613EC6-A61E-4B97-A3DD-4FE9CAD9E82B}" destId="{EA6E7785-0E88-4ADF-804C-28ADBFB94BA1}" srcOrd="0" destOrd="0" parTransId="{E8CB8D76-6FD6-4A02-B10A-83A292583ED4}" sibTransId="{525609EC-A76C-4871-B79C-5C3CD2621B6E}"/>
    <dgm:cxn modelId="{00DC4163-68C4-48D3-B806-37BEEE89D97C}" type="presOf" srcId="{A8B0980E-C1D3-4A1C-88AA-52FC3EF69032}" destId="{A74F41FE-B3FA-4BA4-89BE-E5474591893A}" srcOrd="0" destOrd="0" presId="urn:microsoft.com/office/officeart/2008/layout/HorizontalMultiLevelHierarchy"/>
    <dgm:cxn modelId="{8C32CE4E-F442-4B25-A814-EF78A491D713}" type="presOf" srcId="{6371A40F-6B23-4507-985C-25B220ABB9FA}" destId="{D4348422-B2D0-4712-BABC-EF454F8F82B6}" srcOrd="0" destOrd="0" presId="urn:microsoft.com/office/officeart/2008/layout/HorizontalMultiLevelHierarchy"/>
    <dgm:cxn modelId="{7FADD180-B2E5-4719-A8C1-EF0948DA4FD0}" type="presOf" srcId="{FEBABDBB-5BCD-461C-AFF3-E19F2EEAD423}" destId="{7C4124F5-15AC-4451-9732-7726C552809C}" srcOrd="1" destOrd="0" presId="urn:microsoft.com/office/officeart/2008/layout/HorizontalMultiLevelHierarchy"/>
    <dgm:cxn modelId="{A695F586-2F6B-453C-A9F1-5F256ED91FEC}" type="presOf" srcId="{96D0149D-97B3-48ED-B0A3-6B99BEC9D427}" destId="{1A0695CD-D9BC-4435-B71D-0C0CCB58905B}" srcOrd="0" destOrd="0" presId="urn:microsoft.com/office/officeart/2008/layout/HorizontalMultiLevelHierarchy"/>
    <dgm:cxn modelId="{FA1ADD98-64E0-4984-A4BF-A3DCD17B55B5}" type="presOf" srcId="{6371A40F-6B23-4507-985C-25B220ABB9FA}" destId="{6843ED2E-8D8A-4ECD-86A0-897404BBE483}" srcOrd="1" destOrd="0" presId="urn:microsoft.com/office/officeart/2008/layout/HorizontalMultiLevelHierarchy"/>
    <dgm:cxn modelId="{B905F2A0-1D2E-4E47-8E75-BDA341A0A715}" type="presOf" srcId="{96D0149D-97B3-48ED-B0A3-6B99BEC9D427}" destId="{21CCD544-46FE-4FAA-8BC8-4D4F5093B43D}" srcOrd="1" destOrd="0" presId="urn:microsoft.com/office/officeart/2008/layout/HorizontalMultiLevelHierarchy"/>
    <dgm:cxn modelId="{38AE51A5-93C4-4BAD-A065-09CE6C4E2ACB}" type="presOf" srcId="{EA6E7785-0E88-4ADF-804C-28ADBFB94BA1}" destId="{08E3D68B-8683-43EC-AAAF-B7C5E0DD3B12}" srcOrd="0" destOrd="0" presId="urn:microsoft.com/office/officeart/2008/layout/HorizontalMultiLevelHierarchy"/>
    <dgm:cxn modelId="{36AD24C0-E19C-4F31-A5FB-A596470BDC86}" srcId="{EA6E7785-0E88-4ADF-804C-28ADBFB94BA1}" destId="{A8B0980E-C1D3-4A1C-88AA-52FC3EF69032}" srcOrd="1" destOrd="0" parTransId="{96D0149D-97B3-48ED-B0A3-6B99BEC9D427}" sibTransId="{8207D39B-CF5C-4866-AE81-3E9919A271D7}"/>
    <dgm:cxn modelId="{981002D3-BAA3-43AA-A2D2-D7C1026C379A}" type="presOf" srcId="{12CCBE4C-9B4A-41E6-BE40-972DDA7323DB}" destId="{C46CC1FB-B7DA-4F27-BC98-C9BD25CA7F2A}" srcOrd="0" destOrd="0" presId="urn:microsoft.com/office/officeart/2008/layout/HorizontalMultiLevelHierarchy"/>
    <dgm:cxn modelId="{1C15CBE3-C158-4175-A053-CEF16AC82AA5}" type="presOf" srcId="{FA1E47DA-9288-4AAE-8F94-C599E692E62A}" destId="{C2D9FD38-6E9A-479E-B354-69073E5965D8}" srcOrd="0" destOrd="0" presId="urn:microsoft.com/office/officeart/2008/layout/HorizontalMultiLevelHierarchy"/>
    <dgm:cxn modelId="{943705FF-C910-4D0A-92DF-681A3DC64C95}" srcId="{EA6E7785-0E88-4ADF-804C-28ADBFB94BA1}" destId="{12CCBE4C-9B4A-41E6-BE40-972DDA7323DB}" srcOrd="0" destOrd="0" parTransId="{FEBABDBB-5BCD-461C-AFF3-E19F2EEAD423}" sibTransId="{7BC73F9D-4470-46F4-92E8-AD1C9993D318}"/>
    <dgm:cxn modelId="{77D5D8FF-B750-42A7-A3CC-CA568D832C23}" type="presOf" srcId="{F1613EC6-A61E-4B97-A3DD-4FE9CAD9E82B}" destId="{1B035805-A0DF-4766-8153-E8A4426C12F5}" srcOrd="0" destOrd="0" presId="urn:microsoft.com/office/officeart/2008/layout/HorizontalMultiLevelHierarchy"/>
    <dgm:cxn modelId="{CECD02C6-855F-401B-A6DE-FEB91F9AB345}" type="presParOf" srcId="{1B035805-A0DF-4766-8153-E8A4426C12F5}" destId="{0CE87170-D582-41FE-A4AB-73738EB0515D}" srcOrd="0" destOrd="0" presId="urn:microsoft.com/office/officeart/2008/layout/HorizontalMultiLevelHierarchy"/>
    <dgm:cxn modelId="{E2A8496E-DA84-4DA9-863F-A6D69043F041}" type="presParOf" srcId="{0CE87170-D582-41FE-A4AB-73738EB0515D}" destId="{08E3D68B-8683-43EC-AAAF-B7C5E0DD3B12}" srcOrd="0" destOrd="0" presId="urn:microsoft.com/office/officeart/2008/layout/HorizontalMultiLevelHierarchy"/>
    <dgm:cxn modelId="{FB98AA53-25AF-4507-8447-ABF55DF5F5F3}" type="presParOf" srcId="{0CE87170-D582-41FE-A4AB-73738EB0515D}" destId="{B480AE4B-680F-4DEA-BA45-D99DD12C14E1}" srcOrd="1" destOrd="0" presId="urn:microsoft.com/office/officeart/2008/layout/HorizontalMultiLevelHierarchy"/>
    <dgm:cxn modelId="{76EB4602-ED84-44AE-A848-41F7ACF083D1}" type="presParOf" srcId="{B480AE4B-680F-4DEA-BA45-D99DD12C14E1}" destId="{781F653F-CAA3-498D-94A8-3A20980F75EF}" srcOrd="0" destOrd="0" presId="urn:microsoft.com/office/officeart/2008/layout/HorizontalMultiLevelHierarchy"/>
    <dgm:cxn modelId="{BE2096D0-204B-4E2C-AE6A-D2649EA40C4B}" type="presParOf" srcId="{781F653F-CAA3-498D-94A8-3A20980F75EF}" destId="{7C4124F5-15AC-4451-9732-7726C552809C}" srcOrd="0" destOrd="0" presId="urn:microsoft.com/office/officeart/2008/layout/HorizontalMultiLevelHierarchy"/>
    <dgm:cxn modelId="{DBC43E45-1E98-4F9D-BE5A-871AE0757C21}" type="presParOf" srcId="{B480AE4B-680F-4DEA-BA45-D99DD12C14E1}" destId="{8FA1118C-9294-47F9-B7D4-78BA76B9F557}" srcOrd="1" destOrd="0" presId="urn:microsoft.com/office/officeart/2008/layout/HorizontalMultiLevelHierarchy"/>
    <dgm:cxn modelId="{A263148C-C5BF-4870-9098-CB0F95BBC527}" type="presParOf" srcId="{8FA1118C-9294-47F9-B7D4-78BA76B9F557}" destId="{C46CC1FB-B7DA-4F27-BC98-C9BD25CA7F2A}" srcOrd="0" destOrd="0" presId="urn:microsoft.com/office/officeart/2008/layout/HorizontalMultiLevelHierarchy"/>
    <dgm:cxn modelId="{28E6F2E9-FB6C-4AAA-A610-F5F8AA81B8A5}" type="presParOf" srcId="{8FA1118C-9294-47F9-B7D4-78BA76B9F557}" destId="{C504876F-3911-487A-9D7D-C0F29A627529}" srcOrd="1" destOrd="0" presId="urn:microsoft.com/office/officeart/2008/layout/HorizontalMultiLevelHierarchy"/>
    <dgm:cxn modelId="{1A6FEF37-0DE8-4413-AA74-465B50DE3BD2}" type="presParOf" srcId="{B480AE4B-680F-4DEA-BA45-D99DD12C14E1}" destId="{1A0695CD-D9BC-4435-B71D-0C0CCB58905B}" srcOrd="2" destOrd="0" presId="urn:microsoft.com/office/officeart/2008/layout/HorizontalMultiLevelHierarchy"/>
    <dgm:cxn modelId="{365527EC-F95E-4CE9-8A62-69989398653D}" type="presParOf" srcId="{1A0695CD-D9BC-4435-B71D-0C0CCB58905B}" destId="{21CCD544-46FE-4FAA-8BC8-4D4F5093B43D}" srcOrd="0" destOrd="0" presId="urn:microsoft.com/office/officeart/2008/layout/HorizontalMultiLevelHierarchy"/>
    <dgm:cxn modelId="{6F37923F-5A27-4EDC-9204-73EF896799A1}" type="presParOf" srcId="{B480AE4B-680F-4DEA-BA45-D99DD12C14E1}" destId="{DD31EB3B-999F-45A3-BDA2-11982D50ADF9}" srcOrd="3" destOrd="0" presId="urn:microsoft.com/office/officeart/2008/layout/HorizontalMultiLevelHierarchy"/>
    <dgm:cxn modelId="{24404179-07A0-4111-B225-9B283FD14873}" type="presParOf" srcId="{DD31EB3B-999F-45A3-BDA2-11982D50ADF9}" destId="{A74F41FE-B3FA-4BA4-89BE-E5474591893A}" srcOrd="0" destOrd="0" presId="urn:microsoft.com/office/officeart/2008/layout/HorizontalMultiLevelHierarchy"/>
    <dgm:cxn modelId="{02140A79-4131-4DFD-BF51-617F56782601}" type="presParOf" srcId="{DD31EB3B-999F-45A3-BDA2-11982D50ADF9}" destId="{FA8A85A0-724A-48BD-8348-429C58783513}" srcOrd="1" destOrd="0" presId="urn:microsoft.com/office/officeart/2008/layout/HorizontalMultiLevelHierarchy"/>
    <dgm:cxn modelId="{617BD5B5-7640-4F0B-B331-C0D78C5AD680}" type="presParOf" srcId="{B480AE4B-680F-4DEA-BA45-D99DD12C14E1}" destId="{D4348422-B2D0-4712-BABC-EF454F8F82B6}" srcOrd="4" destOrd="0" presId="urn:microsoft.com/office/officeart/2008/layout/HorizontalMultiLevelHierarchy"/>
    <dgm:cxn modelId="{57D65C07-6544-4C42-8CD5-FC4375F5ACCA}" type="presParOf" srcId="{D4348422-B2D0-4712-BABC-EF454F8F82B6}" destId="{6843ED2E-8D8A-4ECD-86A0-897404BBE483}" srcOrd="0" destOrd="0" presId="urn:microsoft.com/office/officeart/2008/layout/HorizontalMultiLevelHierarchy"/>
    <dgm:cxn modelId="{AD0674AA-3AC2-436A-BDE0-C8EFB9060E1C}" type="presParOf" srcId="{B480AE4B-680F-4DEA-BA45-D99DD12C14E1}" destId="{3BD87E5E-76D1-48F0-AC55-0F40D58F8C79}" srcOrd="5" destOrd="0" presId="urn:microsoft.com/office/officeart/2008/layout/HorizontalMultiLevelHierarchy"/>
    <dgm:cxn modelId="{19BB56CA-66C0-4C6B-9DF3-3C05C6D57065}" type="presParOf" srcId="{3BD87E5E-76D1-48F0-AC55-0F40D58F8C79}" destId="{C2D9FD38-6E9A-479E-B354-69073E5965D8}" srcOrd="0" destOrd="0" presId="urn:microsoft.com/office/officeart/2008/layout/HorizontalMultiLevelHierarchy"/>
    <dgm:cxn modelId="{482DD3BF-A70F-4B18-A545-8681D2423F0C}" type="presParOf" srcId="{3BD87E5E-76D1-48F0-AC55-0F40D58F8C79}" destId="{174D7875-AFEE-4348-B255-067CD7629222}"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2E90252-9EC5-4A3B-AD4A-307833625B16}" type="doc">
      <dgm:prSet loTypeId="urn:microsoft.com/office/officeart/2005/8/layout/vList6" loCatId="list" qsTypeId="urn:microsoft.com/office/officeart/2005/8/quickstyle/simple1" qsCatId="simple" csTypeId="urn:microsoft.com/office/officeart/2005/8/colors/colorful2" csCatId="colorful" phldr="1"/>
      <dgm:spPr/>
      <dgm:t>
        <a:bodyPr/>
        <a:lstStyle/>
        <a:p>
          <a:endParaRPr lang="pt-BR"/>
        </a:p>
      </dgm:t>
    </dgm:pt>
    <dgm:pt modelId="{ABED8747-2F8C-49B2-984F-E7CA246B0115}">
      <dgm:prSet phldrT="[Texto]"/>
      <dgm:spPr/>
      <dgm:t>
        <a:bodyPr/>
        <a:lstStyle/>
        <a:p>
          <a:r>
            <a:rPr lang="pt-BR" dirty="0">
              <a:latin typeface="Times New Roman" panose="02020603050405020304" pitchFamily="18" charset="0"/>
              <a:cs typeface="Times New Roman" panose="02020603050405020304" pitchFamily="18" charset="0"/>
            </a:rPr>
            <a:t>PARCERIA</a:t>
          </a:r>
        </a:p>
      </dgm:t>
    </dgm:pt>
    <dgm:pt modelId="{FE561696-8C17-4ABC-B202-A905233616F0}" type="parTrans" cxnId="{F3AF6551-05E9-4AF7-975E-44AB2B9E8092}">
      <dgm:prSet/>
      <dgm:spPr/>
      <dgm:t>
        <a:bodyPr/>
        <a:lstStyle/>
        <a:p>
          <a:endParaRPr lang="pt-BR"/>
        </a:p>
      </dgm:t>
    </dgm:pt>
    <dgm:pt modelId="{1A8222DD-3664-4123-A6BC-C6958941F171}" type="sibTrans" cxnId="{F3AF6551-05E9-4AF7-975E-44AB2B9E8092}">
      <dgm:prSet/>
      <dgm:spPr/>
      <dgm:t>
        <a:bodyPr/>
        <a:lstStyle/>
        <a:p>
          <a:endParaRPr lang="pt-BR"/>
        </a:p>
      </dgm:t>
    </dgm:pt>
    <dgm:pt modelId="{93151B2F-CBE8-427A-8670-F3F524225B36}">
      <dgm:prSet phldrT="[Texto]" custT="1"/>
      <dgm:spPr/>
      <dgm:t>
        <a:bodyPr/>
        <a:lstStyle/>
        <a:p>
          <a:r>
            <a:rPr lang="pt-BR" sz="13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conjunto de </a:t>
          </a:r>
          <a:r>
            <a:rPr lang="pt-BR" sz="1300" b="1" dirty="0">
              <a:solidFill>
                <a:srgbClr val="FF0000"/>
              </a:solidFill>
              <a:effectLst/>
              <a:latin typeface="Cambria" panose="02040503050406030204" pitchFamily="18" charset="0"/>
              <a:ea typeface="Times New Roman" panose="02020603050405020304" pitchFamily="18" charset="0"/>
              <a:cs typeface="Times New Roman" panose="02020603050405020304" pitchFamily="18" charset="0"/>
            </a:rPr>
            <a:t>direitos</a:t>
          </a:r>
          <a:r>
            <a:rPr lang="pt-BR" sz="13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1300" b="1" dirty="0">
              <a:solidFill>
                <a:srgbClr val="FF0000"/>
              </a:solidFill>
              <a:effectLst/>
              <a:latin typeface="Cambria" panose="02040503050406030204" pitchFamily="18" charset="0"/>
              <a:ea typeface="Times New Roman" panose="02020603050405020304" pitchFamily="18" charset="0"/>
              <a:cs typeface="Times New Roman" panose="02020603050405020304" pitchFamily="18" charset="0"/>
            </a:rPr>
            <a:t>responsabilidades</a:t>
          </a:r>
          <a:r>
            <a:rPr lang="pt-BR" sz="13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e </a:t>
          </a:r>
          <a:r>
            <a:rPr lang="pt-BR" sz="1300" b="1" dirty="0">
              <a:solidFill>
                <a:srgbClr val="FF0000"/>
              </a:solidFill>
              <a:effectLst/>
              <a:latin typeface="Cambria" panose="02040503050406030204" pitchFamily="18" charset="0"/>
              <a:ea typeface="Times New Roman" panose="02020603050405020304" pitchFamily="18" charset="0"/>
              <a:cs typeface="Times New Roman" panose="02020603050405020304" pitchFamily="18" charset="0"/>
            </a:rPr>
            <a:t>obrigações</a:t>
          </a:r>
          <a:r>
            <a:rPr lang="pt-BR" sz="13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decorrentes de relação jurídica estabelecida formalmente entre a administração pública e organizações da sociedade civil, </a:t>
          </a:r>
          <a:r>
            <a:rPr lang="pt-BR" sz="1300" b="1" dirty="0">
              <a:solidFill>
                <a:srgbClr val="FF0000"/>
              </a:solidFill>
              <a:effectLst/>
              <a:latin typeface="Cambria" panose="02040503050406030204" pitchFamily="18" charset="0"/>
              <a:ea typeface="Times New Roman" panose="02020603050405020304" pitchFamily="18" charset="0"/>
              <a:cs typeface="Times New Roman" panose="02020603050405020304" pitchFamily="18" charset="0"/>
            </a:rPr>
            <a:t>em regime de mútua cooperação, para a consecução de finalidades de interesse público e recíproco</a:t>
          </a:r>
          <a:r>
            <a:rPr lang="pt-BR" sz="13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mediante a execução de atividade ou de projeto expressos em termos de colaboração, em termos de fomento ou em acordos de cooperação;           </a:t>
          </a:r>
          <a:r>
            <a:rPr lang="pt-BR" sz="1300" u="sng" dirty="0">
              <a:solidFill>
                <a:srgbClr val="0000FF"/>
              </a:solidFill>
              <a:effectLst/>
              <a:latin typeface="Cambria" panose="02040503050406030204" pitchFamily="18" charset="0"/>
              <a:ea typeface="Times New Roman" panose="02020603050405020304" pitchFamily="18" charset="0"/>
              <a:cs typeface="Times New Roman" panose="02020603050405020304" pitchFamily="18" charset="0"/>
              <a:hlinkClick xmlns:r="http://schemas.openxmlformats.org/officeDocument/2006/relationships" r:id="rId1"/>
            </a:rPr>
            <a:t>(Redação dada pela Lei nº 13.204, de 2015)</a:t>
          </a:r>
          <a:endParaRPr lang="pt-BR" sz="1300" dirty="0">
            <a:latin typeface="Cambria" panose="02040503050406030204" pitchFamily="18" charset="0"/>
            <a:cs typeface="Times New Roman" panose="02020603050405020304" pitchFamily="18" charset="0"/>
          </a:endParaRPr>
        </a:p>
      </dgm:t>
    </dgm:pt>
    <dgm:pt modelId="{88562FA2-E27F-48FE-9F03-0CE4F097F32B}" type="parTrans" cxnId="{C0CA6F5C-0EA5-4E9F-B67F-46962D809F21}">
      <dgm:prSet/>
      <dgm:spPr/>
      <dgm:t>
        <a:bodyPr/>
        <a:lstStyle/>
        <a:p>
          <a:endParaRPr lang="pt-BR"/>
        </a:p>
      </dgm:t>
    </dgm:pt>
    <dgm:pt modelId="{08B7427D-10E8-4091-8774-BEA1FC57328C}" type="sibTrans" cxnId="{C0CA6F5C-0EA5-4E9F-B67F-46962D809F21}">
      <dgm:prSet/>
      <dgm:spPr/>
      <dgm:t>
        <a:bodyPr/>
        <a:lstStyle/>
        <a:p>
          <a:endParaRPr lang="pt-BR"/>
        </a:p>
      </dgm:t>
    </dgm:pt>
    <dgm:pt modelId="{708FFF29-5845-4D37-9F99-D100E9915FA2}">
      <dgm:prSet phldrT="[Texto]"/>
      <dgm:spPr/>
      <dgm:t>
        <a:bodyPr/>
        <a:lstStyle/>
        <a:p>
          <a:r>
            <a:rPr lang="pt-BR" dirty="0">
              <a:latin typeface="Times New Roman" panose="02020603050405020304" pitchFamily="18" charset="0"/>
              <a:cs typeface="Times New Roman" panose="02020603050405020304" pitchFamily="18" charset="0"/>
            </a:rPr>
            <a:t>ATIVIDADE</a:t>
          </a:r>
        </a:p>
      </dgm:t>
    </dgm:pt>
    <dgm:pt modelId="{5CF7DC7B-1801-4A1D-8055-49CE3CA6A284}" type="parTrans" cxnId="{2A208A8A-CA1E-4AB5-A66A-A380B5885F88}">
      <dgm:prSet/>
      <dgm:spPr/>
      <dgm:t>
        <a:bodyPr/>
        <a:lstStyle/>
        <a:p>
          <a:endParaRPr lang="pt-BR"/>
        </a:p>
      </dgm:t>
    </dgm:pt>
    <dgm:pt modelId="{E097204F-471B-4C0C-95F7-1B1465F130BD}" type="sibTrans" cxnId="{2A208A8A-CA1E-4AB5-A66A-A380B5885F88}">
      <dgm:prSet/>
      <dgm:spPr/>
      <dgm:t>
        <a:bodyPr/>
        <a:lstStyle/>
        <a:p>
          <a:endParaRPr lang="pt-BR"/>
        </a:p>
      </dgm:t>
    </dgm:pt>
    <dgm:pt modelId="{76D7DB17-C57E-4987-9D01-F81BFE4F61C0}">
      <dgm:prSet phldrT="[Texto]" custT="1"/>
      <dgm:spPr/>
      <dgm:t>
        <a:bodyPr/>
        <a:lstStyle/>
        <a:p>
          <a:r>
            <a:rPr lang="pt-BR" sz="13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conjunto de operações que se realizam de modo </a:t>
          </a:r>
          <a:r>
            <a:rPr lang="pt-BR" sz="1300" b="1" dirty="0">
              <a:solidFill>
                <a:srgbClr val="FF0000"/>
              </a:solidFill>
              <a:effectLst/>
              <a:latin typeface="Cambria" panose="02040503050406030204" pitchFamily="18" charset="0"/>
              <a:ea typeface="Times New Roman" panose="02020603050405020304" pitchFamily="18" charset="0"/>
              <a:cs typeface="Times New Roman" panose="02020603050405020304" pitchFamily="18" charset="0"/>
            </a:rPr>
            <a:t>contínuo</a:t>
          </a:r>
          <a:r>
            <a:rPr lang="pt-BR" sz="13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ou </a:t>
          </a:r>
          <a:r>
            <a:rPr lang="pt-BR" sz="1300" b="1" dirty="0">
              <a:solidFill>
                <a:srgbClr val="FF0000"/>
              </a:solidFill>
              <a:effectLst/>
              <a:latin typeface="Cambria" panose="02040503050406030204" pitchFamily="18" charset="0"/>
              <a:ea typeface="Times New Roman" panose="02020603050405020304" pitchFamily="18" charset="0"/>
              <a:cs typeface="Times New Roman" panose="02020603050405020304" pitchFamily="18" charset="0"/>
            </a:rPr>
            <a:t>permanente</a:t>
          </a:r>
          <a:r>
            <a:rPr lang="pt-BR" sz="13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das quais resulta um produto ou serviço necessário à satisfação de interesses compartilhados pela administração pública e pela organização da sociedade civil;          </a:t>
          </a:r>
          <a:r>
            <a:rPr lang="pt-BR" sz="1300" u="sng" dirty="0">
              <a:solidFill>
                <a:srgbClr val="0000FF"/>
              </a:solidFill>
              <a:effectLst/>
              <a:latin typeface="Cambria" panose="02040503050406030204" pitchFamily="18" charset="0"/>
              <a:ea typeface="Times New Roman" panose="02020603050405020304" pitchFamily="18" charset="0"/>
              <a:cs typeface="Times New Roman" panose="02020603050405020304" pitchFamily="18" charset="0"/>
              <a:hlinkClick xmlns:r="http://schemas.openxmlformats.org/officeDocument/2006/relationships" r:id="rId1"/>
            </a:rPr>
            <a:t>(Incluído pela Lei nº 13.204, de 2015)</a:t>
          </a:r>
          <a:r>
            <a:rPr lang="pt-BR" sz="1300" u="sng" dirty="0">
              <a:solidFill>
                <a:srgbClr val="0000FF"/>
              </a:solidFill>
              <a:effectLst/>
              <a:latin typeface="Cambria" panose="02040503050406030204" pitchFamily="18" charset="0"/>
              <a:ea typeface="Times New Roman" panose="02020603050405020304" pitchFamily="18" charset="0"/>
              <a:cs typeface="Times New Roman" panose="02020603050405020304" pitchFamily="18" charset="0"/>
            </a:rPr>
            <a:t>  - </a:t>
          </a:r>
          <a:r>
            <a:rPr lang="pt-BR" sz="1300" b="1" u="none" dirty="0">
              <a:solidFill>
                <a:schemeClr val="tx1"/>
              </a:solidFill>
              <a:effectLst/>
              <a:latin typeface="Cambria" panose="02040503050406030204" pitchFamily="18" charset="0"/>
              <a:ea typeface="Times New Roman" panose="02020603050405020304" pitchFamily="18" charset="0"/>
              <a:cs typeface="Times New Roman" panose="02020603050405020304" pitchFamily="18" charset="0"/>
            </a:rPr>
            <a:t>PRAZO DE ATÉ 10 ANOS PARA EXECUÇÃO </a:t>
          </a:r>
          <a:endParaRPr lang="pt-BR" sz="1300" b="1" u="none" dirty="0">
            <a:solidFill>
              <a:schemeClr val="tx1"/>
            </a:solidFill>
            <a:latin typeface="Cambria" panose="02040503050406030204" pitchFamily="18" charset="0"/>
            <a:cs typeface="Times New Roman" panose="02020603050405020304" pitchFamily="18" charset="0"/>
          </a:endParaRPr>
        </a:p>
      </dgm:t>
    </dgm:pt>
    <dgm:pt modelId="{D21BD24D-4792-4B6D-BA9B-0CDB42AE0061}" type="parTrans" cxnId="{EE6DB3E2-C4B2-46DD-AB06-0E63F8F0A317}">
      <dgm:prSet/>
      <dgm:spPr/>
      <dgm:t>
        <a:bodyPr/>
        <a:lstStyle/>
        <a:p>
          <a:endParaRPr lang="pt-BR"/>
        </a:p>
      </dgm:t>
    </dgm:pt>
    <dgm:pt modelId="{5ED31A0D-29A2-4DF3-9A47-8BD197F52B5C}" type="sibTrans" cxnId="{EE6DB3E2-C4B2-46DD-AB06-0E63F8F0A317}">
      <dgm:prSet/>
      <dgm:spPr/>
      <dgm:t>
        <a:bodyPr/>
        <a:lstStyle/>
        <a:p>
          <a:endParaRPr lang="pt-BR"/>
        </a:p>
      </dgm:t>
    </dgm:pt>
    <dgm:pt modelId="{0E790D69-E251-47D1-B00B-CB0433D577C0}">
      <dgm:prSet phldrT="[Texto]" custT="1"/>
      <dgm:spPr/>
      <dgm:t>
        <a:bodyPr/>
        <a:lstStyle/>
        <a:p>
          <a:r>
            <a:rPr lang="pt-BR" sz="2800" dirty="0">
              <a:latin typeface="Times New Roman" panose="02020603050405020304" pitchFamily="18" charset="0"/>
              <a:cs typeface="Times New Roman" panose="02020603050405020304" pitchFamily="18" charset="0"/>
            </a:rPr>
            <a:t>PROJETO</a:t>
          </a:r>
        </a:p>
      </dgm:t>
    </dgm:pt>
    <dgm:pt modelId="{61D9F265-35E4-4CC5-8904-8D1F678DF22C}" type="parTrans" cxnId="{59C1EE0B-47A7-427C-9A87-14FF8AF1D834}">
      <dgm:prSet/>
      <dgm:spPr/>
      <dgm:t>
        <a:bodyPr/>
        <a:lstStyle/>
        <a:p>
          <a:endParaRPr lang="pt-BR"/>
        </a:p>
      </dgm:t>
    </dgm:pt>
    <dgm:pt modelId="{916AD4E6-7307-4BBB-AAFD-08D41150178C}" type="sibTrans" cxnId="{59C1EE0B-47A7-427C-9A87-14FF8AF1D834}">
      <dgm:prSet/>
      <dgm:spPr/>
      <dgm:t>
        <a:bodyPr/>
        <a:lstStyle/>
        <a:p>
          <a:endParaRPr lang="pt-BR"/>
        </a:p>
      </dgm:t>
    </dgm:pt>
    <dgm:pt modelId="{1DB4002A-7686-439D-BF45-FFB63690C28E}">
      <dgm:prSet phldrT="[Texto]" custT="1"/>
      <dgm:spPr/>
      <dgm:t>
        <a:bodyPr/>
        <a:lstStyle/>
        <a:p>
          <a:r>
            <a:rPr lang="pt-BR" sz="1300" dirty="0">
              <a:latin typeface="Cambria" panose="02040503050406030204" pitchFamily="18" charset="0"/>
              <a:cs typeface="Times New Roman" panose="02020603050405020304" pitchFamily="18" charset="0"/>
            </a:rPr>
            <a:t>conjunto de operações, </a:t>
          </a:r>
          <a:r>
            <a:rPr lang="pt-BR" sz="1300" b="1" dirty="0">
              <a:solidFill>
                <a:srgbClr val="FF0000"/>
              </a:solidFill>
              <a:latin typeface="Cambria" panose="02040503050406030204" pitchFamily="18" charset="0"/>
              <a:cs typeface="Times New Roman" panose="02020603050405020304" pitchFamily="18" charset="0"/>
            </a:rPr>
            <a:t>limitadas no tempo</a:t>
          </a:r>
          <a:r>
            <a:rPr lang="pt-BR" sz="1300" dirty="0">
              <a:latin typeface="Cambria" panose="02040503050406030204" pitchFamily="18" charset="0"/>
              <a:cs typeface="Times New Roman" panose="02020603050405020304" pitchFamily="18" charset="0"/>
            </a:rPr>
            <a:t>, das quais resulta um produto destinado à satisfação de interesses compartilhados pela administração pública e pela organização da sociedade civil;          </a:t>
          </a:r>
          <a:r>
            <a:rPr lang="pt-BR" sz="1300" dirty="0">
              <a:latin typeface="Cambria" panose="02040503050406030204" pitchFamily="18" charset="0"/>
              <a:cs typeface="Times New Roman" panose="02020603050405020304" pitchFamily="18" charset="0"/>
              <a:hlinkClick xmlns:r="http://schemas.openxmlformats.org/officeDocument/2006/relationships" r:id="rId1"/>
            </a:rPr>
            <a:t>(Incluído pela Lei nº 13.204, de 2015)</a:t>
          </a:r>
          <a:r>
            <a:rPr lang="pt-BR" sz="1300" dirty="0">
              <a:latin typeface="Cambria" panose="02040503050406030204" pitchFamily="18" charset="0"/>
              <a:cs typeface="Times New Roman" panose="02020603050405020304" pitchFamily="18" charset="0"/>
            </a:rPr>
            <a:t> – </a:t>
          </a:r>
          <a:r>
            <a:rPr lang="pt-BR" sz="1300" b="1" dirty="0">
              <a:latin typeface="Cambria" panose="02040503050406030204" pitchFamily="18" charset="0"/>
              <a:cs typeface="Times New Roman" panose="02020603050405020304" pitchFamily="18" charset="0"/>
            </a:rPr>
            <a:t>PRAZO DE ATÉ 5 ANOS PARA EXECUÇÃO</a:t>
          </a:r>
        </a:p>
      </dgm:t>
    </dgm:pt>
    <dgm:pt modelId="{4AAB4D52-7213-4E45-850B-5C42A2D43709}" type="parTrans" cxnId="{43AA1DCF-DBCE-4727-955F-D641A958F48F}">
      <dgm:prSet/>
      <dgm:spPr/>
      <dgm:t>
        <a:bodyPr/>
        <a:lstStyle/>
        <a:p>
          <a:endParaRPr lang="pt-BR"/>
        </a:p>
      </dgm:t>
    </dgm:pt>
    <dgm:pt modelId="{EB7014B7-047B-4F50-80D0-2668226C45E3}" type="sibTrans" cxnId="{43AA1DCF-DBCE-4727-955F-D641A958F48F}">
      <dgm:prSet/>
      <dgm:spPr/>
      <dgm:t>
        <a:bodyPr/>
        <a:lstStyle/>
        <a:p>
          <a:endParaRPr lang="pt-BR"/>
        </a:p>
      </dgm:t>
    </dgm:pt>
    <dgm:pt modelId="{2C47CCEE-73DD-4509-98F1-3CD8F12D2F23}" type="pres">
      <dgm:prSet presAssocID="{52E90252-9EC5-4A3B-AD4A-307833625B16}" presName="Name0" presStyleCnt="0">
        <dgm:presLayoutVars>
          <dgm:dir/>
          <dgm:animLvl val="lvl"/>
          <dgm:resizeHandles/>
        </dgm:presLayoutVars>
      </dgm:prSet>
      <dgm:spPr/>
    </dgm:pt>
    <dgm:pt modelId="{D0157890-EE58-4D57-B9CC-77BC40235D59}" type="pres">
      <dgm:prSet presAssocID="{ABED8747-2F8C-49B2-984F-E7CA246B0115}" presName="linNode" presStyleCnt="0"/>
      <dgm:spPr/>
    </dgm:pt>
    <dgm:pt modelId="{F88055C0-1C0C-4A9C-BF72-8B25AABCF97A}" type="pres">
      <dgm:prSet presAssocID="{ABED8747-2F8C-49B2-984F-E7CA246B0115}" presName="parentShp" presStyleLbl="node1" presStyleIdx="0" presStyleCnt="3" custScaleX="55261" custScaleY="239650" custLinFactNeighborX="838" custLinFactNeighborY="6270">
        <dgm:presLayoutVars>
          <dgm:bulletEnabled val="1"/>
        </dgm:presLayoutVars>
      </dgm:prSet>
      <dgm:spPr/>
    </dgm:pt>
    <dgm:pt modelId="{875BE370-DF96-4CB4-9018-CAB31C747D5C}" type="pres">
      <dgm:prSet presAssocID="{ABED8747-2F8C-49B2-984F-E7CA246B0115}" presName="childShp" presStyleLbl="bgAccFollowNode1" presStyleIdx="0" presStyleCnt="3" custScaleX="130799" custScaleY="285654" custLinFactNeighborX="8137" custLinFactNeighborY="19018">
        <dgm:presLayoutVars>
          <dgm:bulletEnabled val="1"/>
        </dgm:presLayoutVars>
      </dgm:prSet>
      <dgm:spPr/>
    </dgm:pt>
    <dgm:pt modelId="{6692AE93-5D8C-425E-A3B1-522B5768376C}" type="pres">
      <dgm:prSet presAssocID="{1A8222DD-3664-4123-A6BC-C6958941F171}" presName="spacing" presStyleCnt="0"/>
      <dgm:spPr/>
    </dgm:pt>
    <dgm:pt modelId="{34A1AE13-36B8-4AF6-BF5B-39E163E81346}" type="pres">
      <dgm:prSet presAssocID="{708FFF29-5845-4D37-9F99-D100E9915FA2}" presName="linNode" presStyleCnt="0"/>
      <dgm:spPr/>
    </dgm:pt>
    <dgm:pt modelId="{6920E28D-940C-4E6D-ABF5-3A8768B4AA91}" type="pres">
      <dgm:prSet presAssocID="{708FFF29-5845-4D37-9F99-D100E9915FA2}" presName="parentShp" presStyleLbl="node1" presStyleIdx="1" presStyleCnt="3" custScaleX="54659" custScaleY="206966" custLinFactNeighborX="-9366" custLinFactNeighborY="3100">
        <dgm:presLayoutVars>
          <dgm:bulletEnabled val="1"/>
        </dgm:presLayoutVars>
      </dgm:prSet>
      <dgm:spPr/>
    </dgm:pt>
    <dgm:pt modelId="{25812A6F-B11D-4581-A4B6-847B2431244F}" type="pres">
      <dgm:prSet presAssocID="{708FFF29-5845-4D37-9F99-D100E9915FA2}" presName="childShp" presStyleLbl="bgAccFollowNode1" presStyleIdx="1" presStyleCnt="3" custScaleX="128337" custScaleY="206332" custLinFactNeighborX="-1441" custLinFactNeighborY="6081">
        <dgm:presLayoutVars>
          <dgm:bulletEnabled val="1"/>
        </dgm:presLayoutVars>
      </dgm:prSet>
      <dgm:spPr/>
    </dgm:pt>
    <dgm:pt modelId="{8E2B9DF4-89CF-4179-9BA2-2C9BB3A5643C}" type="pres">
      <dgm:prSet presAssocID="{E097204F-471B-4C0C-95F7-1B1465F130BD}" presName="spacing" presStyleCnt="0"/>
      <dgm:spPr/>
    </dgm:pt>
    <dgm:pt modelId="{89AD94A1-2F8F-423B-8175-EFE7687CD084}" type="pres">
      <dgm:prSet presAssocID="{0E790D69-E251-47D1-B00B-CB0433D577C0}" presName="linNode" presStyleCnt="0"/>
      <dgm:spPr/>
    </dgm:pt>
    <dgm:pt modelId="{9A46989C-2D50-4DE7-99F5-836335E9362A}" type="pres">
      <dgm:prSet presAssocID="{0E790D69-E251-47D1-B00B-CB0433D577C0}" presName="parentShp" presStyleLbl="node1" presStyleIdx="2" presStyleCnt="3" custScaleX="54607" custScaleY="196928" custLinFactNeighborX="-3498" custLinFactNeighborY="-963">
        <dgm:presLayoutVars>
          <dgm:bulletEnabled val="1"/>
        </dgm:presLayoutVars>
      </dgm:prSet>
      <dgm:spPr/>
    </dgm:pt>
    <dgm:pt modelId="{B68D7C38-2CD4-4C70-A61A-E6208547572C}" type="pres">
      <dgm:prSet presAssocID="{0E790D69-E251-47D1-B00B-CB0433D577C0}" presName="childShp" presStyleLbl="bgAccFollowNode1" presStyleIdx="2" presStyleCnt="3" custScaleX="121591" custScaleY="201573" custLinFactNeighborX="-4421" custLinFactNeighborY="1360">
        <dgm:presLayoutVars>
          <dgm:bulletEnabled val="1"/>
        </dgm:presLayoutVars>
      </dgm:prSet>
      <dgm:spPr/>
    </dgm:pt>
  </dgm:ptLst>
  <dgm:cxnLst>
    <dgm:cxn modelId="{59C1EE0B-47A7-427C-9A87-14FF8AF1D834}" srcId="{52E90252-9EC5-4A3B-AD4A-307833625B16}" destId="{0E790D69-E251-47D1-B00B-CB0433D577C0}" srcOrd="2" destOrd="0" parTransId="{61D9F265-35E4-4CC5-8904-8D1F678DF22C}" sibTransId="{916AD4E6-7307-4BBB-AAFD-08D41150178C}"/>
    <dgm:cxn modelId="{5134A30E-4B33-4AAF-9B2B-3ACA2165D482}" type="presOf" srcId="{52E90252-9EC5-4A3B-AD4A-307833625B16}" destId="{2C47CCEE-73DD-4509-98F1-3CD8F12D2F23}" srcOrd="0" destOrd="0" presId="urn:microsoft.com/office/officeart/2005/8/layout/vList6"/>
    <dgm:cxn modelId="{221C8220-5901-4F67-B348-2E4000B68AD3}" type="presOf" srcId="{1DB4002A-7686-439D-BF45-FFB63690C28E}" destId="{B68D7C38-2CD4-4C70-A61A-E6208547572C}" srcOrd="0" destOrd="0" presId="urn:microsoft.com/office/officeart/2005/8/layout/vList6"/>
    <dgm:cxn modelId="{C0CA6F5C-0EA5-4E9F-B67F-46962D809F21}" srcId="{ABED8747-2F8C-49B2-984F-E7CA246B0115}" destId="{93151B2F-CBE8-427A-8670-F3F524225B36}" srcOrd="0" destOrd="0" parTransId="{88562FA2-E27F-48FE-9F03-0CE4F097F32B}" sibTransId="{08B7427D-10E8-4091-8774-BEA1FC57328C}"/>
    <dgm:cxn modelId="{ABC68A70-5592-4429-8790-AF577D857E91}" type="presOf" srcId="{ABED8747-2F8C-49B2-984F-E7CA246B0115}" destId="{F88055C0-1C0C-4A9C-BF72-8B25AABCF97A}" srcOrd="0" destOrd="0" presId="urn:microsoft.com/office/officeart/2005/8/layout/vList6"/>
    <dgm:cxn modelId="{F3AF6551-05E9-4AF7-975E-44AB2B9E8092}" srcId="{52E90252-9EC5-4A3B-AD4A-307833625B16}" destId="{ABED8747-2F8C-49B2-984F-E7CA246B0115}" srcOrd="0" destOrd="0" parTransId="{FE561696-8C17-4ABC-B202-A905233616F0}" sibTransId="{1A8222DD-3664-4123-A6BC-C6958941F171}"/>
    <dgm:cxn modelId="{2A208A8A-CA1E-4AB5-A66A-A380B5885F88}" srcId="{52E90252-9EC5-4A3B-AD4A-307833625B16}" destId="{708FFF29-5845-4D37-9F99-D100E9915FA2}" srcOrd="1" destOrd="0" parTransId="{5CF7DC7B-1801-4A1D-8055-49CE3CA6A284}" sibTransId="{E097204F-471B-4C0C-95F7-1B1465F130BD}"/>
    <dgm:cxn modelId="{64594793-7172-44C7-BFF0-729F4991C963}" type="presOf" srcId="{93151B2F-CBE8-427A-8670-F3F524225B36}" destId="{875BE370-DF96-4CB4-9018-CAB31C747D5C}" srcOrd="0" destOrd="0" presId="urn:microsoft.com/office/officeart/2005/8/layout/vList6"/>
    <dgm:cxn modelId="{F375F2AA-2C1E-4643-BB3C-0CD426F87A8A}" type="presOf" srcId="{76D7DB17-C57E-4987-9D01-F81BFE4F61C0}" destId="{25812A6F-B11D-4581-A4B6-847B2431244F}" srcOrd="0" destOrd="0" presId="urn:microsoft.com/office/officeart/2005/8/layout/vList6"/>
    <dgm:cxn modelId="{96AE12AC-50F5-40C6-916A-F691742BC6FE}" type="presOf" srcId="{708FFF29-5845-4D37-9F99-D100E9915FA2}" destId="{6920E28D-940C-4E6D-ABF5-3A8768B4AA91}" srcOrd="0" destOrd="0" presId="urn:microsoft.com/office/officeart/2005/8/layout/vList6"/>
    <dgm:cxn modelId="{56E688C0-D65E-41FB-A83E-9D3FE93C7709}" type="presOf" srcId="{0E790D69-E251-47D1-B00B-CB0433D577C0}" destId="{9A46989C-2D50-4DE7-99F5-836335E9362A}" srcOrd="0" destOrd="0" presId="urn:microsoft.com/office/officeart/2005/8/layout/vList6"/>
    <dgm:cxn modelId="{43AA1DCF-DBCE-4727-955F-D641A958F48F}" srcId="{0E790D69-E251-47D1-B00B-CB0433D577C0}" destId="{1DB4002A-7686-439D-BF45-FFB63690C28E}" srcOrd="0" destOrd="0" parTransId="{4AAB4D52-7213-4E45-850B-5C42A2D43709}" sibTransId="{EB7014B7-047B-4F50-80D0-2668226C45E3}"/>
    <dgm:cxn modelId="{EE6DB3E2-C4B2-46DD-AB06-0E63F8F0A317}" srcId="{708FFF29-5845-4D37-9F99-D100E9915FA2}" destId="{76D7DB17-C57E-4987-9D01-F81BFE4F61C0}" srcOrd="0" destOrd="0" parTransId="{D21BD24D-4792-4B6D-BA9B-0CDB42AE0061}" sibTransId="{5ED31A0D-29A2-4DF3-9A47-8BD197F52B5C}"/>
    <dgm:cxn modelId="{29CEB41C-D7C1-47A3-8D9C-ACBFDE0B8ABA}" type="presParOf" srcId="{2C47CCEE-73DD-4509-98F1-3CD8F12D2F23}" destId="{D0157890-EE58-4D57-B9CC-77BC40235D59}" srcOrd="0" destOrd="0" presId="urn:microsoft.com/office/officeart/2005/8/layout/vList6"/>
    <dgm:cxn modelId="{E674C8FD-C16E-4333-BEA9-94AD220C0D50}" type="presParOf" srcId="{D0157890-EE58-4D57-B9CC-77BC40235D59}" destId="{F88055C0-1C0C-4A9C-BF72-8B25AABCF97A}" srcOrd="0" destOrd="0" presId="urn:microsoft.com/office/officeart/2005/8/layout/vList6"/>
    <dgm:cxn modelId="{0F232A5C-688B-4654-BF55-6BB3A19A8F27}" type="presParOf" srcId="{D0157890-EE58-4D57-B9CC-77BC40235D59}" destId="{875BE370-DF96-4CB4-9018-CAB31C747D5C}" srcOrd="1" destOrd="0" presId="urn:microsoft.com/office/officeart/2005/8/layout/vList6"/>
    <dgm:cxn modelId="{DD955984-D382-4861-A8EC-1B087F7CFEBF}" type="presParOf" srcId="{2C47CCEE-73DD-4509-98F1-3CD8F12D2F23}" destId="{6692AE93-5D8C-425E-A3B1-522B5768376C}" srcOrd="1" destOrd="0" presId="urn:microsoft.com/office/officeart/2005/8/layout/vList6"/>
    <dgm:cxn modelId="{73A9BD84-BDB6-4F93-AD8C-4BB0CA002E9C}" type="presParOf" srcId="{2C47CCEE-73DD-4509-98F1-3CD8F12D2F23}" destId="{34A1AE13-36B8-4AF6-BF5B-39E163E81346}" srcOrd="2" destOrd="0" presId="urn:microsoft.com/office/officeart/2005/8/layout/vList6"/>
    <dgm:cxn modelId="{191C26FF-8248-49F4-B809-607141A13C65}" type="presParOf" srcId="{34A1AE13-36B8-4AF6-BF5B-39E163E81346}" destId="{6920E28D-940C-4E6D-ABF5-3A8768B4AA91}" srcOrd="0" destOrd="0" presId="urn:microsoft.com/office/officeart/2005/8/layout/vList6"/>
    <dgm:cxn modelId="{186713A0-F665-47C1-8DA6-B2CF75E8E32A}" type="presParOf" srcId="{34A1AE13-36B8-4AF6-BF5B-39E163E81346}" destId="{25812A6F-B11D-4581-A4B6-847B2431244F}" srcOrd="1" destOrd="0" presId="urn:microsoft.com/office/officeart/2005/8/layout/vList6"/>
    <dgm:cxn modelId="{FF8E3184-1D50-4F15-B0E9-B6A4395588B9}" type="presParOf" srcId="{2C47CCEE-73DD-4509-98F1-3CD8F12D2F23}" destId="{8E2B9DF4-89CF-4179-9BA2-2C9BB3A5643C}" srcOrd="3" destOrd="0" presId="urn:microsoft.com/office/officeart/2005/8/layout/vList6"/>
    <dgm:cxn modelId="{919032B2-2D8D-45F9-8DCC-6B367BEDC959}" type="presParOf" srcId="{2C47CCEE-73DD-4509-98F1-3CD8F12D2F23}" destId="{89AD94A1-2F8F-423B-8175-EFE7687CD084}" srcOrd="4" destOrd="0" presId="urn:microsoft.com/office/officeart/2005/8/layout/vList6"/>
    <dgm:cxn modelId="{ABCDA264-46BB-4A3F-A582-FABFE9163BAA}" type="presParOf" srcId="{89AD94A1-2F8F-423B-8175-EFE7687CD084}" destId="{9A46989C-2D50-4DE7-99F5-836335E9362A}" srcOrd="0" destOrd="0" presId="urn:microsoft.com/office/officeart/2005/8/layout/vList6"/>
    <dgm:cxn modelId="{849A8D35-25BA-4A57-BBC0-77C797E018F1}" type="presParOf" srcId="{89AD94A1-2F8F-423B-8175-EFE7687CD084}" destId="{B68D7C38-2CD4-4C70-A61A-E6208547572C}"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4757D4A-E77A-44DA-8E72-BC38C52B59D4}" type="doc">
      <dgm:prSet loTypeId="urn:microsoft.com/office/officeart/2005/8/layout/hList2#2" loCatId="relationship" qsTypeId="urn:microsoft.com/office/officeart/2005/8/quickstyle/simple4" qsCatId="simple" csTypeId="urn:microsoft.com/office/officeart/2005/8/colors/accent0_1" csCatId="mainScheme" phldr="1"/>
      <dgm:spPr/>
      <dgm:t>
        <a:bodyPr/>
        <a:lstStyle/>
        <a:p>
          <a:endParaRPr lang="pt-BR"/>
        </a:p>
      </dgm:t>
    </dgm:pt>
    <dgm:pt modelId="{4F00312F-DECF-46C8-9611-8FC2D1045A0A}">
      <dgm:prSet phldrT="[Texto]" custT="1"/>
      <dgm:spPr/>
      <dgm:t>
        <a:bodyPr anchor="ctr"/>
        <a:lstStyle/>
        <a:p>
          <a:r>
            <a:rPr lang="pt-BR" sz="2400" dirty="0">
              <a:effectLst>
                <a:outerShdw blurRad="38100" dist="38100" dir="2700000" algn="tl">
                  <a:srgbClr val="000000">
                    <a:alpha val="43137"/>
                  </a:srgbClr>
                </a:outerShdw>
              </a:effectLst>
            </a:rPr>
            <a:t>Gestor da Parceria</a:t>
          </a:r>
        </a:p>
      </dgm:t>
    </dgm:pt>
    <dgm:pt modelId="{01864A7C-98C6-4927-8B6D-967735511EF7}" type="parTrans" cxnId="{6DE2F748-7E49-418C-83D5-E50376127A20}">
      <dgm:prSet/>
      <dgm:spPr/>
      <dgm:t>
        <a:bodyPr/>
        <a:lstStyle/>
        <a:p>
          <a:endParaRPr lang="pt-BR"/>
        </a:p>
      </dgm:t>
    </dgm:pt>
    <dgm:pt modelId="{C30B7E7B-8926-4182-9906-B2E18730C3B7}" type="sibTrans" cxnId="{6DE2F748-7E49-418C-83D5-E50376127A20}">
      <dgm:prSet/>
      <dgm:spPr/>
      <dgm:t>
        <a:bodyPr/>
        <a:lstStyle/>
        <a:p>
          <a:endParaRPr lang="pt-BR"/>
        </a:p>
      </dgm:t>
    </dgm:pt>
    <dgm:pt modelId="{E2B81AF9-253A-4D4F-B317-95F0485BBD61}">
      <dgm:prSet custT="1"/>
      <dgm:spPr/>
      <dgm:t>
        <a:bodyPr/>
        <a:lstStyle/>
        <a:p>
          <a:r>
            <a:rPr lang="en-US" sz="1600" b="0" i="0" dirty="0" err="1"/>
            <a:t>Relatório</a:t>
          </a:r>
          <a:r>
            <a:rPr lang="en-US" sz="1600" b="0" i="0" dirty="0"/>
            <a:t> de </a:t>
          </a:r>
          <a:r>
            <a:rPr lang="en-US" sz="1600" b="0" i="0" dirty="0" err="1"/>
            <a:t>Execução</a:t>
          </a:r>
          <a:r>
            <a:rPr lang="en-US" sz="1600" b="0" i="0" dirty="0"/>
            <a:t> do </a:t>
          </a:r>
          <a:r>
            <a:rPr lang="en-US" sz="1600" b="0" i="0" dirty="0" err="1"/>
            <a:t>objeto</a:t>
          </a:r>
          <a:r>
            <a:rPr lang="en-US" sz="1600" b="0" i="0" dirty="0"/>
            <a:t>;</a:t>
          </a:r>
          <a:endParaRPr lang="pt-BR" sz="1600" b="0" i="0" dirty="0"/>
        </a:p>
      </dgm:t>
    </dgm:pt>
    <dgm:pt modelId="{9A85FDB8-7980-4FFA-A58A-A792F932DF36}" type="parTrans" cxnId="{C8ED6CB6-EAE4-4D24-A803-7EFC43DA6D6E}">
      <dgm:prSet/>
      <dgm:spPr/>
      <dgm:t>
        <a:bodyPr/>
        <a:lstStyle/>
        <a:p>
          <a:endParaRPr lang="pt-BR"/>
        </a:p>
      </dgm:t>
    </dgm:pt>
    <dgm:pt modelId="{F91AF949-F3F3-4B19-BB56-2B65EBEEB2F5}" type="sibTrans" cxnId="{C8ED6CB6-EAE4-4D24-A803-7EFC43DA6D6E}">
      <dgm:prSet/>
      <dgm:spPr/>
      <dgm:t>
        <a:bodyPr/>
        <a:lstStyle/>
        <a:p>
          <a:endParaRPr lang="pt-BR"/>
        </a:p>
      </dgm:t>
    </dgm:pt>
    <dgm:pt modelId="{BB5F23F7-C35A-4254-B7FB-C102642384D3}">
      <dgm:prSet custT="1"/>
      <dgm:spPr/>
      <dgm:t>
        <a:bodyPr/>
        <a:lstStyle/>
        <a:p>
          <a:r>
            <a:rPr lang="en-US" sz="1600" b="0" i="0" dirty="0" err="1"/>
            <a:t>Relatório</a:t>
          </a:r>
          <a:r>
            <a:rPr lang="en-US" sz="1600" b="0" i="0" dirty="0"/>
            <a:t>  de </a:t>
          </a:r>
          <a:r>
            <a:rPr lang="en-US" sz="1600" b="0" i="0" dirty="0" err="1"/>
            <a:t>Execução</a:t>
          </a:r>
          <a:r>
            <a:rPr lang="en-US" sz="1600" b="0" i="0" dirty="0"/>
            <a:t> </a:t>
          </a:r>
          <a:r>
            <a:rPr lang="en-US" sz="1600" b="0" i="0" dirty="0" err="1"/>
            <a:t>Financeira</a:t>
          </a:r>
          <a:r>
            <a:rPr lang="en-US" sz="1600" b="0" i="0" dirty="0"/>
            <a:t>.</a:t>
          </a:r>
          <a:endParaRPr lang="pt-BR" sz="1600" b="0" i="0" dirty="0"/>
        </a:p>
      </dgm:t>
    </dgm:pt>
    <dgm:pt modelId="{EAD1C580-14B1-41DA-BB81-1306C2ABD89D}" type="parTrans" cxnId="{F1D0E788-7CEE-4DE4-8FD8-F50C29FF498A}">
      <dgm:prSet/>
      <dgm:spPr/>
      <dgm:t>
        <a:bodyPr/>
        <a:lstStyle/>
        <a:p>
          <a:endParaRPr lang="pt-BR"/>
        </a:p>
      </dgm:t>
    </dgm:pt>
    <dgm:pt modelId="{55C7DAF6-CF8D-4740-A3E1-1E8D3AC71637}" type="sibTrans" cxnId="{F1D0E788-7CEE-4DE4-8FD8-F50C29FF498A}">
      <dgm:prSet/>
      <dgm:spPr/>
      <dgm:t>
        <a:bodyPr/>
        <a:lstStyle/>
        <a:p>
          <a:endParaRPr lang="pt-BR"/>
        </a:p>
      </dgm:t>
    </dgm:pt>
    <dgm:pt modelId="{EC2D3E15-F1C0-4F1A-BC95-B50F081B080E}">
      <dgm:prSet custT="1"/>
      <dgm:spPr/>
      <dgm:t>
        <a:bodyPr/>
        <a:lstStyle/>
        <a:p>
          <a:r>
            <a:rPr lang="en-US" sz="1600" b="0" i="0" dirty="0" err="1"/>
            <a:t>Considerar</a:t>
          </a:r>
          <a:r>
            <a:rPr lang="en-US" sz="1600" b="0" i="0" dirty="0"/>
            <a:t> </a:t>
          </a:r>
          <a:r>
            <a:rPr lang="en-US" sz="1600" b="0" i="0" dirty="0" err="1"/>
            <a:t>na</a:t>
          </a:r>
          <a:r>
            <a:rPr lang="en-US" sz="1600" b="0" i="0" dirty="0"/>
            <a:t> </a:t>
          </a:r>
          <a:r>
            <a:rPr lang="en-US" sz="1600" b="0" i="0" dirty="0" err="1"/>
            <a:t>análise</a:t>
          </a:r>
          <a:r>
            <a:rPr lang="en-US" sz="1600" b="0" i="0" dirty="0"/>
            <a:t>:</a:t>
          </a:r>
          <a:endParaRPr lang="pt-BR" sz="1600" b="0" i="0" dirty="0"/>
        </a:p>
      </dgm:t>
    </dgm:pt>
    <dgm:pt modelId="{265892D5-4839-4FB8-B4CD-6EB21897A989}" type="parTrans" cxnId="{EAF2E240-AD35-437E-8833-921C0482945A}">
      <dgm:prSet/>
      <dgm:spPr/>
      <dgm:t>
        <a:bodyPr/>
        <a:lstStyle/>
        <a:p>
          <a:endParaRPr lang="pt-BR"/>
        </a:p>
      </dgm:t>
    </dgm:pt>
    <dgm:pt modelId="{9FFBF9F5-71ED-4DAA-971F-175A9CE8AB83}" type="sibTrans" cxnId="{EAF2E240-AD35-437E-8833-921C0482945A}">
      <dgm:prSet/>
      <dgm:spPr/>
      <dgm:t>
        <a:bodyPr/>
        <a:lstStyle/>
        <a:p>
          <a:endParaRPr lang="pt-BR"/>
        </a:p>
      </dgm:t>
    </dgm:pt>
    <dgm:pt modelId="{29828C60-0DD3-48A4-BAAF-022E00809FB0}">
      <dgm:prSet custT="1"/>
      <dgm:spPr/>
      <dgm:t>
        <a:bodyPr/>
        <a:lstStyle/>
        <a:p>
          <a:r>
            <a:rPr lang="en-US" sz="1600" b="0" i="0" dirty="0" err="1"/>
            <a:t>Relatório</a:t>
          </a:r>
          <a:r>
            <a:rPr lang="en-US" sz="1600" b="0" i="0" dirty="0"/>
            <a:t> de </a:t>
          </a:r>
          <a:r>
            <a:rPr lang="en-US" sz="1600" b="0" i="0" dirty="0" err="1"/>
            <a:t>visitas</a:t>
          </a:r>
          <a:r>
            <a:rPr lang="en-US" sz="1600" b="0" i="0" dirty="0"/>
            <a:t> </a:t>
          </a:r>
          <a:r>
            <a:rPr lang="en-US" sz="1600" b="0" i="0" dirty="0" err="1"/>
            <a:t>Técnicas</a:t>
          </a:r>
          <a:r>
            <a:rPr lang="en-US" sz="1600" b="0" i="0" dirty="0"/>
            <a:t>;</a:t>
          </a:r>
          <a:endParaRPr lang="pt-BR" sz="1600" b="0" i="0" dirty="0"/>
        </a:p>
      </dgm:t>
    </dgm:pt>
    <dgm:pt modelId="{AD47C53D-3CF9-401E-9C84-9E696D0CE5D3}" type="parTrans" cxnId="{28584FE0-C8B6-4CCE-A7B6-3127A6A0A461}">
      <dgm:prSet/>
      <dgm:spPr/>
      <dgm:t>
        <a:bodyPr/>
        <a:lstStyle/>
        <a:p>
          <a:endParaRPr lang="pt-BR"/>
        </a:p>
      </dgm:t>
    </dgm:pt>
    <dgm:pt modelId="{E5896464-C99C-412D-9D44-6A195ED423AA}" type="sibTrans" cxnId="{28584FE0-C8B6-4CCE-A7B6-3127A6A0A461}">
      <dgm:prSet/>
      <dgm:spPr/>
      <dgm:t>
        <a:bodyPr/>
        <a:lstStyle/>
        <a:p>
          <a:endParaRPr lang="pt-BR"/>
        </a:p>
      </dgm:t>
    </dgm:pt>
    <dgm:pt modelId="{D30FB90A-3539-4D04-AD6E-D06DFAEF1E71}">
      <dgm:prSet custT="1"/>
      <dgm:spPr/>
      <dgm:t>
        <a:bodyPr/>
        <a:lstStyle/>
        <a:p>
          <a:r>
            <a:rPr lang="en-US" sz="1600" b="0" i="0" dirty="0" err="1"/>
            <a:t>Relatório</a:t>
          </a:r>
          <a:r>
            <a:rPr lang="en-US" sz="1600" b="0" i="0" dirty="0"/>
            <a:t> </a:t>
          </a:r>
          <a:r>
            <a:rPr lang="en-US" sz="1600" b="0" i="0" dirty="0" err="1"/>
            <a:t>técnico</a:t>
          </a:r>
          <a:r>
            <a:rPr lang="en-US" sz="1600" b="0" i="0" dirty="0"/>
            <a:t> de </a:t>
          </a:r>
          <a:r>
            <a:rPr lang="en-US" sz="1600" b="0" i="0" dirty="0" err="1"/>
            <a:t>monitoramento</a:t>
          </a:r>
          <a:r>
            <a:rPr lang="en-US" sz="1600" b="0" i="0" dirty="0"/>
            <a:t> e </a:t>
          </a:r>
          <a:r>
            <a:rPr lang="en-US" sz="1600" b="0" i="0" dirty="0" err="1"/>
            <a:t>avaliação</a:t>
          </a:r>
          <a:r>
            <a:rPr lang="en-US" sz="1600" b="0" i="0" dirty="0"/>
            <a:t>;</a:t>
          </a:r>
          <a:endParaRPr lang="pt-BR" sz="1600" b="0" i="0" dirty="0"/>
        </a:p>
      </dgm:t>
    </dgm:pt>
    <dgm:pt modelId="{7420E3E0-FE00-4991-BF59-4346F51EC85D}" type="parTrans" cxnId="{9A5EE1BE-2E22-4C69-AA04-2062631B07D5}">
      <dgm:prSet/>
      <dgm:spPr/>
      <dgm:t>
        <a:bodyPr/>
        <a:lstStyle/>
        <a:p>
          <a:endParaRPr lang="pt-BR"/>
        </a:p>
      </dgm:t>
    </dgm:pt>
    <dgm:pt modelId="{DF8A8244-B951-4A76-B5FB-3C63BC2066E5}" type="sibTrans" cxnId="{9A5EE1BE-2E22-4C69-AA04-2062631B07D5}">
      <dgm:prSet/>
      <dgm:spPr/>
      <dgm:t>
        <a:bodyPr/>
        <a:lstStyle/>
        <a:p>
          <a:endParaRPr lang="pt-BR"/>
        </a:p>
      </dgm:t>
    </dgm:pt>
    <dgm:pt modelId="{E807A2B6-146E-477C-9B13-4B8850655810}">
      <dgm:prSet custT="1"/>
      <dgm:spPr/>
      <dgm:t>
        <a:bodyPr/>
        <a:lstStyle/>
        <a:p>
          <a:endParaRPr lang="pt-BR" sz="1600" b="0" i="0" dirty="0"/>
        </a:p>
      </dgm:t>
    </dgm:pt>
    <dgm:pt modelId="{CA7DBA72-DDD4-42EA-903B-8A2570EC2270}" type="parTrans" cxnId="{735E4DA2-CCA9-4A13-8AFA-CA784D1A1FE2}">
      <dgm:prSet/>
      <dgm:spPr/>
      <dgm:t>
        <a:bodyPr/>
        <a:lstStyle/>
        <a:p>
          <a:endParaRPr lang="pt-BR"/>
        </a:p>
      </dgm:t>
    </dgm:pt>
    <dgm:pt modelId="{C0DAA9E7-44BF-42EF-B3A4-C16E327F42C3}" type="sibTrans" cxnId="{735E4DA2-CCA9-4A13-8AFA-CA784D1A1FE2}">
      <dgm:prSet/>
      <dgm:spPr/>
      <dgm:t>
        <a:bodyPr/>
        <a:lstStyle/>
        <a:p>
          <a:endParaRPr lang="pt-BR"/>
        </a:p>
      </dgm:t>
    </dgm:pt>
    <dgm:pt modelId="{78FA4C4F-47BD-4FFE-84E1-EBC46574E255}">
      <dgm:prSet custT="1"/>
      <dgm:spPr/>
      <dgm:t>
        <a:bodyPr/>
        <a:lstStyle/>
        <a:p>
          <a:r>
            <a:rPr lang="en-US" sz="1600" b="0" i="0" dirty="0" err="1"/>
            <a:t>Prestações</a:t>
          </a:r>
          <a:r>
            <a:rPr lang="en-US" sz="1600" b="0" i="0" dirty="0"/>
            <a:t> de </a:t>
          </a:r>
          <a:r>
            <a:rPr lang="en-US" sz="1600" b="0" i="0" dirty="0" err="1"/>
            <a:t>Contas</a:t>
          </a:r>
          <a:r>
            <a:rPr lang="en-US" sz="1600" b="0" i="0" dirty="0"/>
            <a:t> </a:t>
          </a:r>
          <a:r>
            <a:rPr lang="en-US" sz="1600" b="0" i="0" dirty="0" err="1"/>
            <a:t>parciais</a:t>
          </a:r>
          <a:r>
            <a:rPr lang="en-US" sz="1600" b="0" i="0" dirty="0"/>
            <a:t>.</a:t>
          </a:r>
          <a:endParaRPr lang="pt-BR" sz="1600" b="0" i="0" dirty="0"/>
        </a:p>
      </dgm:t>
    </dgm:pt>
    <dgm:pt modelId="{75277FDB-5529-43BE-B206-9DE989D40D37}" type="parTrans" cxnId="{40065D30-057B-4003-904D-4E3CCFBC5F69}">
      <dgm:prSet/>
      <dgm:spPr/>
      <dgm:t>
        <a:bodyPr/>
        <a:lstStyle/>
        <a:p>
          <a:endParaRPr lang="pt-BR"/>
        </a:p>
      </dgm:t>
    </dgm:pt>
    <dgm:pt modelId="{9EFC97C1-7B2D-40A2-B043-64BE2D393720}" type="sibTrans" cxnId="{40065D30-057B-4003-904D-4E3CCFBC5F69}">
      <dgm:prSet/>
      <dgm:spPr/>
      <dgm:t>
        <a:bodyPr/>
        <a:lstStyle/>
        <a:p>
          <a:endParaRPr lang="pt-BR"/>
        </a:p>
      </dgm:t>
    </dgm:pt>
    <dgm:pt modelId="{D6BF2A34-19D3-4B9C-B583-6E7D04F82088}">
      <dgm:prSet custT="1"/>
      <dgm:spPr/>
      <dgm:t>
        <a:bodyPr/>
        <a:lstStyle/>
        <a:p>
          <a:endParaRPr lang="pt-BR" sz="1200" b="0" i="1" dirty="0"/>
        </a:p>
      </dgm:t>
    </dgm:pt>
    <dgm:pt modelId="{A54E1CE5-40EA-4C79-A6CA-78E0763280A6}" type="parTrans" cxnId="{489EFBEB-CD87-465E-B1D9-3B5DC77DC816}">
      <dgm:prSet/>
      <dgm:spPr/>
      <dgm:t>
        <a:bodyPr/>
        <a:lstStyle/>
        <a:p>
          <a:endParaRPr lang="pt-BR"/>
        </a:p>
      </dgm:t>
    </dgm:pt>
    <dgm:pt modelId="{6FC4B417-7E5B-4BA4-89B8-89156DA1FC2B}" type="sibTrans" cxnId="{489EFBEB-CD87-465E-B1D9-3B5DC77DC816}">
      <dgm:prSet/>
      <dgm:spPr/>
      <dgm:t>
        <a:bodyPr/>
        <a:lstStyle/>
        <a:p>
          <a:endParaRPr lang="pt-BR"/>
        </a:p>
      </dgm:t>
    </dgm:pt>
    <dgm:pt modelId="{70FAEA7F-42C9-4303-8EFE-DDDE9597E04B}">
      <dgm:prSet custT="1"/>
      <dgm:spPr/>
      <dgm:t>
        <a:bodyPr/>
        <a:lstStyle/>
        <a:p>
          <a:endParaRPr lang="pt-BR" sz="1200" b="0" i="0" dirty="0"/>
        </a:p>
      </dgm:t>
    </dgm:pt>
    <dgm:pt modelId="{67DAF538-5431-464F-9B55-E4FB515031DD}" type="parTrans" cxnId="{273F5EB4-C591-4A10-B675-84CBF094495F}">
      <dgm:prSet/>
      <dgm:spPr/>
      <dgm:t>
        <a:bodyPr/>
        <a:lstStyle/>
        <a:p>
          <a:endParaRPr lang="pt-BR"/>
        </a:p>
      </dgm:t>
    </dgm:pt>
    <dgm:pt modelId="{6C9B8737-4213-48B2-9956-D2A7694C1821}" type="sibTrans" cxnId="{273F5EB4-C591-4A10-B675-84CBF094495F}">
      <dgm:prSet/>
      <dgm:spPr/>
      <dgm:t>
        <a:bodyPr/>
        <a:lstStyle/>
        <a:p>
          <a:endParaRPr lang="pt-BR"/>
        </a:p>
      </dgm:t>
    </dgm:pt>
    <dgm:pt modelId="{5534D6DB-EFFA-4B72-895D-53271338B752}">
      <dgm:prSet phldrT="[Texto]" custT="1"/>
      <dgm:spPr/>
      <dgm:t>
        <a:bodyPr/>
        <a:lstStyle/>
        <a:p>
          <a:r>
            <a:rPr lang="en-US" sz="1600" b="0" i="0" dirty="0" err="1"/>
            <a:t>Conteúdo</a:t>
          </a:r>
          <a:r>
            <a:rPr lang="en-US" sz="1600" b="0" i="0" dirty="0"/>
            <a:t>:</a:t>
          </a:r>
          <a:endParaRPr lang="pt-BR" sz="1400" b="0" dirty="0"/>
        </a:p>
      </dgm:t>
    </dgm:pt>
    <dgm:pt modelId="{4BBC9B45-CFFC-4795-AB28-FEFA97EB036F}" type="parTrans" cxnId="{7EDC43F4-C856-4027-9520-648D0D2FB112}">
      <dgm:prSet/>
      <dgm:spPr/>
      <dgm:t>
        <a:bodyPr/>
        <a:lstStyle/>
        <a:p>
          <a:endParaRPr lang="pt-BR"/>
        </a:p>
      </dgm:t>
    </dgm:pt>
    <dgm:pt modelId="{E64EC59B-AC13-4EA5-87C4-378214220578}" type="sibTrans" cxnId="{7EDC43F4-C856-4027-9520-648D0D2FB112}">
      <dgm:prSet/>
      <dgm:spPr/>
      <dgm:t>
        <a:bodyPr/>
        <a:lstStyle/>
        <a:p>
          <a:endParaRPr lang="pt-BR"/>
        </a:p>
      </dgm:t>
    </dgm:pt>
    <dgm:pt modelId="{0DC82867-2EE3-44DC-893E-157A20709D1E}">
      <dgm:prSet custT="1"/>
      <dgm:spPr/>
      <dgm:t>
        <a:bodyPr/>
        <a:lstStyle/>
        <a:p>
          <a:endParaRPr lang="pt-BR" sz="1200" b="0" i="0" dirty="0"/>
        </a:p>
      </dgm:t>
    </dgm:pt>
    <dgm:pt modelId="{679E77EC-90D5-42CC-99F7-756EAD7E8865}" type="parTrans" cxnId="{9D86EB4A-37D6-41A6-B742-54783B1B622B}">
      <dgm:prSet/>
      <dgm:spPr/>
      <dgm:t>
        <a:bodyPr/>
        <a:lstStyle/>
        <a:p>
          <a:endParaRPr lang="pt-BR"/>
        </a:p>
      </dgm:t>
    </dgm:pt>
    <dgm:pt modelId="{CD643D2F-3837-4E0A-8D75-5DC0CAF8B651}" type="sibTrans" cxnId="{9D86EB4A-37D6-41A6-B742-54783B1B622B}">
      <dgm:prSet/>
      <dgm:spPr/>
      <dgm:t>
        <a:bodyPr/>
        <a:lstStyle/>
        <a:p>
          <a:endParaRPr lang="pt-BR"/>
        </a:p>
      </dgm:t>
    </dgm:pt>
    <dgm:pt modelId="{BE10393C-7C85-4509-8C78-36CC4E724AE3}" type="pres">
      <dgm:prSet presAssocID="{E4757D4A-E77A-44DA-8E72-BC38C52B59D4}" presName="linearFlow" presStyleCnt="0">
        <dgm:presLayoutVars>
          <dgm:dir/>
          <dgm:animLvl val="lvl"/>
          <dgm:resizeHandles/>
        </dgm:presLayoutVars>
      </dgm:prSet>
      <dgm:spPr/>
    </dgm:pt>
    <dgm:pt modelId="{5A064839-383E-47BD-BF87-829661DCDD28}" type="pres">
      <dgm:prSet presAssocID="{4F00312F-DECF-46C8-9611-8FC2D1045A0A}" presName="compositeNode" presStyleCnt="0">
        <dgm:presLayoutVars>
          <dgm:bulletEnabled val="1"/>
        </dgm:presLayoutVars>
      </dgm:prSet>
      <dgm:spPr/>
    </dgm:pt>
    <dgm:pt modelId="{AF212F53-7790-42D4-9517-2D792088BB60}" type="pres">
      <dgm:prSet presAssocID="{4F00312F-DECF-46C8-9611-8FC2D1045A0A}" presName="image" presStyleLbl="fgImgPlace1" presStyleIdx="0" presStyleCnt="1" custScaleX="60288" custScaleY="61670" custLinFactX="122579" custLinFactNeighborX="200000" custLinFactNeighborY="75196"/>
      <dgm:spPr>
        <a:blipFill rotWithShape="1">
          <a:blip xmlns:r="http://schemas.openxmlformats.org/officeDocument/2006/relationships" r:embed="rId1"/>
          <a:stretch>
            <a:fillRect/>
          </a:stretch>
        </a:blipFill>
      </dgm:spPr>
    </dgm:pt>
    <dgm:pt modelId="{29F43498-C96E-4D42-9465-A5A6DEF6F1BE}" type="pres">
      <dgm:prSet presAssocID="{4F00312F-DECF-46C8-9611-8FC2D1045A0A}" presName="childNode" presStyleLbl="node1" presStyleIdx="0" presStyleCnt="1" custScaleY="82749" custLinFactNeighborX="826" custLinFactNeighborY="-9864">
        <dgm:presLayoutVars>
          <dgm:bulletEnabled val="1"/>
        </dgm:presLayoutVars>
      </dgm:prSet>
      <dgm:spPr/>
    </dgm:pt>
    <dgm:pt modelId="{AFEFC8F6-3BEA-4E39-BF03-6AD2CB81CBF9}" type="pres">
      <dgm:prSet presAssocID="{4F00312F-DECF-46C8-9611-8FC2D1045A0A}" presName="parentNode" presStyleLbl="revTx" presStyleIdx="0" presStyleCnt="1" custScaleY="90075" custLinFactNeighborX="5770" custLinFactNeighborY="-13971">
        <dgm:presLayoutVars>
          <dgm:chMax val="0"/>
          <dgm:bulletEnabled val="1"/>
        </dgm:presLayoutVars>
      </dgm:prSet>
      <dgm:spPr/>
    </dgm:pt>
  </dgm:ptLst>
  <dgm:cxnLst>
    <dgm:cxn modelId="{65EBDE00-3AAD-45BD-B676-C85220ADAC92}" type="presOf" srcId="{0DC82867-2EE3-44DC-893E-157A20709D1E}" destId="{29F43498-C96E-4D42-9465-A5A6DEF6F1BE}" srcOrd="0" destOrd="9" presId="urn:microsoft.com/office/officeart/2005/8/layout/hList2#2"/>
    <dgm:cxn modelId="{092CC203-4982-4588-ABAF-F0E55A8A7B1F}" type="presOf" srcId="{EC2D3E15-F1C0-4F1A-BC95-B50F081B080E}" destId="{29F43498-C96E-4D42-9465-A5A6DEF6F1BE}" srcOrd="0" destOrd="5" presId="urn:microsoft.com/office/officeart/2005/8/layout/hList2#2"/>
    <dgm:cxn modelId="{E2A97F1C-6BB9-410A-BCA8-CAA4F765FC1C}" type="presOf" srcId="{5534D6DB-EFFA-4B72-895D-53271338B752}" destId="{29F43498-C96E-4D42-9465-A5A6DEF6F1BE}" srcOrd="0" destOrd="0" presId="urn:microsoft.com/office/officeart/2005/8/layout/hList2#2"/>
    <dgm:cxn modelId="{40065D30-057B-4003-904D-4E3CCFBC5F69}" srcId="{EC2D3E15-F1C0-4F1A-BC95-B50F081B080E}" destId="{78FA4C4F-47BD-4FFE-84E1-EBC46574E255}" srcOrd="2" destOrd="0" parTransId="{75277FDB-5529-43BE-B206-9DE989D40D37}" sibTransId="{9EFC97C1-7B2D-40A2-B043-64BE2D393720}"/>
    <dgm:cxn modelId="{EAF2E240-AD35-437E-8833-921C0482945A}" srcId="{4F00312F-DECF-46C8-9611-8FC2D1045A0A}" destId="{EC2D3E15-F1C0-4F1A-BC95-B50F081B080E}" srcOrd="3" destOrd="0" parTransId="{265892D5-4839-4FB8-B4CD-6EB21897A989}" sibTransId="{9FFBF9F5-71ED-4DAA-971F-175A9CE8AB83}"/>
    <dgm:cxn modelId="{6DE2F748-7E49-418C-83D5-E50376127A20}" srcId="{E4757D4A-E77A-44DA-8E72-BC38C52B59D4}" destId="{4F00312F-DECF-46C8-9611-8FC2D1045A0A}" srcOrd="0" destOrd="0" parTransId="{01864A7C-98C6-4927-8B6D-967735511EF7}" sibTransId="{C30B7E7B-8926-4182-9906-B2E18730C3B7}"/>
    <dgm:cxn modelId="{9D86EB4A-37D6-41A6-B742-54783B1B622B}" srcId="{EC2D3E15-F1C0-4F1A-BC95-B50F081B080E}" destId="{0DC82867-2EE3-44DC-893E-157A20709D1E}" srcOrd="3" destOrd="0" parTransId="{679E77EC-90D5-42CC-99F7-756EAD7E8865}" sibTransId="{CD643D2F-3837-4E0A-8D75-5DC0CAF8B651}"/>
    <dgm:cxn modelId="{358A634E-B363-43EC-999B-B4E2881FE344}" type="presOf" srcId="{D30FB90A-3539-4D04-AD6E-D06DFAEF1E71}" destId="{29F43498-C96E-4D42-9465-A5A6DEF6F1BE}" srcOrd="0" destOrd="7" presId="urn:microsoft.com/office/officeart/2005/8/layout/hList2#2"/>
    <dgm:cxn modelId="{27C32572-5A22-4964-9771-AB3EA6A2332D}" type="presOf" srcId="{4F00312F-DECF-46C8-9611-8FC2D1045A0A}" destId="{AFEFC8F6-3BEA-4E39-BF03-6AD2CB81CBF9}" srcOrd="0" destOrd="0" presId="urn:microsoft.com/office/officeart/2005/8/layout/hList2#2"/>
    <dgm:cxn modelId="{9ACDD452-1D1F-48EA-822B-157CE312828E}" type="presOf" srcId="{D6BF2A34-19D3-4B9C-B583-6E7D04F82088}" destId="{29F43498-C96E-4D42-9465-A5A6DEF6F1BE}" srcOrd="0" destOrd="10" presId="urn:microsoft.com/office/officeart/2005/8/layout/hList2#2"/>
    <dgm:cxn modelId="{5F61C086-1675-45FF-8C56-7B8658E128D2}" type="presOf" srcId="{BB5F23F7-C35A-4254-B7FB-C102642384D3}" destId="{29F43498-C96E-4D42-9465-A5A6DEF6F1BE}" srcOrd="0" destOrd="2" presId="urn:microsoft.com/office/officeart/2005/8/layout/hList2#2"/>
    <dgm:cxn modelId="{F1D0E788-7CEE-4DE4-8FD8-F50C29FF498A}" srcId="{5534D6DB-EFFA-4B72-895D-53271338B752}" destId="{BB5F23F7-C35A-4254-B7FB-C102642384D3}" srcOrd="1" destOrd="0" parTransId="{EAD1C580-14B1-41DA-BB81-1306C2ABD89D}" sibTransId="{55C7DAF6-CF8D-4740-A3E1-1E8D3AC71637}"/>
    <dgm:cxn modelId="{8B38588F-1EE9-4F1A-963C-47B1BE8DA1BC}" type="presOf" srcId="{E2B81AF9-253A-4D4F-B317-95F0485BBD61}" destId="{29F43498-C96E-4D42-9465-A5A6DEF6F1BE}" srcOrd="0" destOrd="1" presId="urn:microsoft.com/office/officeart/2005/8/layout/hList2#2"/>
    <dgm:cxn modelId="{54A335A2-5E16-42F6-A854-D1ECAD08EAE4}" type="presOf" srcId="{29828C60-0DD3-48A4-BAAF-022E00809FB0}" destId="{29F43498-C96E-4D42-9465-A5A6DEF6F1BE}" srcOrd="0" destOrd="6" presId="urn:microsoft.com/office/officeart/2005/8/layout/hList2#2"/>
    <dgm:cxn modelId="{735E4DA2-CCA9-4A13-8AFA-CA784D1A1FE2}" srcId="{4F00312F-DECF-46C8-9611-8FC2D1045A0A}" destId="{E807A2B6-146E-477C-9B13-4B8850655810}" srcOrd="1" destOrd="0" parTransId="{CA7DBA72-DDD4-42EA-903B-8A2570EC2270}" sibTransId="{C0DAA9E7-44BF-42EF-B3A4-C16E327F42C3}"/>
    <dgm:cxn modelId="{273F5EB4-C591-4A10-B675-84CBF094495F}" srcId="{4F00312F-DECF-46C8-9611-8FC2D1045A0A}" destId="{70FAEA7F-42C9-4303-8EFE-DDDE9597E04B}" srcOrd="2" destOrd="0" parTransId="{67DAF538-5431-464F-9B55-E4FB515031DD}" sibTransId="{6C9B8737-4213-48B2-9956-D2A7694C1821}"/>
    <dgm:cxn modelId="{C8ED6CB6-EAE4-4D24-A803-7EFC43DA6D6E}" srcId="{5534D6DB-EFFA-4B72-895D-53271338B752}" destId="{E2B81AF9-253A-4D4F-B317-95F0485BBD61}" srcOrd="0" destOrd="0" parTransId="{9A85FDB8-7980-4FFA-A58A-A792F932DF36}" sibTransId="{F91AF949-F3F3-4B19-BB56-2B65EBEEB2F5}"/>
    <dgm:cxn modelId="{9A5EE1BE-2E22-4C69-AA04-2062631B07D5}" srcId="{EC2D3E15-F1C0-4F1A-BC95-B50F081B080E}" destId="{D30FB90A-3539-4D04-AD6E-D06DFAEF1E71}" srcOrd="1" destOrd="0" parTransId="{7420E3E0-FE00-4991-BF59-4346F51EC85D}" sibTransId="{DF8A8244-B951-4A76-B5FB-3C63BC2066E5}"/>
    <dgm:cxn modelId="{E839E2D4-AF80-43F7-BD10-0334C17B7AE7}" type="presOf" srcId="{E4757D4A-E77A-44DA-8E72-BC38C52B59D4}" destId="{BE10393C-7C85-4509-8C78-36CC4E724AE3}" srcOrd="0" destOrd="0" presId="urn:microsoft.com/office/officeart/2005/8/layout/hList2#2"/>
    <dgm:cxn modelId="{1F86C4D8-DABF-4F07-817E-41F97C183973}" type="presOf" srcId="{78FA4C4F-47BD-4FFE-84E1-EBC46574E255}" destId="{29F43498-C96E-4D42-9465-A5A6DEF6F1BE}" srcOrd="0" destOrd="8" presId="urn:microsoft.com/office/officeart/2005/8/layout/hList2#2"/>
    <dgm:cxn modelId="{28584FE0-C8B6-4CCE-A7B6-3127A6A0A461}" srcId="{EC2D3E15-F1C0-4F1A-BC95-B50F081B080E}" destId="{29828C60-0DD3-48A4-BAAF-022E00809FB0}" srcOrd="0" destOrd="0" parTransId="{AD47C53D-3CF9-401E-9C84-9E696D0CE5D3}" sibTransId="{E5896464-C99C-412D-9D44-6A195ED423AA}"/>
    <dgm:cxn modelId="{10A324E3-1261-4F67-B667-729B47AB715D}" type="presOf" srcId="{70FAEA7F-42C9-4303-8EFE-DDDE9597E04B}" destId="{29F43498-C96E-4D42-9465-A5A6DEF6F1BE}" srcOrd="0" destOrd="4" presId="urn:microsoft.com/office/officeart/2005/8/layout/hList2#2"/>
    <dgm:cxn modelId="{C4AFFAE9-CCCE-46C2-8EC6-250904D3542F}" type="presOf" srcId="{E807A2B6-146E-477C-9B13-4B8850655810}" destId="{29F43498-C96E-4D42-9465-A5A6DEF6F1BE}" srcOrd="0" destOrd="3" presId="urn:microsoft.com/office/officeart/2005/8/layout/hList2#2"/>
    <dgm:cxn modelId="{489EFBEB-CD87-465E-B1D9-3B5DC77DC816}" srcId="{4F00312F-DECF-46C8-9611-8FC2D1045A0A}" destId="{D6BF2A34-19D3-4B9C-B583-6E7D04F82088}" srcOrd="4" destOrd="0" parTransId="{A54E1CE5-40EA-4C79-A6CA-78E0763280A6}" sibTransId="{6FC4B417-7E5B-4BA4-89B8-89156DA1FC2B}"/>
    <dgm:cxn modelId="{7EDC43F4-C856-4027-9520-648D0D2FB112}" srcId="{4F00312F-DECF-46C8-9611-8FC2D1045A0A}" destId="{5534D6DB-EFFA-4B72-895D-53271338B752}" srcOrd="0" destOrd="0" parTransId="{4BBC9B45-CFFC-4795-AB28-FEFA97EB036F}" sibTransId="{E64EC59B-AC13-4EA5-87C4-378214220578}"/>
    <dgm:cxn modelId="{CF23B86F-0ED7-4D85-8087-5D84E9491BE5}" type="presParOf" srcId="{BE10393C-7C85-4509-8C78-36CC4E724AE3}" destId="{5A064839-383E-47BD-BF87-829661DCDD28}" srcOrd="0" destOrd="0" presId="urn:microsoft.com/office/officeart/2005/8/layout/hList2#2"/>
    <dgm:cxn modelId="{5081E712-BCBD-4A37-9437-999013C3AB89}" type="presParOf" srcId="{5A064839-383E-47BD-BF87-829661DCDD28}" destId="{AF212F53-7790-42D4-9517-2D792088BB60}" srcOrd="0" destOrd="0" presId="urn:microsoft.com/office/officeart/2005/8/layout/hList2#2"/>
    <dgm:cxn modelId="{291B49B9-8994-4DE6-8183-73295252819B}" type="presParOf" srcId="{5A064839-383E-47BD-BF87-829661DCDD28}" destId="{29F43498-C96E-4D42-9465-A5A6DEF6F1BE}" srcOrd="1" destOrd="0" presId="urn:microsoft.com/office/officeart/2005/8/layout/hList2#2"/>
    <dgm:cxn modelId="{990511F6-18FD-47D8-A9C7-4021F0AE9E37}" type="presParOf" srcId="{5A064839-383E-47BD-BF87-829661DCDD28}" destId="{AFEFC8F6-3BEA-4E39-BF03-6AD2CB81CBF9}" srcOrd="2" destOrd="0" presId="urn:microsoft.com/office/officeart/2005/8/layout/hList2#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036205-250A-469C-8871-8A8EE3FE882C}">
      <dsp:nvSpPr>
        <dsp:cNvPr id="0" name=""/>
        <dsp:cNvSpPr/>
      </dsp:nvSpPr>
      <dsp:spPr>
        <a:xfrm>
          <a:off x="0" y="0"/>
          <a:ext cx="8568952" cy="4557432"/>
        </a:xfrm>
        <a:prstGeom prst="roundRect">
          <a:avLst>
            <a:gd name="adj" fmla="val 8500"/>
          </a:avLst>
        </a:prstGeom>
        <a:solidFill>
          <a:schemeClr val="accent1">
            <a:lumMod val="20000"/>
            <a:lumOff val="8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7160" tIns="137160" rIns="137160" bIns="2813581" numCol="1" spcCol="1270" anchor="t" anchorCtr="0">
          <a:noAutofit/>
        </a:bodyPr>
        <a:lstStyle/>
        <a:p>
          <a:pPr marL="0" lvl="0" indent="0" algn="l" defTabSz="1600200">
            <a:lnSpc>
              <a:spcPct val="90000"/>
            </a:lnSpc>
            <a:spcBef>
              <a:spcPct val="0"/>
            </a:spcBef>
            <a:spcAft>
              <a:spcPct val="35000"/>
            </a:spcAft>
            <a:buNone/>
          </a:pPr>
          <a:r>
            <a:rPr lang="pt-BR" sz="3600" kern="1200" dirty="0"/>
            <a:t>Terceiro Setor</a:t>
          </a:r>
        </a:p>
      </dsp:txBody>
      <dsp:txXfrm>
        <a:off x="113460" y="113460"/>
        <a:ext cx="8342032" cy="433051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1758CA-5B28-442F-9814-83595B66F8D7}">
      <dsp:nvSpPr>
        <dsp:cNvPr id="0" name=""/>
        <dsp:cNvSpPr/>
      </dsp:nvSpPr>
      <dsp:spPr>
        <a:xfrm>
          <a:off x="0" y="12434"/>
          <a:ext cx="8964488" cy="1208082"/>
        </a:xfrm>
        <a:prstGeom prst="roundRect">
          <a:avLst/>
        </a:prstGeom>
        <a:solidFill>
          <a:schemeClr val="accent1">
            <a:lumMod val="20000"/>
            <a:lumOff val="80000"/>
          </a:schemeClr>
        </a:solidFill>
        <a:ln w="38100">
          <a:solidFill>
            <a:schemeClr val="tx2">
              <a:lumMod val="75000"/>
            </a:schemeClr>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pt-BR" sz="1500" b="1" kern="1200" dirty="0"/>
            <a:t>REGULARES</a:t>
          </a:r>
          <a:r>
            <a:rPr lang="pt-BR" sz="1500" kern="1200" dirty="0"/>
            <a:t>, quando expressarem, de forma clara e objetiva, a exatidão dos demonstrativos contábeis, a legalidade, a legitimidade e a economicidade dos atos de gestão do responsável;</a:t>
          </a:r>
        </a:p>
      </dsp:txBody>
      <dsp:txXfrm>
        <a:off x="58974" y="71408"/>
        <a:ext cx="8846540" cy="1090134"/>
      </dsp:txXfrm>
    </dsp:sp>
    <dsp:sp modelId="{0CE0968E-4403-4336-9427-0223500D6DF9}">
      <dsp:nvSpPr>
        <dsp:cNvPr id="0" name=""/>
        <dsp:cNvSpPr/>
      </dsp:nvSpPr>
      <dsp:spPr>
        <a:xfrm>
          <a:off x="0" y="1344372"/>
          <a:ext cx="8964488" cy="1086676"/>
        </a:xfrm>
        <a:prstGeom prst="roundRect">
          <a:avLst/>
        </a:prstGeom>
        <a:solidFill>
          <a:schemeClr val="accent5">
            <a:lumMod val="20000"/>
            <a:lumOff val="80000"/>
          </a:schemeClr>
        </a:solidFill>
        <a:ln w="38100">
          <a:solidFill>
            <a:srgbClr val="FFFF00"/>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pt-BR" sz="1500" b="1" kern="1200" dirty="0"/>
            <a:t>REGULARES COM RESALVA</a:t>
          </a:r>
          <a:r>
            <a:rPr lang="pt-BR" sz="1500" kern="1200" dirty="0"/>
            <a:t>, quando evidenciarem impropriedade ou qualquer outra falta de natureza formal de que não resulte em dano ao erário;</a:t>
          </a:r>
        </a:p>
      </dsp:txBody>
      <dsp:txXfrm>
        <a:off x="53047" y="1397419"/>
        <a:ext cx="8858394" cy="980582"/>
      </dsp:txXfrm>
    </dsp:sp>
    <dsp:sp modelId="{34FF55AC-695C-4F96-A1E3-79851705E6AB}">
      <dsp:nvSpPr>
        <dsp:cNvPr id="0" name=""/>
        <dsp:cNvSpPr/>
      </dsp:nvSpPr>
      <dsp:spPr>
        <a:xfrm>
          <a:off x="0" y="2510102"/>
          <a:ext cx="8964488" cy="1738369"/>
        </a:xfrm>
        <a:prstGeom prst="roundRect">
          <a:avLst/>
        </a:prstGeom>
        <a:solidFill>
          <a:schemeClr val="bg2">
            <a:lumMod val="20000"/>
            <a:lumOff val="80000"/>
          </a:schemeClr>
        </a:solidFill>
        <a:ln w="38100">
          <a:solidFill>
            <a:srgbClr val="FF2F2F"/>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pt-BR" sz="1500" b="1" kern="1200" dirty="0"/>
            <a:t>IRREGULARES</a:t>
          </a:r>
          <a:r>
            <a:rPr lang="pt-BR" sz="1500" b="0" kern="1200" dirty="0"/>
            <a:t>,</a:t>
          </a:r>
          <a:r>
            <a:rPr lang="pt-BR" sz="1500" kern="1200" dirty="0"/>
            <a:t> quando comprovada qualquer das seguintes ocorrências:</a:t>
          </a:r>
          <a:br>
            <a:rPr lang="pt-BR" sz="1500" kern="1200" dirty="0"/>
          </a:br>
          <a:r>
            <a:rPr lang="pt-BR" sz="1500" kern="1200" dirty="0"/>
            <a:t>a)</a:t>
          </a:r>
          <a:r>
            <a:rPr lang="pt-BR" sz="1500" i="1" kern="1200" dirty="0"/>
            <a:t> </a:t>
          </a:r>
          <a:r>
            <a:rPr lang="pt-BR" sz="1500" kern="1200" dirty="0"/>
            <a:t>omissão no dever de prestar contas;</a:t>
          </a:r>
          <a:br>
            <a:rPr lang="pt-BR" sz="1500" kern="1200" dirty="0"/>
          </a:br>
          <a:r>
            <a:rPr lang="pt-BR" sz="1500" kern="1200" dirty="0"/>
            <a:t>b) prática de ato de gestão ilegal, ilegítimo ou antieconômico, ou de infração a norma legal ou regulamentar de natureza contábil, financeira, orçamentária, operacional ou patrimonial;</a:t>
          </a:r>
          <a:br>
            <a:rPr lang="pt-BR" sz="1500" kern="1200" dirty="0"/>
          </a:br>
          <a:r>
            <a:rPr lang="pt-BR" sz="1500" kern="1200" dirty="0"/>
            <a:t>c) dano ao erário decorrente de ato de gestão ilegítimo ou antieconômico;</a:t>
          </a:r>
          <a:br>
            <a:rPr lang="pt-BR" sz="1500" kern="1200" dirty="0"/>
          </a:br>
          <a:r>
            <a:rPr lang="pt-BR" sz="1500" kern="1200" dirty="0"/>
            <a:t>d) desfalque ou desvio de dinheiro, bens ou valores públicos.</a:t>
          </a:r>
        </a:p>
      </dsp:txBody>
      <dsp:txXfrm>
        <a:off x="84860" y="2594962"/>
        <a:ext cx="8794768" cy="156864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5EE66B-B845-4D1C-8F79-2207617D4B63}">
      <dsp:nvSpPr>
        <dsp:cNvPr id="0" name=""/>
        <dsp:cNvSpPr/>
      </dsp:nvSpPr>
      <dsp:spPr>
        <a:xfrm>
          <a:off x="97210" y="0"/>
          <a:ext cx="4464496" cy="4464496"/>
        </a:xfrm>
        <a:prstGeom prst="triangle">
          <a:avLst/>
        </a:prstGeom>
        <a:solidFill>
          <a:schemeClr val="tx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ED7094D-A384-41E5-A137-A99D06CF48AB}">
      <dsp:nvSpPr>
        <dsp:cNvPr id="0" name=""/>
        <dsp:cNvSpPr/>
      </dsp:nvSpPr>
      <dsp:spPr>
        <a:xfrm>
          <a:off x="2396580" y="448847"/>
          <a:ext cx="2901922" cy="1056829"/>
        </a:xfrm>
        <a:prstGeom prst="roundRect">
          <a:avLst/>
        </a:prstGeom>
        <a:solidFill>
          <a:srgbClr val="00B050">
            <a:alpha val="90000"/>
          </a:srgb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pt-BR" sz="1500" b="0" kern="1200">
              <a:effectLst>
                <a:outerShdw blurRad="38100" dist="38100" dir="2700000" algn="tl">
                  <a:srgbClr val="000000">
                    <a:alpha val="43137"/>
                  </a:srgbClr>
                </a:outerShdw>
              </a:effectLst>
            </a:rPr>
            <a:t>Advertência</a:t>
          </a:r>
        </a:p>
      </dsp:txBody>
      <dsp:txXfrm>
        <a:off x="2448170" y="500437"/>
        <a:ext cx="2798742" cy="953649"/>
      </dsp:txXfrm>
    </dsp:sp>
    <dsp:sp modelId="{0969F7D3-F33B-4C25-8E50-69F51EC85DF2}">
      <dsp:nvSpPr>
        <dsp:cNvPr id="0" name=""/>
        <dsp:cNvSpPr/>
      </dsp:nvSpPr>
      <dsp:spPr>
        <a:xfrm>
          <a:off x="2329458" y="1637781"/>
          <a:ext cx="2901922" cy="1056829"/>
        </a:xfrm>
        <a:prstGeom prst="roundRect">
          <a:avLst/>
        </a:prstGeom>
        <a:solidFill>
          <a:srgbClr val="FFFF00">
            <a:alpha val="90000"/>
          </a:srgbClr>
        </a:solidFill>
        <a:ln w="12700" cap="flat" cmpd="sng" algn="ctr">
          <a:solidFill>
            <a:schemeClr val="accent1">
              <a:shade val="80000"/>
              <a:hueOff val="135632"/>
              <a:satOff val="2588"/>
              <a:lumOff val="114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pt-BR" sz="1500" b="0" kern="1200" dirty="0">
              <a:effectLst>
                <a:outerShdw blurRad="38100" dist="38100" dir="2700000" algn="tl">
                  <a:srgbClr val="000000">
                    <a:alpha val="43137"/>
                  </a:srgbClr>
                </a:outerShdw>
              </a:effectLst>
            </a:rPr>
            <a:t>Suspensão de até 2 anos para chamamento público e celebrar Termos na  esfera de governo sancionadora</a:t>
          </a:r>
        </a:p>
      </dsp:txBody>
      <dsp:txXfrm>
        <a:off x="2381048" y="1689371"/>
        <a:ext cx="2798742" cy="953649"/>
      </dsp:txXfrm>
    </dsp:sp>
    <dsp:sp modelId="{A93F88A3-23F7-414A-B9B9-BBF4D8E077C9}">
      <dsp:nvSpPr>
        <dsp:cNvPr id="0" name=""/>
        <dsp:cNvSpPr/>
      </dsp:nvSpPr>
      <dsp:spPr>
        <a:xfrm>
          <a:off x="2329458" y="2826714"/>
          <a:ext cx="2901922" cy="1056829"/>
        </a:xfrm>
        <a:prstGeom prst="roundRect">
          <a:avLst/>
        </a:prstGeom>
        <a:solidFill>
          <a:srgbClr val="FF2F2F">
            <a:alpha val="89804"/>
          </a:srgbClr>
        </a:solidFill>
        <a:ln w="12700" cap="flat" cmpd="sng" algn="ctr">
          <a:solidFill>
            <a:schemeClr val="accent1">
              <a:shade val="80000"/>
              <a:hueOff val="271263"/>
              <a:satOff val="5175"/>
              <a:lumOff val="2285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pt-BR" sz="1500" b="0" kern="1200">
              <a:effectLst>
                <a:outerShdw blurRad="38100" dist="38100" dir="2700000" algn="tl">
                  <a:srgbClr val="000000">
                    <a:alpha val="43137"/>
                  </a:srgbClr>
                </a:outerShdw>
              </a:effectLst>
            </a:rPr>
            <a:t>Inidoneidade – todas as esferas de governo</a:t>
          </a:r>
        </a:p>
      </dsp:txBody>
      <dsp:txXfrm>
        <a:off x="2381048" y="2878304"/>
        <a:ext cx="2798742" cy="95364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EFB16B-471C-4BC0-9DE4-35A41382B98F}">
      <dsp:nvSpPr>
        <dsp:cNvPr id="0" name=""/>
        <dsp:cNvSpPr/>
      </dsp:nvSpPr>
      <dsp:spPr>
        <a:xfrm>
          <a:off x="0" y="3031"/>
          <a:ext cx="2880320" cy="708926"/>
        </a:xfrm>
        <a:prstGeom prst="roundRect">
          <a:avLst>
            <a:gd name="adj" fmla="val 10000"/>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err="1"/>
            <a:t>Processo</a:t>
          </a:r>
          <a:r>
            <a:rPr lang="en-US" sz="1400" b="1" kern="1200" dirty="0"/>
            <a:t> </a:t>
          </a:r>
        </a:p>
        <a:p>
          <a:pPr marL="0" lvl="0" indent="0" algn="ctr" defTabSz="622300">
            <a:lnSpc>
              <a:spcPct val="90000"/>
            </a:lnSpc>
            <a:spcBef>
              <a:spcPct val="0"/>
            </a:spcBef>
            <a:spcAft>
              <a:spcPct val="35000"/>
            </a:spcAft>
            <a:buNone/>
          </a:pPr>
          <a:r>
            <a:rPr lang="en-US" sz="1400" b="1" kern="1200" dirty="0" err="1"/>
            <a:t>Administrativo</a:t>
          </a:r>
          <a:endParaRPr lang="pt-BR" sz="1400" b="1" kern="1200" dirty="0"/>
        </a:p>
      </dsp:txBody>
      <dsp:txXfrm>
        <a:off x="20764" y="23795"/>
        <a:ext cx="2838792" cy="667398"/>
      </dsp:txXfrm>
    </dsp:sp>
    <dsp:sp modelId="{53C76A7F-64B3-47E5-9D88-72343623A237}">
      <dsp:nvSpPr>
        <dsp:cNvPr id="0" name=""/>
        <dsp:cNvSpPr/>
      </dsp:nvSpPr>
      <dsp:spPr>
        <a:xfrm rot="5400000">
          <a:off x="1272648" y="775799"/>
          <a:ext cx="335023" cy="319017"/>
        </a:xfrm>
        <a:prstGeom prst="rightArrow">
          <a:avLst>
            <a:gd name="adj1" fmla="val 60000"/>
            <a:gd name="adj2" fmla="val 50000"/>
          </a:avLst>
        </a:prstGeom>
        <a:gradFill rotWithShape="0">
          <a:gsLst>
            <a:gs pos="0">
              <a:schemeClr val="accent1">
                <a:shade val="90000"/>
                <a:hueOff val="0"/>
                <a:satOff val="0"/>
                <a:lumOff val="0"/>
                <a:alphaOff val="0"/>
                <a:satMod val="103000"/>
                <a:lumMod val="102000"/>
                <a:tint val="94000"/>
              </a:schemeClr>
            </a:gs>
            <a:gs pos="50000">
              <a:schemeClr val="accent1">
                <a:shade val="90000"/>
                <a:hueOff val="0"/>
                <a:satOff val="0"/>
                <a:lumOff val="0"/>
                <a:alphaOff val="0"/>
                <a:satMod val="110000"/>
                <a:lumMod val="100000"/>
                <a:shade val="100000"/>
              </a:schemeClr>
            </a:gs>
            <a:gs pos="100000">
              <a:schemeClr val="accent1">
                <a:shade val="9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pt-BR" sz="3200" b="1" kern="1200"/>
        </a:p>
      </dsp:txBody>
      <dsp:txXfrm rot="-5400000">
        <a:off x="1344454" y="767797"/>
        <a:ext cx="191411" cy="239318"/>
      </dsp:txXfrm>
    </dsp:sp>
    <dsp:sp modelId="{33D8D5D4-4D36-494C-9011-1591E9BA749E}">
      <dsp:nvSpPr>
        <dsp:cNvPr id="0" name=""/>
        <dsp:cNvSpPr/>
      </dsp:nvSpPr>
      <dsp:spPr>
        <a:xfrm>
          <a:off x="0" y="1158657"/>
          <a:ext cx="2880320" cy="708926"/>
        </a:xfrm>
        <a:prstGeom prst="roundRect">
          <a:avLst>
            <a:gd name="adj" fmla="val 10000"/>
          </a:avLst>
        </a:prstGeom>
        <a:gradFill rotWithShape="0">
          <a:gsLst>
            <a:gs pos="0">
              <a:schemeClr val="accent1">
                <a:shade val="80000"/>
                <a:hueOff val="67816"/>
                <a:satOff val="1294"/>
                <a:lumOff val="5714"/>
                <a:alphaOff val="0"/>
                <a:satMod val="103000"/>
                <a:lumMod val="102000"/>
                <a:tint val="94000"/>
              </a:schemeClr>
            </a:gs>
            <a:gs pos="50000">
              <a:schemeClr val="accent1">
                <a:shade val="80000"/>
                <a:hueOff val="67816"/>
                <a:satOff val="1294"/>
                <a:lumOff val="5714"/>
                <a:alphaOff val="0"/>
                <a:satMod val="110000"/>
                <a:lumMod val="100000"/>
                <a:shade val="100000"/>
              </a:schemeClr>
            </a:gs>
            <a:gs pos="100000">
              <a:schemeClr val="accent1">
                <a:shade val="80000"/>
                <a:hueOff val="67816"/>
                <a:satOff val="1294"/>
                <a:lumOff val="571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err="1"/>
            <a:t>Defesa</a:t>
          </a:r>
          <a:r>
            <a:rPr lang="en-US" sz="1400" b="1" kern="1200" dirty="0"/>
            <a:t> </a:t>
          </a:r>
          <a:r>
            <a:rPr lang="en-US" sz="1400" b="1" kern="1200" dirty="0" err="1"/>
            <a:t>Prévia</a:t>
          </a:r>
          <a:endParaRPr lang="pt-BR" sz="1400" b="1" kern="1200" dirty="0"/>
        </a:p>
      </dsp:txBody>
      <dsp:txXfrm>
        <a:off x="20764" y="1179421"/>
        <a:ext cx="2838792" cy="667398"/>
      </dsp:txXfrm>
    </dsp:sp>
    <dsp:sp modelId="{082E1988-4BC5-427F-8AF3-5F89E18D8F34}">
      <dsp:nvSpPr>
        <dsp:cNvPr id="0" name=""/>
        <dsp:cNvSpPr/>
      </dsp:nvSpPr>
      <dsp:spPr>
        <a:xfrm rot="5400000">
          <a:off x="1341824" y="1839189"/>
          <a:ext cx="196671" cy="319017"/>
        </a:xfrm>
        <a:prstGeom prst="rightArrow">
          <a:avLst>
            <a:gd name="adj1" fmla="val 60000"/>
            <a:gd name="adj2" fmla="val 50000"/>
          </a:avLst>
        </a:prstGeom>
        <a:gradFill rotWithShape="0">
          <a:gsLst>
            <a:gs pos="0">
              <a:schemeClr val="accent1">
                <a:shade val="90000"/>
                <a:hueOff val="90432"/>
                <a:satOff val="-209"/>
                <a:lumOff val="6624"/>
                <a:alphaOff val="0"/>
                <a:satMod val="103000"/>
                <a:lumMod val="102000"/>
                <a:tint val="94000"/>
              </a:schemeClr>
            </a:gs>
            <a:gs pos="50000">
              <a:schemeClr val="accent1">
                <a:shade val="90000"/>
                <a:hueOff val="90432"/>
                <a:satOff val="-209"/>
                <a:lumOff val="6624"/>
                <a:alphaOff val="0"/>
                <a:satMod val="110000"/>
                <a:lumMod val="100000"/>
                <a:shade val="100000"/>
              </a:schemeClr>
            </a:gs>
            <a:gs pos="100000">
              <a:schemeClr val="accent1">
                <a:shade val="90000"/>
                <a:hueOff val="90432"/>
                <a:satOff val="-209"/>
                <a:lumOff val="662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pt-BR" sz="3200" b="1" kern="1200"/>
        </a:p>
      </dsp:txBody>
      <dsp:txXfrm rot="-5400000">
        <a:off x="1344455" y="1900362"/>
        <a:ext cx="191411" cy="137670"/>
      </dsp:txXfrm>
    </dsp:sp>
    <dsp:sp modelId="{A6E7E518-E2BD-4CDC-80DF-89E49EA14083}">
      <dsp:nvSpPr>
        <dsp:cNvPr id="0" name=""/>
        <dsp:cNvSpPr/>
      </dsp:nvSpPr>
      <dsp:spPr>
        <a:xfrm>
          <a:off x="0" y="2129812"/>
          <a:ext cx="2880320" cy="708926"/>
        </a:xfrm>
        <a:prstGeom prst="roundRect">
          <a:avLst>
            <a:gd name="adj" fmla="val 10000"/>
          </a:avLst>
        </a:prstGeom>
        <a:gradFill rotWithShape="0">
          <a:gsLst>
            <a:gs pos="0">
              <a:schemeClr val="accent1">
                <a:shade val="80000"/>
                <a:hueOff val="135632"/>
                <a:satOff val="2588"/>
                <a:lumOff val="11428"/>
                <a:alphaOff val="0"/>
                <a:satMod val="103000"/>
                <a:lumMod val="102000"/>
                <a:tint val="94000"/>
              </a:schemeClr>
            </a:gs>
            <a:gs pos="50000">
              <a:schemeClr val="accent1">
                <a:shade val="80000"/>
                <a:hueOff val="135632"/>
                <a:satOff val="2588"/>
                <a:lumOff val="11428"/>
                <a:alphaOff val="0"/>
                <a:satMod val="110000"/>
                <a:lumMod val="100000"/>
                <a:shade val="100000"/>
              </a:schemeClr>
            </a:gs>
            <a:gs pos="100000">
              <a:schemeClr val="accent1">
                <a:shade val="80000"/>
                <a:hueOff val="135632"/>
                <a:satOff val="2588"/>
                <a:lumOff val="114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err="1"/>
            <a:t>Penalidade</a:t>
          </a:r>
          <a:r>
            <a:rPr lang="en-US" sz="1400" b="1" kern="1200" dirty="0"/>
            <a:t> </a:t>
          </a:r>
          <a:r>
            <a:rPr lang="en-US" sz="1400" b="1" kern="1200" dirty="0" err="1"/>
            <a:t>aplicada</a:t>
          </a:r>
          <a:r>
            <a:rPr lang="en-US" sz="1400" b="1" kern="1200" dirty="0"/>
            <a:t> </a:t>
          </a:r>
          <a:r>
            <a:rPr lang="en-US" sz="1400" b="1" kern="1200" dirty="0" err="1"/>
            <a:t>pelo</a:t>
          </a:r>
          <a:r>
            <a:rPr lang="en-US" sz="1400" b="1" kern="1200" dirty="0"/>
            <a:t> </a:t>
          </a:r>
          <a:r>
            <a:rPr lang="en-US" sz="1400" b="1" kern="1200" dirty="0" err="1"/>
            <a:t>Secretário</a:t>
          </a:r>
          <a:endParaRPr lang="pt-BR" sz="1400" b="1" kern="1200" dirty="0"/>
        </a:p>
      </dsp:txBody>
      <dsp:txXfrm>
        <a:off x="20764" y="2150576"/>
        <a:ext cx="2838792" cy="667398"/>
      </dsp:txXfrm>
    </dsp:sp>
    <dsp:sp modelId="{7DBB3AC2-373C-4916-94C6-9F61AF7498E1}">
      <dsp:nvSpPr>
        <dsp:cNvPr id="0" name=""/>
        <dsp:cNvSpPr/>
      </dsp:nvSpPr>
      <dsp:spPr>
        <a:xfrm rot="5400000">
          <a:off x="1307236" y="2856462"/>
          <a:ext cx="265847" cy="319017"/>
        </a:xfrm>
        <a:prstGeom prst="rightArrow">
          <a:avLst>
            <a:gd name="adj1" fmla="val 60000"/>
            <a:gd name="adj2" fmla="val 50000"/>
          </a:avLst>
        </a:prstGeom>
        <a:gradFill rotWithShape="0">
          <a:gsLst>
            <a:gs pos="0">
              <a:schemeClr val="accent1">
                <a:shade val="90000"/>
                <a:hueOff val="180863"/>
                <a:satOff val="-417"/>
                <a:lumOff val="13247"/>
                <a:alphaOff val="0"/>
                <a:satMod val="103000"/>
                <a:lumMod val="102000"/>
                <a:tint val="94000"/>
              </a:schemeClr>
            </a:gs>
            <a:gs pos="50000">
              <a:schemeClr val="accent1">
                <a:shade val="90000"/>
                <a:hueOff val="180863"/>
                <a:satOff val="-417"/>
                <a:lumOff val="13247"/>
                <a:alphaOff val="0"/>
                <a:satMod val="110000"/>
                <a:lumMod val="100000"/>
                <a:shade val="100000"/>
              </a:schemeClr>
            </a:gs>
            <a:gs pos="100000">
              <a:schemeClr val="accent1">
                <a:shade val="90000"/>
                <a:hueOff val="180863"/>
                <a:satOff val="-417"/>
                <a:lumOff val="1324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pt-BR" sz="3200" b="1" kern="1200"/>
        </a:p>
      </dsp:txBody>
      <dsp:txXfrm rot="-5400000">
        <a:off x="1344454" y="2883047"/>
        <a:ext cx="191411" cy="186093"/>
      </dsp:txXfrm>
    </dsp:sp>
    <dsp:sp modelId="{2A7B747D-3CD8-493F-8B01-6C439D6D4A26}">
      <dsp:nvSpPr>
        <dsp:cNvPr id="0" name=""/>
        <dsp:cNvSpPr/>
      </dsp:nvSpPr>
      <dsp:spPr>
        <a:xfrm>
          <a:off x="0" y="3193202"/>
          <a:ext cx="2880320" cy="708926"/>
        </a:xfrm>
        <a:prstGeom prst="roundRect">
          <a:avLst>
            <a:gd name="adj" fmla="val 10000"/>
          </a:avLst>
        </a:prstGeom>
        <a:gradFill rotWithShape="0">
          <a:gsLst>
            <a:gs pos="0">
              <a:schemeClr val="accent1">
                <a:shade val="80000"/>
                <a:hueOff val="203448"/>
                <a:satOff val="3881"/>
                <a:lumOff val="17141"/>
                <a:alphaOff val="0"/>
                <a:satMod val="103000"/>
                <a:lumMod val="102000"/>
                <a:tint val="94000"/>
              </a:schemeClr>
            </a:gs>
            <a:gs pos="50000">
              <a:schemeClr val="accent1">
                <a:shade val="80000"/>
                <a:hueOff val="203448"/>
                <a:satOff val="3881"/>
                <a:lumOff val="17141"/>
                <a:alphaOff val="0"/>
                <a:satMod val="110000"/>
                <a:lumMod val="100000"/>
                <a:shade val="100000"/>
              </a:schemeClr>
            </a:gs>
            <a:gs pos="100000">
              <a:schemeClr val="accent1">
                <a:shade val="80000"/>
                <a:hueOff val="203448"/>
                <a:satOff val="3881"/>
                <a:lumOff val="1714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err="1"/>
            <a:t>Só</a:t>
          </a:r>
          <a:r>
            <a:rPr lang="en-US" sz="1400" b="1" kern="1200" dirty="0"/>
            <a:t> o </a:t>
          </a:r>
          <a:r>
            <a:rPr lang="en-US" sz="1400" b="1" kern="1200" dirty="0" err="1"/>
            <a:t>Secretário</a:t>
          </a:r>
          <a:r>
            <a:rPr lang="en-US" sz="1400" b="1" kern="1200" dirty="0"/>
            <a:t> </a:t>
          </a:r>
          <a:r>
            <a:rPr lang="en-US" sz="1400" b="1" kern="1200" dirty="0" err="1"/>
            <a:t>pode</a:t>
          </a:r>
          <a:r>
            <a:rPr lang="en-US" sz="1400" b="1" kern="1200" dirty="0"/>
            <a:t> </a:t>
          </a:r>
          <a:r>
            <a:rPr lang="en-US" sz="1400" b="1" kern="1200" dirty="0" err="1"/>
            <a:t>reabilitar</a:t>
          </a:r>
          <a:r>
            <a:rPr lang="en-US" sz="1400" b="1" kern="1200" dirty="0"/>
            <a:t> a OSC</a:t>
          </a:r>
          <a:endParaRPr lang="pt-BR" sz="1400" b="1" kern="1200" dirty="0"/>
        </a:p>
      </dsp:txBody>
      <dsp:txXfrm>
        <a:off x="20764" y="3213966"/>
        <a:ext cx="2838792" cy="667398"/>
      </dsp:txXfrm>
    </dsp:sp>
    <dsp:sp modelId="{B2CA61FC-8078-49EB-9AB3-46134071BDD7}">
      <dsp:nvSpPr>
        <dsp:cNvPr id="0" name=""/>
        <dsp:cNvSpPr/>
      </dsp:nvSpPr>
      <dsp:spPr>
        <a:xfrm rot="5400000">
          <a:off x="1307236" y="3919852"/>
          <a:ext cx="265847" cy="319017"/>
        </a:xfrm>
        <a:prstGeom prst="rightArrow">
          <a:avLst>
            <a:gd name="adj1" fmla="val 60000"/>
            <a:gd name="adj2" fmla="val 50000"/>
          </a:avLst>
        </a:prstGeom>
        <a:gradFill rotWithShape="0">
          <a:gsLst>
            <a:gs pos="0">
              <a:schemeClr val="accent1">
                <a:shade val="90000"/>
                <a:hueOff val="271295"/>
                <a:satOff val="-626"/>
                <a:lumOff val="19871"/>
                <a:alphaOff val="0"/>
                <a:satMod val="103000"/>
                <a:lumMod val="102000"/>
                <a:tint val="94000"/>
              </a:schemeClr>
            </a:gs>
            <a:gs pos="50000">
              <a:schemeClr val="accent1">
                <a:shade val="90000"/>
                <a:hueOff val="271295"/>
                <a:satOff val="-626"/>
                <a:lumOff val="19871"/>
                <a:alphaOff val="0"/>
                <a:satMod val="110000"/>
                <a:lumMod val="100000"/>
                <a:shade val="100000"/>
              </a:schemeClr>
            </a:gs>
            <a:gs pos="100000">
              <a:schemeClr val="accent1">
                <a:shade val="90000"/>
                <a:hueOff val="271295"/>
                <a:satOff val="-626"/>
                <a:lumOff val="1987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pt-BR" sz="3200" b="1" kern="1200"/>
        </a:p>
      </dsp:txBody>
      <dsp:txXfrm rot="-5400000">
        <a:off x="1344454" y="3946437"/>
        <a:ext cx="191411" cy="186093"/>
      </dsp:txXfrm>
    </dsp:sp>
    <dsp:sp modelId="{F506EB24-F6EA-4BB4-AE54-CA5E30BD3B7A}">
      <dsp:nvSpPr>
        <dsp:cNvPr id="0" name=""/>
        <dsp:cNvSpPr/>
      </dsp:nvSpPr>
      <dsp:spPr>
        <a:xfrm>
          <a:off x="0" y="4256593"/>
          <a:ext cx="2880320" cy="708926"/>
        </a:xfrm>
        <a:prstGeom prst="roundRect">
          <a:avLst>
            <a:gd name="adj" fmla="val 10000"/>
          </a:avLst>
        </a:prstGeom>
        <a:gradFill rotWithShape="0">
          <a:gsLst>
            <a:gs pos="0">
              <a:schemeClr val="accent1">
                <a:shade val="80000"/>
                <a:hueOff val="271263"/>
                <a:satOff val="5175"/>
                <a:lumOff val="22855"/>
                <a:alphaOff val="0"/>
                <a:satMod val="103000"/>
                <a:lumMod val="102000"/>
                <a:tint val="94000"/>
              </a:schemeClr>
            </a:gs>
            <a:gs pos="50000">
              <a:schemeClr val="accent1">
                <a:shade val="80000"/>
                <a:hueOff val="271263"/>
                <a:satOff val="5175"/>
                <a:lumOff val="22855"/>
                <a:alphaOff val="0"/>
                <a:satMod val="110000"/>
                <a:lumMod val="100000"/>
                <a:shade val="100000"/>
              </a:schemeClr>
            </a:gs>
            <a:gs pos="100000">
              <a:schemeClr val="accent1">
                <a:shade val="80000"/>
                <a:hueOff val="271263"/>
                <a:satOff val="5175"/>
                <a:lumOff val="2285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err="1"/>
            <a:t>Reabilitação</a:t>
          </a:r>
          <a:r>
            <a:rPr lang="en-US" sz="1400" b="1" kern="1200" dirty="0"/>
            <a:t> </a:t>
          </a:r>
          <a:r>
            <a:rPr lang="en-US" sz="1400" b="1" kern="1200" dirty="0" err="1"/>
            <a:t>depende</a:t>
          </a:r>
          <a:r>
            <a:rPr lang="en-US" sz="1400" b="1" kern="1200" dirty="0"/>
            <a:t> do </a:t>
          </a:r>
          <a:r>
            <a:rPr lang="en-US" sz="1400" b="1" kern="1200" dirty="0" err="1"/>
            <a:t>transcurso</a:t>
          </a:r>
          <a:r>
            <a:rPr lang="en-US" sz="1400" b="1" kern="1200" dirty="0"/>
            <a:t> do </a:t>
          </a:r>
          <a:r>
            <a:rPr lang="en-US" sz="1400" b="1" kern="1200" dirty="0" err="1"/>
            <a:t>prazo</a:t>
          </a:r>
          <a:r>
            <a:rPr lang="en-US" sz="1400" b="1" kern="1200" dirty="0"/>
            <a:t> e </a:t>
          </a:r>
          <a:r>
            <a:rPr lang="en-US" sz="1400" b="1" kern="1200" dirty="0" err="1"/>
            <a:t>ressarcimento</a:t>
          </a:r>
          <a:r>
            <a:rPr lang="en-US" sz="1400" b="1" kern="1200" dirty="0"/>
            <a:t> do  </a:t>
          </a:r>
          <a:r>
            <a:rPr lang="en-US" sz="1400" b="1" kern="1200" dirty="0" err="1"/>
            <a:t>prejuízo</a:t>
          </a:r>
          <a:endParaRPr lang="pt-BR" sz="1400" b="1" kern="1200" dirty="0"/>
        </a:p>
      </dsp:txBody>
      <dsp:txXfrm>
        <a:off x="20764" y="4277357"/>
        <a:ext cx="2838792" cy="66739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604C30-D3D0-4582-8B7B-22E025F1424B}">
      <dsp:nvSpPr>
        <dsp:cNvPr id="0" name=""/>
        <dsp:cNvSpPr/>
      </dsp:nvSpPr>
      <dsp:spPr>
        <a:xfrm>
          <a:off x="2351" y="211805"/>
          <a:ext cx="8204209" cy="3395526"/>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750" tIns="95250" rIns="31750" bIns="31750" numCol="1" spcCol="1270" anchor="t" anchorCtr="0">
          <a:noAutofit/>
        </a:bodyPr>
        <a:lstStyle/>
        <a:p>
          <a:pPr marL="228600" lvl="1" indent="-228600" algn="l" defTabSz="1111250">
            <a:lnSpc>
              <a:spcPct val="90000"/>
            </a:lnSpc>
            <a:spcBef>
              <a:spcPct val="0"/>
            </a:spcBef>
            <a:spcAft>
              <a:spcPct val="15000"/>
            </a:spcAft>
            <a:buChar char="•"/>
          </a:pPr>
          <a:r>
            <a:rPr lang="en-US" sz="2500" kern="1200" dirty="0" err="1"/>
            <a:t>conta</a:t>
          </a:r>
          <a:r>
            <a:rPr lang="en-US" sz="2500" kern="1200" dirty="0"/>
            <a:t> banco </a:t>
          </a:r>
          <a:r>
            <a:rPr lang="en-US" sz="2500" kern="1200" dirty="0" err="1"/>
            <a:t>público</a:t>
          </a:r>
          <a:r>
            <a:rPr lang="en-US" sz="2500" kern="1200" dirty="0"/>
            <a:t>;</a:t>
          </a:r>
          <a:endParaRPr lang="pt-BR" sz="2500" kern="1200" dirty="0"/>
        </a:p>
        <a:p>
          <a:pPr marL="228600" lvl="1" indent="-228600" algn="l" defTabSz="1111250">
            <a:lnSpc>
              <a:spcPct val="90000"/>
            </a:lnSpc>
            <a:spcBef>
              <a:spcPct val="0"/>
            </a:spcBef>
            <a:spcAft>
              <a:spcPct val="15000"/>
            </a:spcAft>
            <a:buChar char="•"/>
          </a:pPr>
          <a:r>
            <a:rPr lang="en-US" sz="2500" kern="1200" dirty="0" err="1"/>
            <a:t>Aplicações</a:t>
          </a:r>
          <a:r>
            <a:rPr lang="en-US" sz="2500" kern="1200" dirty="0"/>
            <a:t> </a:t>
          </a:r>
          <a:r>
            <a:rPr lang="en-US" sz="2500" kern="1200" dirty="0" err="1"/>
            <a:t>regradas</a:t>
          </a:r>
          <a:r>
            <a:rPr lang="en-US" sz="2500" kern="1200" dirty="0"/>
            <a:t>;</a:t>
          </a:r>
          <a:endParaRPr lang="pt-BR" sz="2500" kern="1200" dirty="0"/>
        </a:p>
        <a:p>
          <a:pPr marL="228600" lvl="1" indent="-228600" algn="l" defTabSz="1111250">
            <a:lnSpc>
              <a:spcPct val="90000"/>
            </a:lnSpc>
            <a:spcBef>
              <a:spcPct val="0"/>
            </a:spcBef>
            <a:spcAft>
              <a:spcPct val="15000"/>
            </a:spcAft>
            <a:buChar char="•"/>
          </a:pPr>
          <a:r>
            <a:rPr lang="en-US" sz="2500" kern="1200" dirty="0" err="1"/>
            <a:t>Pagamentos</a:t>
          </a:r>
          <a:r>
            <a:rPr lang="en-US" sz="2500" kern="1200" dirty="0"/>
            <a:t> </a:t>
          </a:r>
          <a:r>
            <a:rPr lang="en-US" sz="2500" kern="1200" dirty="0" err="1"/>
            <a:t>mediante</a:t>
          </a:r>
          <a:r>
            <a:rPr lang="en-US" sz="2500" kern="1200" dirty="0"/>
            <a:t> </a:t>
          </a:r>
          <a:r>
            <a:rPr lang="en-US" sz="2500" kern="1200" dirty="0" err="1"/>
            <a:t>transferência</a:t>
          </a:r>
          <a:r>
            <a:rPr lang="en-US" sz="2500" kern="1200" dirty="0"/>
            <a:t> </a:t>
          </a:r>
          <a:r>
            <a:rPr lang="en-US" sz="2500" kern="1200" dirty="0" err="1"/>
            <a:t>eletrônica</a:t>
          </a:r>
          <a:r>
            <a:rPr lang="en-US" sz="2500" kern="1200" dirty="0"/>
            <a:t> </a:t>
          </a:r>
          <a:r>
            <a:rPr lang="en-US" sz="2500" kern="1200" dirty="0" err="1"/>
            <a:t>na</a:t>
          </a:r>
          <a:r>
            <a:rPr lang="en-US" sz="2500" kern="1200" dirty="0"/>
            <a:t> </a:t>
          </a:r>
          <a:r>
            <a:rPr lang="en-US" sz="2500" kern="1200" dirty="0" err="1"/>
            <a:t>conta</a:t>
          </a:r>
          <a:r>
            <a:rPr lang="en-US" sz="2500" kern="1200" dirty="0"/>
            <a:t> do titular/</a:t>
          </a:r>
          <a:r>
            <a:rPr lang="en-US" sz="2500" kern="1200" dirty="0" err="1"/>
            <a:t>fornecedor</a:t>
          </a:r>
          <a:r>
            <a:rPr lang="en-US" sz="2500" kern="1200" dirty="0"/>
            <a:t>;</a:t>
          </a:r>
          <a:endParaRPr lang="pt-BR" sz="2500" kern="1200" dirty="0"/>
        </a:p>
        <a:p>
          <a:pPr marL="228600" lvl="1" indent="-228600" algn="l" defTabSz="1111250">
            <a:lnSpc>
              <a:spcPct val="90000"/>
            </a:lnSpc>
            <a:spcBef>
              <a:spcPct val="0"/>
            </a:spcBef>
            <a:spcAft>
              <a:spcPct val="15000"/>
            </a:spcAft>
            <a:buChar char="•"/>
          </a:pPr>
          <a:r>
            <a:rPr lang="pt-BR" sz="2500" b="0" i="0" kern="1200" dirty="0"/>
            <a:t>o termo de colaboração ou de fomento poderá admitir a realização de pagamentos em espécie;</a:t>
          </a:r>
          <a:endParaRPr lang="pt-BR" sz="2500" kern="1200" dirty="0"/>
        </a:p>
        <a:p>
          <a:pPr marL="228600" lvl="1" indent="-228600" algn="l" defTabSz="1111250">
            <a:lnSpc>
              <a:spcPct val="90000"/>
            </a:lnSpc>
            <a:spcBef>
              <a:spcPct val="0"/>
            </a:spcBef>
            <a:spcAft>
              <a:spcPct val="15000"/>
            </a:spcAft>
            <a:buChar char="•"/>
          </a:pPr>
          <a:r>
            <a:rPr lang="pt-BR" sz="2500" b="0" i="0" kern="1200" dirty="0"/>
            <a:t>Liberação de parcelas conf. Cronograma desembolso.</a:t>
          </a:r>
          <a:endParaRPr lang="pt-BR" sz="2500" kern="1200" dirty="0"/>
        </a:p>
        <a:p>
          <a:pPr marL="228600" lvl="1" indent="-228600" algn="l" defTabSz="1111250">
            <a:lnSpc>
              <a:spcPct val="90000"/>
            </a:lnSpc>
            <a:spcBef>
              <a:spcPct val="0"/>
            </a:spcBef>
            <a:spcAft>
              <a:spcPct val="15000"/>
            </a:spcAft>
            <a:buChar char="•"/>
          </a:pPr>
          <a:endParaRPr lang="pt-BR" sz="2500" kern="1200" dirty="0"/>
        </a:p>
      </dsp:txBody>
      <dsp:txXfrm>
        <a:off x="81912" y="291366"/>
        <a:ext cx="8045087" cy="3315965"/>
      </dsp:txXfrm>
    </dsp:sp>
    <dsp:sp modelId="{CA58C1C5-6310-4F04-806D-FC3CA3117C1A}">
      <dsp:nvSpPr>
        <dsp:cNvPr id="0" name=""/>
        <dsp:cNvSpPr/>
      </dsp:nvSpPr>
      <dsp:spPr>
        <a:xfrm>
          <a:off x="72007" y="4174585"/>
          <a:ext cx="4193609" cy="93798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0" rIns="82550" bIns="0" numCol="1" spcCol="1270" anchor="ctr" anchorCtr="0">
          <a:noAutofit/>
        </a:bodyPr>
        <a:lstStyle/>
        <a:p>
          <a:pPr marL="0" lvl="0" indent="0" algn="l" defTabSz="2889250">
            <a:lnSpc>
              <a:spcPct val="90000"/>
            </a:lnSpc>
            <a:spcBef>
              <a:spcPct val="0"/>
            </a:spcBef>
            <a:spcAft>
              <a:spcPct val="35000"/>
            </a:spcAft>
            <a:buNone/>
          </a:pPr>
          <a:r>
            <a:rPr lang="en-US" sz="6500" kern="1200" dirty="0"/>
            <a:t>OSC</a:t>
          </a:r>
          <a:endParaRPr lang="pt-BR" sz="6500" kern="1200" dirty="0"/>
        </a:p>
      </dsp:txBody>
      <dsp:txXfrm>
        <a:off x="72007" y="4174585"/>
        <a:ext cx="2953245" cy="937982"/>
      </dsp:txXfrm>
    </dsp:sp>
    <dsp:sp modelId="{70075ECA-C90A-4562-93B6-9D45B1A0494F}">
      <dsp:nvSpPr>
        <dsp:cNvPr id="0" name=""/>
        <dsp:cNvSpPr/>
      </dsp:nvSpPr>
      <dsp:spPr>
        <a:xfrm>
          <a:off x="4276059" y="4156012"/>
          <a:ext cx="1412575" cy="956555"/>
        </a:xfrm>
        <a:prstGeom prst="ellipse">
          <a:avLst/>
        </a:prstGeom>
        <a:blipFill rotWithShape="1">
          <a:blip xmlns:r="http://schemas.openxmlformats.org/officeDocument/2006/relationships" r:embed="rId1"/>
          <a:stretch>
            <a:fillRect/>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72AB81-32DC-4AED-B72F-67AACD3D3F6A}">
      <dsp:nvSpPr>
        <dsp:cNvPr id="0" name=""/>
        <dsp:cNvSpPr/>
      </dsp:nvSpPr>
      <dsp:spPr>
        <a:xfrm rot="16200000">
          <a:off x="-736508" y="1539890"/>
          <a:ext cx="2340357" cy="867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764942" bIns="0" numCol="1" spcCol="1270" anchor="ctr" anchorCtr="0">
          <a:noAutofit/>
        </a:bodyPr>
        <a:lstStyle/>
        <a:p>
          <a:pPr marL="0" lvl="0" indent="0" algn="r" defTabSz="2578100">
            <a:lnSpc>
              <a:spcPct val="90000"/>
            </a:lnSpc>
            <a:spcBef>
              <a:spcPct val="0"/>
            </a:spcBef>
            <a:spcAft>
              <a:spcPct val="35000"/>
            </a:spcAft>
            <a:buNone/>
          </a:pPr>
          <a:r>
            <a:rPr lang="pt-BR" sz="5800" kern="1200" dirty="0">
              <a:effectLst>
                <a:outerShdw blurRad="38100" dist="38100" dir="2700000" algn="tl">
                  <a:srgbClr val="000000">
                    <a:alpha val="43137"/>
                  </a:srgbClr>
                </a:outerShdw>
              </a:effectLst>
            </a:rPr>
            <a:t>O S C   </a:t>
          </a:r>
        </a:p>
      </dsp:txBody>
      <dsp:txXfrm>
        <a:off x="-736508" y="1539890"/>
        <a:ext cx="2340357" cy="867336"/>
      </dsp:txXfrm>
    </dsp:sp>
    <dsp:sp modelId="{628B4011-C295-4ACB-AD91-E17B42CB695F}">
      <dsp:nvSpPr>
        <dsp:cNvPr id="0" name=""/>
        <dsp:cNvSpPr/>
      </dsp:nvSpPr>
      <dsp:spPr>
        <a:xfrm>
          <a:off x="805237" y="864082"/>
          <a:ext cx="7424362" cy="4351760"/>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764942" rIns="142240" bIns="142240" numCol="1" spcCol="1270" anchor="t" anchorCtr="0">
          <a:noAutofit/>
        </a:bodyPr>
        <a:lstStyle/>
        <a:p>
          <a:pPr marL="228600" lvl="1" indent="-228600" algn="l" defTabSz="889000">
            <a:lnSpc>
              <a:spcPct val="90000"/>
            </a:lnSpc>
            <a:spcBef>
              <a:spcPct val="0"/>
            </a:spcBef>
            <a:spcAft>
              <a:spcPct val="15000"/>
            </a:spcAft>
            <a:buChar char="•"/>
          </a:pPr>
          <a:r>
            <a:rPr lang="en-US" sz="2000" b="0" kern="1200" dirty="0" err="1"/>
            <a:t>Prazo</a:t>
          </a:r>
          <a:r>
            <a:rPr lang="en-US" sz="2000" b="0" kern="1200" dirty="0"/>
            <a:t> </a:t>
          </a:r>
          <a:r>
            <a:rPr lang="en-US" sz="2000" b="0" kern="1200" dirty="0" err="1"/>
            <a:t>máximo</a:t>
          </a:r>
          <a:r>
            <a:rPr lang="en-US" sz="2000" b="0" kern="1200" dirty="0"/>
            <a:t> de 90 </a:t>
          </a:r>
          <a:r>
            <a:rPr lang="en-US" sz="2000" b="0" kern="1200" dirty="0" err="1"/>
            <a:t>dias</a:t>
          </a:r>
          <a:r>
            <a:rPr lang="en-US" sz="2000" b="0" kern="1200" dirty="0"/>
            <a:t> - (</a:t>
          </a:r>
          <a:r>
            <a:rPr lang="en-US" sz="2000" b="0" kern="1200" dirty="0" err="1"/>
            <a:t>cfe</a:t>
          </a:r>
          <a:r>
            <a:rPr lang="en-US" sz="2000" b="0" kern="1200" dirty="0"/>
            <a:t> o </a:t>
          </a:r>
          <a:r>
            <a:rPr lang="en-US" sz="2000" b="0" kern="1200" dirty="0" err="1"/>
            <a:t>termo</a:t>
          </a:r>
          <a:r>
            <a:rPr lang="en-US" sz="2000" b="0" kern="1200" dirty="0"/>
            <a:t>), </a:t>
          </a:r>
          <a:r>
            <a:rPr lang="en-US" sz="2000" b="0" kern="1200" dirty="0" err="1"/>
            <a:t>prorrogáveis</a:t>
          </a:r>
          <a:r>
            <a:rPr lang="en-US" sz="2000" b="0" kern="1200" dirty="0"/>
            <a:t> </a:t>
          </a:r>
          <a:r>
            <a:rPr lang="en-US" sz="2000" b="0" kern="1200" dirty="0" err="1"/>
            <a:t>por</a:t>
          </a:r>
          <a:r>
            <a:rPr lang="en-US" sz="2000" b="0" kern="1200" dirty="0"/>
            <a:t> 30dd</a:t>
          </a:r>
          <a:endParaRPr lang="pt-BR" sz="2000" b="0" kern="1200" dirty="0" err="1"/>
        </a:p>
        <a:p>
          <a:pPr marL="228600" lvl="1" indent="-228600" algn="l" defTabSz="889000">
            <a:lnSpc>
              <a:spcPct val="90000"/>
            </a:lnSpc>
            <a:spcBef>
              <a:spcPct val="0"/>
            </a:spcBef>
            <a:spcAft>
              <a:spcPct val="15000"/>
            </a:spcAft>
            <a:buChar char="•"/>
          </a:pPr>
          <a:endParaRPr lang="pt-BR" sz="2000" b="0" kern="1200" dirty="0" err="1"/>
        </a:p>
        <a:p>
          <a:pPr marL="228600" lvl="1" indent="-228600" algn="l" defTabSz="889000">
            <a:lnSpc>
              <a:spcPct val="90000"/>
            </a:lnSpc>
            <a:spcBef>
              <a:spcPct val="0"/>
            </a:spcBef>
            <a:spcAft>
              <a:spcPct val="15000"/>
            </a:spcAft>
            <a:buChar char="•"/>
          </a:pPr>
          <a:r>
            <a:rPr lang="pt-BR" sz="2000" b="0" kern="1200" dirty="0"/>
            <a:t>Documentos previstos no plano de trabalho e no termo;</a:t>
          </a:r>
        </a:p>
        <a:p>
          <a:pPr marL="228600" lvl="1" indent="-228600" algn="l" defTabSz="889000">
            <a:lnSpc>
              <a:spcPct val="90000"/>
            </a:lnSpc>
            <a:spcBef>
              <a:spcPct val="0"/>
            </a:spcBef>
            <a:spcAft>
              <a:spcPct val="15000"/>
            </a:spcAft>
            <a:buChar char="•"/>
          </a:pPr>
          <a:endParaRPr lang="pt-BR" sz="2000" b="0" kern="1200" dirty="0"/>
        </a:p>
        <a:p>
          <a:pPr marL="228600" lvl="1" indent="-228600" algn="l" defTabSz="889000">
            <a:lnSpc>
              <a:spcPct val="90000"/>
            </a:lnSpc>
            <a:spcBef>
              <a:spcPct val="0"/>
            </a:spcBef>
            <a:spcAft>
              <a:spcPct val="15000"/>
            </a:spcAft>
            <a:buChar char="•"/>
          </a:pPr>
          <a:r>
            <a:rPr lang="en-US" sz="2000" b="0" kern="1200" dirty="0" err="1"/>
            <a:t>Relatório</a:t>
          </a:r>
          <a:r>
            <a:rPr lang="en-US" sz="2000" b="0" kern="1200" dirty="0"/>
            <a:t> de </a:t>
          </a:r>
          <a:r>
            <a:rPr lang="en-US" sz="2000" b="0" kern="1200" dirty="0" err="1"/>
            <a:t>Execução</a:t>
          </a:r>
          <a:r>
            <a:rPr lang="en-US" sz="2000" b="0" kern="1200" dirty="0"/>
            <a:t> do </a:t>
          </a:r>
          <a:r>
            <a:rPr lang="en-US" sz="2000" b="0" kern="1200" dirty="0" err="1"/>
            <a:t>Objeto</a:t>
          </a:r>
          <a:r>
            <a:rPr lang="en-US" sz="2000" b="0" kern="1200" dirty="0"/>
            <a:t>:</a:t>
          </a:r>
          <a:endParaRPr lang="pt-BR" sz="2000" b="0" kern="1200" dirty="0"/>
        </a:p>
        <a:p>
          <a:pPr marL="457200" lvl="2" indent="-228600" algn="l" defTabSz="889000">
            <a:lnSpc>
              <a:spcPct val="90000"/>
            </a:lnSpc>
            <a:spcBef>
              <a:spcPct val="0"/>
            </a:spcBef>
            <a:spcAft>
              <a:spcPct val="15000"/>
            </a:spcAft>
            <a:buChar char="•"/>
          </a:pPr>
          <a:r>
            <a:rPr lang="pt-BR" sz="2000" b="0" kern="1200" dirty="0"/>
            <a:t>Comparativo de metas propostas e resultados alcançados;</a:t>
          </a:r>
        </a:p>
        <a:p>
          <a:pPr marL="457200" lvl="2" indent="-228600" algn="l" defTabSz="889000">
            <a:lnSpc>
              <a:spcPct val="90000"/>
            </a:lnSpc>
            <a:spcBef>
              <a:spcPct val="0"/>
            </a:spcBef>
            <a:spcAft>
              <a:spcPct val="15000"/>
            </a:spcAft>
            <a:buChar char="•"/>
          </a:pPr>
          <a:endParaRPr lang="pt-BR" sz="2000" b="0" kern="1200" dirty="0"/>
        </a:p>
        <a:p>
          <a:pPr marL="457200" lvl="2" indent="-228600" algn="l" defTabSz="889000">
            <a:lnSpc>
              <a:spcPct val="90000"/>
            </a:lnSpc>
            <a:spcBef>
              <a:spcPct val="0"/>
            </a:spcBef>
            <a:spcAft>
              <a:spcPct val="15000"/>
            </a:spcAft>
            <a:buChar char="•"/>
          </a:pPr>
          <a:r>
            <a:rPr lang="pt-BR" sz="2000" b="0" kern="1200" dirty="0"/>
            <a:t>Atividades/Projetos desenvolvidos para cumprir o objeto.</a:t>
          </a:r>
        </a:p>
        <a:p>
          <a:pPr marL="228600" lvl="1" indent="-228600" algn="l" defTabSz="889000">
            <a:lnSpc>
              <a:spcPct val="90000"/>
            </a:lnSpc>
            <a:spcBef>
              <a:spcPct val="0"/>
            </a:spcBef>
            <a:spcAft>
              <a:spcPct val="15000"/>
            </a:spcAft>
            <a:buChar char="•"/>
          </a:pPr>
          <a:endParaRPr lang="pt-BR" sz="2000" b="0" kern="1200" dirty="0"/>
        </a:p>
        <a:p>
          <a:pPr marL="228600" lvl="1" indent="-228600" algn="l" defTabSz="889000">
            <a:lnSpc>
              <a:spcPct val="90000"/>
            </a:lnSpc>
            <a:spcBef>
              <a:spcPct val="0"/>
            </a:spcBef>
            <a:spcAft>
              <a:spcPct val="15000"/>
            </a:spcAft>
            <a:buChar char="•"/>
          </a:pPr>
          <a:endParaRPr lang="pt-BR" sz="2000" b="0" kern="1200" dirty="0"/>
        </a:p>
        <a:p>
          <a:pPr marL="228600" lvl="1" indent="-228600" algn="l" defTabSz="889000">
            <a:lnSpc>
              <a:spcPct val="90000"/>
            </a:lnSpc>
            <a:spcBef>
              <a:spcPct val="0"/>
            </a:spcBef>
            <a:spcAft>
              <a:spcPct val="15000"/>
            </a:spcAft>
            <a:buChar char="•"/>
          </a:pPr>
          <a:r>
            <a:rPr lang="en-US" sz="2000" b="0" kern="1200" dirty="0" err="1"/>
            <a:t>Relatório</a:t>
          </a:r>
          <a:r>
            <a:rPr lang="en-US" sz="2000" b="0" kern="1200" dirty="0"/>
            <a:t> de </a:t>
          </a:r>
          <a:r>
            <a:rPr lang="en-US" sz="2000" b="0" kern="1200" dirty="0" err="1"/>
            <a:t>Execução</a:t>
          </a:r>
          <a:r>
            <a:rPr lang="en-US" sz="2000" b="0" kern="1200" dirty="0"/>
            <a:t> </a:t>
          </a:r>
          <a:r>
            <a:rPr lang="en-US" sz="2000" b="0" kern="1200" dirty="0" err="1"/>
            <a:t>Financeira</a:t>
          </a:r>
          <a:r>
            <a:rPr lang="en-US" sz="2000" b="0" kern="1200" dirty="0"/>
            <a:t>:</a:t>
          </a:r>
          <a:endParaRPr lang="pt-BR" sz="2000" b="0" kern="1200" dirty="0"/>
        </a:p>
      </dsp:txBody>
      <dsp:txXfrm>
        <a:off x="805237" y="864082"/>
        <a:ext cx="7424362" cy="4351760"/>
      </dsp:txXfrm>
    </dsp:sp>
    <dsp:sp modelId="{2C77951C-54DC-47FC-A0F8-70091F9E6831}">
      <dsp:nvSpPr>
        <dsp:cNvPr id="0" name=""/>
        <dsp:cNvSpPr/>
      </dsp:nvSpPr>
      <dsp:spPr>
        <a:xfrm>
          <a:off x="564664" y="147805"/>
          <a:ext cx="1180462" cy="1109999"/>
        </a:xfrm>
        <a:prstGeom prst="rect">
          <a:avLst/>
        </a:prstGeom>
        <a:blipFill rotWithShape="1">
          <a:blip xmlns:r="http://schemas.openxmlformats.org/officeDocument/2006/relationships" r:embed="rId1"/>
          <a:stretch>
            <a:fillRect/>
          </a:stretch>
        </a:blipFill>
        <a:ln>
          <a:noFill/>
        </a:ln>
        <a:effectLst/>
      </dsp:spPr>
      <dsp:style>
        <a:lnRef idx="0">
          <a:scrgbClr r="0" g="0" b="0"/>
        </a:lnRef>
        <a:fillRef idx="1">
          <a:scrgbClr r="0" g="0" b="0"/>
        </a:fillRef>
        <a:effectRef idx="2">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5EE66B-B845-4D1C-8F79-2207617D4B63}">
      <dsp:nvSpPr>
        <dsp:cNvPr id="0" name=""/>
        <dsp:cNvSpPr/>
      </dsp:nvSpPr>
      <dsp:spPr>
        <a:xfrm>
          <a:off x="97210" y="0"/>
          <a:ext cx="4464496" cy="4464496"/>
        </a:xfrm>
        <a:prstGeom prst="triangle">
          <a:avLst/>
        </a:prstGeom>
        <a:solidFill>
          <a:schemeClr val="tx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ED7094D-A384-41E5-A137-A99D06CF48AB}">
      <dsp:nvSpPr>
        <dsp:cNvPr id="0" name=""/>
        <dsp:cNvSpPr/>
      </dsp:nvSpPr>
      <dsp:spPr>
        <a:xfrm>
          <a:off x="2396580" y="448847"/>
          <a:ext cx="2901922" cy="1056829"/>
        </a:xfrm>
        <a:prstGeom prst="roundRect">
          <a:avLst/>
        </a:prstGeom>
        <a:solidFill>
          <a:srgbClr val="00B050">
            <a:alpha val="90000"/>
          </a:srgb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pt-BR" sz="1500" b="0" kern="1200">
              <a:effectLst>
                <a:outerShdw blurRad="38100" dist="38100" dir="2700000" algn="tl">
                  <a:srgbClr val="000000">
                    <a:alpha val="43137"/>
                  </a:srgbClr>
                </a:outerShdw>
              </a:effectLst>
            </a:rPr>
            <a:t>Advertência</a:t>
          </a:r>
        </a:p>
      </dsp:txBody>
      <dsp:txXfrm>
        <a:off x="2448170" y="500437"/>
        <a:ext cx="2798742" cy="953649"/>
      </dsp:txXfrm>
    </dsp:sp>
    <dsp:sp modelId="{0969F7D3-F33B-4C25-8E50-69F51EC85DF2}">
      <dsp:nvSpPr>
        <dsp:cNvPr id="0" name=""/>
        <dsp:cNvSpPr/>
      </dsp:nvSpPr>
      <dsp:spPr>
        <a:xfrm>
          <a:off x="2329458" y="1637781"/>
          <a:ext cx="2901922" cy="1056829"/>
        </a:xfrm>
        <a:prstGeom prst="roundRect">
          <a:avLst/>
        </a:prstGeom>
        <a:solidFill>
          <a:srgbClr val="FFFF00">
            <a:alpha val="90000"/>
          </a:srgbClr>
        </a:solidFill>
        <a:ln w="12700" cap="flat" cmpd="sng" algn="ctr">
          <a:solidFill>
            <a:schemeClr val="accent1">
              <a:shade val="80000"/>
              <a:hueOff val="135632"/>
              <a:satOff val="2588"/>
              <a:lumOff val="114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pt-BR" sz="1500" b="0" kern="1200" dirty="0">
              <a:effectLst>
                <a:outerShdw blurRad="38100" dist="38100" dir="2700000" algn="tl">
                  <a:srgbClr val="000000">
                    <a:alpha val="43137"/>
                  </a:srgbClr>
                </a:outerShdw>
              </a:effectLst>
            </a:rPr>
            <a:t>Suspensão de até 2 anos para chamamento público e celebrar Termos na  esfera de governo sancionadora</a:t>
          </a:r>
        </a:p>
      </dsp:txBody>
      <dsp:txXfrm>
        <a:off x="2381048" y="1689371"/>
        <a:ext cx="2798742" cy="953649"/>
      </dsp:txXfrm>
    </dsp:sp>
    <dsp:sp modelId="{A93F88A3-23F7-414A-B9B9-BBF4D8E077C9}">
      <dsp:nvSpPr>
        <dsp:cNvPr id="0" name=""/>
        <dsp:cNvSpPr/>
      </dsp:nvSpPr>
      <dsp:spPr>
        <a:xfrm>
          <a:off x="2329458" y="2826714"/>
          <a:ext cx="2901922" cy="1056829"/>
        </a:xfrm>
        <a:prstGeom prst="roundRect">
          <a:avLst/>
        </a:prstGeom>
        <a:solidFill>
          <a:srgbClr val="FF2F2F">
            <a:alpha val="89804"/>
          </a:srgbClr>
        </a:solidFill>
        <a:ln w="12700" cap="flat" cmpd="sng" algn="ctr">
          <a:solidFill>
            <a:schemeClr val="accent1">
              <a:shade val="80000"/>
              <a:hueOff val="271263"/>
              <a:satOff val="5175"/>
              <a:lumOff val="2285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pt-BR" sz="1500" b="0" kern="1200">
              <a:effectLst>
                <a:outerShdw blurRad="38100" dist="38100" dir="2700000" algn="tl">
                  <a:srgbClr val="000000">
                    <a:alpha val="43137"/>
                  </a:srgbClr>
                </a:outerShdw>
              </a:effectLst>
            </a:rPr>
            <a:t>Inidoneidade – todas as esferas de governo</a:t>
          </a:r>
        </a:p>
      </dsp:txBody>
      <dsp:txXfrm>
        <a:off x="2381048" y="2878304"/>
        <a:ext cx="2798742" cy="95364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EFB16B-471C-4BC0-9DE4-35A41382B98F}">
      <dsp:nvSpPr>
        <dsp:cNvPr id="0" name=""/>
        <dsp:cNvSpPr/>
      </dsp:nvSpPr>
      <dsp:spPr>
        <a:xfrm>
          <a:off x="0" y="3031"/>
          <a:ext cx="2880320" cy="708926"/>
        </a:xfrm>
        <a:prstGeom prst="roundRect">
          <a:avLst>
            <a:gd name="adj" fmla="val 10000"/>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err="1"/>
            <a:t>Processo</a:t>
          </a:r>
          <a:r>
            <a:rPr lang="en-US" sz="1400" b="1" kern="1200" dirty="0"/>
            <a:t> </a:t>
          </a:r>
        </a:p>
        <a:p>
          <a:pPr marL="0" lvl="0" indent="0" algn="ctr" defTabSz="622300">
            <a:lnSpc>
              <a:spcPct val="90000"/>
            </a:lnSpc>
            <a:spcBef>
              <a:spcPct val="0"/>
            </a:spcBef>
            <a:spcAft>
              <a:spcPct val="35000"/>
            </a:spcAft>
            <a:buNone/>
          </a:pPr>
          <a:r>
            <a:rPr lang="en-US" sz="1400" b="1" kern="1200" dirty="0" err="1"/>
            <a:t>Administrativo</a:t>
          </a:r>
          <a:endParaRPr lang="pt-BR" sz="1400" b="1" kern="1200" dirty="0"/>
        </a:p>
      </dsp:txBody>
      <dsp:txXfrm>
        <a:off x="20764" y="23795"/>
        <a:ext cx="2838792" cy="667398"/>
      </dsp:txXfrm>
    </dsp:sp>
    <dsp:sp modelId="{53C76A7F-64B3-47E5-9D88-72343623A237}">
      <dsp:nvSpPr>
        <dsp:cNvPr id="0" name=""/>
        <dsp:cNvSpPr/>
      </dsp:nvSpPr>
      <dsp:spPr>
        <a:xfrm rot="5400000">
          <a:off x="1272648" y="775799"/>
          <a:ext cx="335023" cy="319017"/>
        </a:xfrm>
        <a:prstGeom prst="rightArrow">
          <a:avLst>
            <a:gd name="adj1" fmla="val 60000"/>
            <a:gd name="adj2" fmla="val 50000"/>
          </a:avLst>
        </a:prstGeom>
        <a:gradFill rotWithShape="0">
          <a:gsLst>
            <a:gs pos="0">
              <a:schemeClr val="accent1">
                <a:shade val="90000"/>
                <a:hueOff val="0"/>
                <a:satOff val="0"/>
                <a:lumOff val="0"/>
                <a:alphaOff val="0"/>
                <a:satMod val="103000"/>
                <a:lumMod val="102000"/>
                <a:tint val="94000"/>
              </a:schemeClr>
            </a:gs>
            <a:gs pos="50000">
              <a:schemeClr val="accent1">
                <a:shade val="90000"/>
                <a:hueOff val="0"/>
                <a:satOff val="0"/>
                <a:lumOff val="0"/>
                <a:alphaOff val="0"/>
                <a:satMod val="110000"/>
                <a:lumMod val="100000"/>
                <a:shade val="100000"/>
              </a:schemeClr>
            </a:gs>
            <a:gs pos="100000">
              <a:schemeClr val="accent1">
                <a:shade val="9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pt-BR" sz="3200" b="1" kern="1200"/>
        </a:p>
      </dsp:txBody>
      <dsp:txXfrm rot="-5400000">
        <a:off x="1344454" y="767797"/>
        <a:ext cx="191411" cy="239318"/>
      </dsp:txXfrm>
    </dsp:sp>
    <dsp:sp modelId="{33D8D5D4-4D36-494C-9011-1591E9BA749E}">
      <dsp:nvSpPr>
        <dsp:cNvPr id="0" name=""/>
        <dsp:cNvSpPr/>
      </dsp:nvSpPr>
      <dsp:spPr>
        <a:xfrm>
          <a:off x="0" y="1158657"/>
          <a:ext cx="2880320" cy="708926"/>
        </a:xfrm>
        <a:prstGeom prst="roundRect">
          <a:avLst>
            <a:gd name="adj" fmla="val 10000"/>
          </a:avLst>
        </a:prstGeom>
        <a:gradFill rotWithShape="0">
          <a:gsLst>
            <a:gs pos="0">
              <a:schemeClr val="accent1">
                <a:shade val="80000"/>
                <a:hueOff val="67816"/>
                <a:satOff val="1294"/>
                <a:lumOff val="5714"/>
                <a:alphaOff val="0"/>
                <a:satMod val="103000"/>
                <a:lumMod val="102000"/>
                <a:tint val="94000"/>
              </a:schemeClr>
            </a:gs>
            <a:gs pos="50000">
              <a:schemeClr val="accent1">
                <a:shade val="80000"/>
                <a:hueOff val="67816"/>
                <a:satOff val="1294"/>
                <a:lumOff val="5714"/>
                <a:alphaOff val="0"/>
                <a:satMod val="110000"/>
                <a:lumMod val="100000"/>
                <a:shade val="100000"/>
              </a:schemeClr>
            </a:gs>
            <a:gs pos="100000">
              <a:schemeClr val="accent1">
                <a:shade val="80000"/>
                <a:hueOff val="67816"/>
                <a:satOff val="1294"/>
                <a:lumOff val="571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err="1"/>
            <a:t>Defesa</a:t>
          </a:r>
          <a:r>
            <a:rPr lang="en-US" sz="1400" b="1" kern="1200" dirty="0"/>
            <a:t> </a:t>
          </a:r>
          <a:r>
            <a:rPr lang="en-US" sz="1400" b="1" kern="1200" dirty="0" err="1"/>
            <a:t>Prévia</a:t>
          </a:r>
          <a:endParaRPr lang="pt-BR" sz="1400" b="1" kern="1200" dirty="0"/>
        </a:p>
      </dsp:txBody>
      <dsp:txXfrm>
        <a:off x="20764" y="1179421"/>
        <a:ext cx="2838792" cy="667398"/>
      </dsp:txXfrm>
    </dsp:sp>
    <dsp:sp modelId="{082E1988-4BC5-427F-8AF3-5F89E18D8F34}">
      <dsp:nvSpPr>
        <dsp:cNvPr id="0" name=""/>
        <dsp:cNvSpPr/>
      </dsp:nvSpPr>
      <dsp:spPr>
        <a:xfrm rot="5400000">
          <a:off x="1341824" y="1839189"/>
          <a:ext cx="196671" cy="319017"/>
        </a:xfrm>
        <a:prstGeom prst="rightArrow">
          <a:avLst>
            <a:gd name="adj1" fmla="val 60000"/>
            <a:gd name="adj2" fmla="val 50000"/>
          </a:avLst>
        </a:prstGeom>
        <a:gradFill rotWithShape="0">
          <a:gsLst>
            <a:gs pos="0">
              <a:schemeClr val="accent1">
                <a:shade val="90000"/>
                <a:hueOff val="90432"/>
                <a:satOff val="-209"/>
                <a:lumOff val="6624"/>
                <a:alphaOff val="0"/>
                <a:satMod val="103000"/>
                <a:lumMod val="102000"/>
                <a:tint val="94000"/>
              </a:schemeClr>
            </a:gs>
            <a:gs pos="50000">
              <a:schemeClr val="accent1">
                <a:shade val="90000"/>
                <a:hueOff val="90432"/>
                <a:satOff val="-209"/>
                <a:lumOff val="6624"/>
                <a:alphaOff val="0"/>
                <a:satMod val="110000"/>
                <a:lumMod val="100000"/>
                <a:shade val="100000"/>
              </a:schemeClr>
            </a:gs>
            <a:gs pos="100000">
              <a:schemeClr val="accent1">
                <a:shade val="90000"/>
                <a:hueOff val="90432"/>
                <a:satOff val="-209"/>
                <a:lumOff val="662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pt-BR" sz="3200" b="1" kern="1200"/>
        </a:p>
      </dsp:txBody>
      <dsp:txXfrm rot="-5400000">
        <a:off x="1344455" y="1900362"/>
        <a:ext cx="191411" cy="137670"/>
      </dsp:txXfrm>
    </dsp:sp>
    <dsp:sp modelId="{A6E7E518-E2BD-4CDC-80DF-89E49EA14083}">
      <dsp:nvSpPr>
        <dsp:cNvPr id="0" name=""/>
        <dsp:cNvSpPr/>
      </dsp:nvSpPr>
      <dsp:spPr>
        <a:xfrm>
          <a:off x="0" y="2129812"/>
          <a:ext cx="2880320" cy="708926"/>
        </a:xfrm>
        <a:prstGeom prst="roundRect">
          <a:avLst>
            <a:gd name="adj" fmla="val 10000"/>
          </a:avLst>
        </a:prstGeom>
        <a:gradFill rotWithShape="0">
          <a:gsLst>
            <a:gs pos="0">
              <a:schemeClr val="accent1">
                <a:shade val="80000"/>
                <a:hueOff val="135632"/>
                <a:satOff val="2588"/>
                <a:lumOff val="11428"/>
                <a:alphaOff val="0"/>
                <a:satMod val="103000"/>
                <a:lumMod val="102000"/>
                <a:tint val="94000"/>
              </a:schemeClr>
            </a:gs>
            <a:gs pos="50000">
              <a:schemeClr val="accent1">
                <a:shade val="80000"/>
                <a:hueOff val="135632"/>
                <a:satOff val="2588"/>
                <a:lumOff val="11428"/>
                <a:alphaOff val="0"/>
                <a:satMod val="110000"/>
                <a:lumMod val="100000"/>
                <a:shade val="100000"/>
              </a:schemeClr>
            </a:gs>
            <a:gs pos="100000">
              <a:schemeClr val="accent1">
                <a:shade val="80000"/>
                <a:hueOff val="135632"/>
                <a:satOff val="2588"/>
                <a:lumOff val="114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err="1"/>
            <a:t>Penalidade</a:t>
          </a:r>
          <a:r>
            <a:rPr lang="en-US" sz="1400" b="1" kern="1200" dirty="0"/>
            <a:t> </a:t>
          </a:r>
          <a:r>
            <a:rPr lang="en-US" sz="1400" b="1" kern="1200" dirty="0" err="1"/>
            <a:t>aplicada</a:t>
          </a:r>
          <a:r>
            <a:rPr lang="en-US" sz="1400" b="1" kern="1200" dirty="0"/>
            <a:t> </a:t>
          </a:r>
          <a:r>
            <a:rPr lang="en-US" sz="1400" b="1" kern="1200" dirty="0" err="1"/>
            <a:t>pelo</a:t>
          </a:r>
          <a:r>
            <a:rPr lang="en-US" sz="1400" b="1" kern="1200" dirty="0"/>
            <a:t> </a:t>
          </a:r>
          <a:r>
            <a:rPr lang="en-US" sz="1400" b="1" kern="1200" dirty="0" err="1"/>
            <a:t>Secretário</a:t>
          </a:r>
          <a:endParaRPr lang="pt-BR" sz="1400" b="1" kern="1200" dirty="0"/>
        </a:p>
      </dsp:txBody>
      <dsp:txXfrm>
        <a:off x="20764" y="2150576"/>
        <a:ext cx="2838792" cy="667398"/>
      </dsp:txXfrm>
    </dsp:sp>
    <dsp:sp modelId="{7DBB3AC2-373C-4916-94C6-9F61AF7498E1}">
      <dsp:nvSpPr>
        <dsp:cNvPr id="0" name=""/>
        <dsp:cNvSpPr/>
      </dsp:nvSpPr>
      <dsp:spPr>
        <a:xfrm rot="5400000">
          <a:off x="1307236" y="2856462"/>
          <a:ext cx="265847" cy="319017"/>
        </a:xfrm>
        <a:prstGeom prst="rightArrow">
          <a:avLst>
            <a:gd name="adj1" fmla="val 60000"/>
            <a:gd name="adj2" fmla="val 50000"/>
          </a:avLst>
        </a:prstGeom>
        <a:gradFill rotWithShape="0">
          <a:gsLst>
            <a:gs pos="0">
              <a:schemeClr val="accent1">
                <a:shade val="90000"/>
                <a:hueOff val="180863"/>
                <a:satOff val="-417"/>
                <a:lumOff val="13247"/>
                <a:alphaOff val="0"/>
                <a:satMod val="103000"/>
                <a:lumMod val="102000"/>
                <a:tint val="94000"/>
              </a:schemeClr>
            </a:gs>
            <a:gs pos="50000">
              <a:schemeClr val="accent1">
                <a:shade val="90000"/>
                <a:hueOff val="180863"/>
                <a:satOff val="-417"/>
                <a:lumOff val="13247"/>
                <a:alphaOff val="0"/>
                <a:satMod val="110000"/>
                <a:lumMod val="100000"/>
                <a:shade val="100000"/>
              </a:schemeClr>
            </a:gs>
            <a:gs pos="100000">
              <a:schemeClr val="accent1">
                <a:shade val="90000"/>
                <a:hueOff val="180863"/>
                <a:satOff val="-417"/>
                <a:lumOff val="1324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pt-BR" sz="3200" b="1" kern="1200"/>
        </a:p>
      </dsp:txBody>
      <dsp:txXfrm rot="-5400000">
        <a:off x="1344454" y="2883047"/>
        <a:ext cx="191411" cy="186093"/>
      </dsp:txXfrm>
    </dsp:sp>
    <dsp:sp modelId="{2A7B747D-3CD8-493F-8B01-6C439D6D4A26}">
      <dsp:nvSpPr>
        <dsp:cNvPr id="0" name=""/>
        <dsp:cNvSpPr/>
      </dsp:nvSpPr>
      <dsp:spPr>
        <a:xfrm>
          <a:off x="0" y="3193202"/>
          <a:ext cx="2880320" cy="708926"/>
        </a:xfrm>
        <a:prstGeom prst="roundRect">
          <a:avLst>
            <a:gd name="adj" fmla="val 10000"/>
          </a:avLst>
        </a:prstGeom>
        <a:gradFill rotWithShape="0">
          <a:gsLst>
            <a:gs pos="0">
              <a:schemeClr val="accent1">
                <a:shade val="80000"/>
                <a:hueOff val="203448"/>
                <a:satOff val="3881"/>
                <a:lumOff val="17141"/>
                <a:alphaOff val="0"/>
                <a:satMod val="103000"/>
                <a:lumMod val="102000"/>
                <a:tint val="94000"/>
              </a:schemeClr>
            </a:gs>
            <a:gs pos="50000">
              <a:schemeClr val="accent1">
                <a:shade val="80000"/>
                <a:hueOff val="203448"/>
                <a:satOff val="3881"/>
                <a:lumOff val="17141"/>
                <a:alphaOff val="0"/>
                <a:satMod val="110000"/>
                <a:lumMod val="100000"/>
                <a:shade val="100000"/>
              </a:schemeClr>
            </a:gs>
            <a:gs pos="100000">
              <a:schemeClr val="accent1">
                <a:shade val="80000"/>
                <a:hueOff val="203448"/>
                <a:satOff val="3881"/>
                <a:lumOff val="1714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err="1"/>
            <a:t>Só</a:t>
          </a:r>
          <a:r>
            <a:rPr lang="en-US" sz="1400" b="1" kern="1200" dirty="0"/>
            <a:t> o </a:t>
          </a:r>
          <a:r>
            <a:rPr lang="en-US" sz="1400" b="1" kern="1200" dirty="0" err="1"/>
            <a:t>Secretário</a:t>
          </a:r>
          <a:r>
            <a:rPr lang="en-US" sz="1400" b="1" kern="1200" dirty="0"/>
            <a:t> </a:t>
          </a:r>
          <a:r>
            <a:rPr lang="en-US" sz="1400" b="1" kern="1200" dirty="0" err="1"/>
            <a:t>pode</a:t>
          </a:r>
          <a:r>
            <a:rPr lang="en-US" sz="1400" b="1" kern="1200" dirty="0"/>
            <a:t> </a:t>
          </a:r>
          <a:r>
            <a:rPr lang="en-US" sz="1400" b="1" kern="1200" dirty="0" err="1"/>
            <a:t>reabilitar</a:t>
          </a:r>
          <a:r>
            <a:rPr lang="en-US" sz="1400" b="1" kern="1200" dirty="0"/>
            <a:t> a OSC</a:t>
          </a:r>
          <a:endParaRPr lang="pt-BR" sz="1400" b="1" kern="1200" dirty="0"/>
        </a:p>
      </dsp:txBody>
      <dsp:txXfrm>
        <a:off x="20764" y="3213966"/>
        <a:ext cx="2838792" cy="667398"/>
      </dsp:txXfrm>
    </dsp:sp>
    <dsp:sp modelId="{B2CA61FC-8078-49EB-9AB3-46134071BDD7}">
      <dsp:nvSpPr>
        <dsp:cNvPr id="0" name=""/>
        <dsp:cNvSpPr/>
      </dsp:nvSpPr>
      <dsp:spPr>
        <a:xfrm rot="5400000">
          <a:off x="1307236" y="3919852"/>
          <a:ext cx="265847" cy="319017"/>
        </a:xfrm>
        <a:prstGeom prst="rightArrow">
          <a:avLst>
            <a:gd name="adj1" fmla="val 60000"/>
            <a:gd name="adj2" fmla="val 50000"/>
          </a:avLst>
        </a:prstGeom>
        <a:gradFill rotWithShape="0">
          <a:gsLst>
            <a:gs pos="0">
              <a:schemeClr val="accent1">
                <a:shade val="90000"/>
                <a:hueOff val="271295"/>
                <a:satOff val="-626"/>
                <a:lumOff val="19871"/>
                <a:alphaOff val="0"/>
                <a:satMod val="103000"/>
                <a:lumMod val="102000"/>
                <a:tint val="94000"/>
              </a:schemeClr>
            </a:gs>
            <a:gs pos="50000">
              <a:schemeClr val="accent1">
                <a:shade val="90000"/>
                <a:hueOff val="271295"/>
                <a:satOff val="-626"/>
                <a:lumOff val="19871"/>
                <a:alphaOff val="0"/>
                <a:satMod val="110000"/>
                <a:lumMod val="100000"/>
                <a:shade val="100000"/>
              </a:schemeClr>
            </a:gs>
            <a:gs pos="100000">
              <a:schemeClr val="accent1">
                <a:shade val="90000"/>
                <a:hueOff val="271295"/>
                <a:satOff val="-626"/>
                <a:lumOff val="1987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a:lnSpc>
              <a:spcPct val="90000"/>
            </a:lnSpc>
            <a:spcBef>
              <a:spcPct val="0"/>
            </a:spcBef>
            <a:spcAft>
              <a:spcPct val="35000"/>
            </a:spcAft>
            <a:buNone/>
          </a:pPr>
          <a:endParaRPr lang="pt-BR" sz="3200" b="1" kern="1200"/>
        </a:p>
      </dsp:txBody>
      <dsp:txXfrm rot="-5400000">
        <a:off x="1344454" y="3946437"/>
        <a:ext cx="191411" cy="186093"/>
      </dsp:txXfrm>
    </dsp:sp>
    <dsp:sp modelId="{F506EB24-F6EA-4BB4-AE54-CA5E30BD3B7A}">
      <dsp:nvSpPr>
        <dsp:cNvPr id="0" name=""/>
        <dsp:cNvSpPr/>
      </dsp:nvSpPr>
      <dsp:spPr>
        <a:xfrm>
          <a:off x="0" y="4256593"/>
          <a:ext cx="2880320" cy="708926"/>
        </a:xfrm>
        <a:prstGeom prst="roundRect">
          <a:avLst>
            <a:gd name="adj" fmla="val 10000"/>
          </a:avLst>
        </a:prstGeom>
        <a:gradFill rotWithShape="0">
          <a:gsLst>
            <a:gs pos="0">
              <a:schemeClr val="accent1">
                <a:shade val="80000"/>
                <a:hueOff val="271263"/>
                <a:satOff val="5175"/>
                <a:lumOff val="22855"/>
                <a:alphaOff val="0"/>
                <a:satMod val="103000"/>
                <a:lumMod val="102000"/>
                <a:tint val="94000"/>
              </a:schemeClr>
            </a:gs>
            <a:gs pos="50000">
              <a:schemeClr val="accent1">
                <a:shade val="80000"/>
                <a:hueOff val="271263"/>
                <a:satOff val="5175"/>
                <a:lumOff val="22855"/>
                <a:alphaOff val="0"/>
                <a:satMod val="110000"/>
                <a:lumMod val="100000"/>
                <a:shade val="100000"/>
              </a:schemeClr>
            </a:gs>
            <a:gs pos="100000">
              <a:schemeClr val="accent1">
                <a:shade val="80000"/>
                <a:hueOff val="271263"/>
                <a:satOff val="5175"/>
                <a:lumOff val="2285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err="1"/>
            <a:t>Reabilitação</a:t>
          </a:r>
          <a:r>
            <a:rPr lang="en-US" sz="1400" b="1" kern="1200" dirty="0"/>
            <a:t> </a:t>
          </a:r>
          <a:r>
            <a:rPr lang="en-US" sz="1400" b="1" kern="1200" dirty="0" err="1"/>
            <a:t>depende</a:t>
          </a:r>
          <a:r>
            <a:rPr lang="en-US" sz="1400" b="1" kern="1200" dirty="0"/>
            <a:t> do </a:t>
          </a:r>
          <a:r>
            <a:rPr lang="en-US" sz="1400" b="1" kern="1200" dirty="0" err="1"/>
            <a:t>transcurso</a:t>
          </a:r>
          <a:r>
            <a:rPr lang="en-US" sz="1400" b="1" kern="1200" dirty="0"/>
            <a:t> do </a:t>
          </a:r>
          <a:r>
            <a:rPr lang="en-US" sz="1400" b="1" kern="1200" dirty="0" err="1"/>
            <a:t>prazo</a:t>
          </a:r>
          <a:r>
            <a:rPr lang="en-US" sz="1400" b="1" kern="1200" dirty="0"/>
            <a:t> e </a:t>
          </a:r>
          <a:r>
            <a:rPr lang="en-US" sz="1400" b="1" kern="1200" dirty="0" err="1"/>
            <a:t>ressarcimento</a:t>
          </a:r>
          <a:r>
            <a:rPr lang="en-US" sz="1400" b="1" kern="1200" dirty="0"/>
            <a:t> do  </a:t>
          </a:r>
          <a:r>
            <a:rPr lang="en-US" sz="1400" b="1" kern="1200" dirty="0" err="1"/>
            <a:t>prejuízo</a:t>
          </a:r>
          <a:endParaRPr lang="pt-BR" sz="1400" b="1" kern="1200" dirty="0"/>
        </a:p>
      </dsp:txBody>
      <dsp:txXfrm>
        <a:off x="20764" y="4277357"/>
        <a:ext cx="2838792" cy="6673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2FDCB6-B81B-4E4F-9F93-340ABE406274}">
      <dsp:nvSpPr>
        <dsp:cNvPr id="0" name=""/>
        <dsp:cNvSpPr/>
      </dsp:nvSpPr>
      <dsp:spPr>
        <a:xfrm>
          <a:off x="0" y="9436"/>
          <a:ext cx="1980220" cy="574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50800" rIns="142240" bIns="50800" numCol="1" spcCol="1270" anchor="ctr" anchorCtr="0">
          <a:noAutofit/>
        </a:bodyPr>
        <a:lstStyle/>
        <a:p>
          <a:pPr marL="0" lvl="0" indent="0" algn="r" defTabSz="889000">
            <a:lnSpc>
              <a:spcPct val="90000"/>
            </a:lnSpc>
            <a:spcBef>
              <a:spcPct val="0"/>
            </a:spcBef>
            <a:spcAft>
              <a:spcPct val="35000"/>
            </a:spcAft>
            <a:buNone/>
          </a:pPr>
          <a:r>
            <a:rPr lang="pt-BR" sz="2000" kern="1200" dirty="0"/>
            <a:t>Primeiro Setor</a:t>
          </a:r>
        </a:p>
      </dsp:txBody>
      <dsp:txXfrm>
        <a:off x="0" y="9436"/>
        <a:ext cx="1980220" cy="574200"/>
      </dsp:txXfrm>
    </dsp:sp>
    <dsp:sp modelId="{F6C2C61E-0A29-4427-A3A7-83E084E49173}">
      <dsp:nvSpPr>
        <dsp:cNvPr id="0" name=""/>
        <dsp:cNvSpPr/>
      </dsp:nvSpPr>
      <dsp:spPr>
        <a:xfrm>
          <a:off x="1980219" y="9436"/>
          <a:ext cx="396044" cy="57420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B9D1564-AEFB-40D8-A01B-9A6F3FE219A2}">
      <dsp:nvSpPr>
        <dsp:cNvPr id="0" name=""/>
        <dsp:cNvSpPr/>
      </dsp:nvSpPr>
      <dsp:spPr>
        <a:xfrm>
          <a:off x="2534681" y="9436"/>
          <a:ext cx="5386198" cy="574200"/>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Char char="•"/>
          </a:pPr>
          <a:r>
            <a:rPr lang="pt-BR" sz="2000" kern="1200" dirty="0"/>
            <a:t>Governo</a:t>
          </a:r>
        </a:p>
      </dsp:txBody>
      <dsp:txXfrm>
        <a:off x="2534681" y="9436"/>
        <a:ext cx="5386198" cy="574200"/>
      </dsp:txXfrm>
    </dsp:sp>
    <dsp:sp modelId="{22A0E3C6-566A-4711-80B5-2954AA0ED096}">
      <dsp:nvSpPr>
        <dsp:cNvPr id="0" name=""/>
        <dsp:cNvSpPr/>
      </dsp:nvSpPr>
      <dsp:spPr>
        <a:xfrm>
          <a:off x="0" y="688036"/>
          <a:ext cx="1980220" cy="574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50800" rIns="142240" bIns="50800" numCol="1" spcCol="1270" anchor="ctr" anchorCtr="0">
          <a:noAutofit/>
        </a:bodyPr>
        <a:lstStyle/>
        <a:p>
          <a:pPr marL="0" lvl="0" indent="0" algn="r" defTabSz="889000">
            <a:lnSpc>
              <a:spcPct val="90000"/>
            </a:lnSpc>
            <a:spcBef>
              <a:spcPct val="0"/>
            </a:spcBef>
            <a:spcAft>
              <a:spcPct val="35000"/>
            </a:spcAft>
            <a:buNone/>
          </a:pPr>
          <a:r>
            <a:rPr lang="pt-BR" sz="2000" kern="1200" dirty="0"/>
            <a:t>Segundo Setor</a:t>
          </a:r>
        </a:p>
      </dsp:txBody>
      <dsp:txXfrm>
        <a:off x="0" y="688036"/>
        <a:ext cx="1980220" cy="574200"/>
      </dsp:txXfrm>
    </dsp:sp>
    <dsp:sp modelId="{3114D489-DA42-46BC-9294-D56218040426}">
      <dsp:nvSpPr>
        <dsp:cNvPr id="0" name=""/>
        <dsp:cNvSpPr/>
      </dsp:nvSpPr>
      <dsp:spPr>
        <a:xfrm>
          <a:off x="1980219" y="688036"/>
          <a:ext cx="396044" cy="57420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0B7E7EF-04DE-42C9-ADDC-49B6C2C8FC2A}">
      <dsp:nvSpPr>
        <dsp:cNvPr id="0" name=""/>
        <dsp:cNvSpPr/>
      </dsp:nvSpPr>
      <dsp:spPr>
        <a:xfrm>
          <a:off x="2534681" y="688036"/>
          <a:ext cx="5386198" cy="574200"/>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Char char="•"/>
          </a:pPr>
          <a:r>
            <a:rPr lang="pt-BR" sz="2000" kern="1200" dirty="0"/>
            <a:t>Iniciativa Privada</a:t>
          </a:r>
        </a:p>
      </dsp:txBody>
      <dsp:txXfrm>
        <a:off x="2534681" y="688036"/>
        <a:ext cx="5386198" cy="574200"/>
      </dsp:txXfrm>
    </dsp:sp>
    <dsp:sp modelId="{49F9D1B2-780E-4281-9D3D-7957669C23C5}">
      <dsp:nvSpPr>
        <dsp:cNvPr id="0" name=""/>
        <dsp:cNvSpPr/>
      </dsp:nvSpPr>
      <dsp:spPr>
        <a:xfrm>
          <a:off x="0" y="2299712"/>
          <a:ext cx="1980220" cy="574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50800" rIns="142240" bIns="50800" numCol="1" spcCol="1270" anchor="ctr" anchorCtr="0">
          <a:noAutofit/>
        </a:bodyPr>
        <a:lstStyle/>
        <a:p>
          <a:pPr marL="0" lvl="0" indent="0" algn="r" defTabSz="889000">
            <a:lnSpc>
              <a:spcPct val="90000"/>
            </a:lnSpc>
            <a:spcBef>
              <a:spcPct val="0"/>
            </a:spcBef>
            <a:spcAft>
              <a:spcPct val="35000"/>
            </a:spcAft>
            <a:buNone/>
          </a:pPr>
          <a:r>
            <a:rPr lang="pt-BR" sz="2000" kern="1200" dirty="0"/>
            <a:t>Terceiro Setor</a:t>
          </a:r>
        </a:p>
      </dsp:txBody>
      <dsp:txXfrm>
        <a:off x="0" y="2299712"/>
        <a:ext cx="1980220" cy="574200"/>
      </dsp:txXfrm>
    </dsp:sp>
    <dsp:sp modelId="{69455F49-65BF-486B-B32E-788B701B0A06}">
      <dsp:nvSpPr>
        <dsp:cNvPr id="0" name=""/>
        <dsp:cNvSpPr/>
      </dsp:nvSpPr>
      <dsp:spPr>
        <a:xfrm>
          <a:off x="1980219" y="1366637"/>
          <a:ext cx="396044" cy="244035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462E950-CF0B-4A80-9B83-D5A327F26B7E}">
      <dsp:nvSpPr>
        <dsp:cNvPr id="0" name=""/>
        <dsp:cNvSpPr/>
      </dsp:nvSpPr>
      <dsp:spPr>
        <a:xfrm>
          <a:off x="2534681" y="1366637"/>
          <a:ext cx="5386198" cy="2440350"/>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76200">
          <a:solidFill>
            <a:schemeClr val="accent1">
              <a:lumMod val="50000"/>
            </a:schemeClr>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Char char="•"/>
          </a:pPr>
          <a:r>
            <a:rPr lang="pt-BR" sz="2000" kern="1200" dirty="0"/>
            <a:t>Tipos de instituições sem fins lucrativos, cujos resultados financeiros não são distribuídos a seus dirigentes, dependem de ações voluntárias, são independentes da autonomia governamental e pressupõe-se que possuam longevidade, graças ao complexo de adesões e ações voluntárias, incentivadas e promovidas por seus associados. </a:t>
          </a:r>
        </a:p>
      </dsp:txBody>
      <dsp:txXfrm>
        <a:off x="2534681" y="1366637"/>
        <a:ext cx="5386198" cy="24403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036205-250A-469C-8871-8A8EE3FE882C}">
      <dsp:nvSpPr>
        <dsp:cNvPr id="0" name=""/>
        <dsp:cNvSpPr/>
      </dsp:nvSpPr>
      <dsp:spPr>
        <a:xfrm>
          <a:off x="0" y="0"/>
          <a:ext cx="8568952" cy="4557432"/>
        </a:xfrm>
        <a:prstGeom prst="roundRect">
          <a:avLst>
            <a:gd name="adj" fmla="val 8500"/>
          </a:avLst>
        </a:prstGeom>
        <a:solidFill>
          <a:schemeClr val="accent1">
            <a:lumMod val="20000"/>
            <a:lumOff val="8000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7160" tIns="137160" rIns="137160" bIns="2813581" numCol="1" spcCol="1270" anchor="t" anchorCtr="0">
          <a:noAutofit/>
        </a:bodyPr>
        <a:lstStyle/>
        <a:p>
          <a:pPr marL="0" lvl="0" indent="0" algn="l" defTabSz="1600200">
            <a:lnSpc>
              <a:spcPct val="90000"/>
            </a:lnSpc>
            <a:spcBef>
              <a:spcPct val="0"/>
            </a:spcBef>
            <a:spcAft>
              <a:spcPct val="35000"/>
            </a:spcAft>
            <a:buNone/>
          </a:pPr>
          <a:r>
            <a:rPr lang="pt-BR" sz="3600" kern="1200" dirty="0"/>
            <a:t>Terceiro Setor</a:t>
          </a:r>
        </a:p>
      </dsp:txBody>
      <dsp:txXfrm>
        <a:off x="113460" y="113460"/>
        <a:ext cx="8342032" cy="43305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2FDCB6-B81B-4E4F-9F93-340ABE406274}">
      <dsp:nvSpPr>
        <dsp:cNvPr id="0" name=""/>
        <dsp:cNvSpPr/>
      </dsp:nvSpPr>
      <dsp:spPr>
        <a:xfrm>
          <a:off x="0" y="24676"/>
          <a:ext cx="1980220" cy="3686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50800" rIns="142240" bIns="50800" numCol="1" spcCol="1270" anchor="ctr" anchorCtr="0">
          <a:noAutofit/>
        </a:bodyPr>
        <a:lstStyle/>
        <a:p>
          <a:pPr marL="0" lvl="0" indent="0" algn="r" defTabSz="889000">
            <a:lnSpc>
              <a:spcPct val="90000"/>
            </a:lnSpc>
            <a:spcBef>
              <a:spcPct val="0"/>
            </a:spcBef>
            <a:spcAft>
              <a:spcPct val="35000"/>
            </a:spcAft>
            <a:buNone/>
          </a:pPr>
          <a:r>
            <a:rPr lang="pt-BR" sz="2000" kern="1200" dirty="0"/>
            <a:t>Primeiro Setor</a:t>
          </a:r>
        </a:p>
      </dsp:txBody>
      <dsp:txXfrm>
        <a:off x="0" y="24676"/>
        <a:ext cx="1980220" cy="368639"/>
      </dsp:txXfrm>
    </dsp:sp>
    <dsp:sp modelId="{F6C2C61E-0A29-4427-A3A7-83E084E49173}">
      <dsp:nvSpPr>
        <dsp:cNvPr id="0" name=""/>
        <dsp:cNvSpPr/>
      </dsp:nvSpPr>
      <dsp:spPr>
        <a:xfrm>
          <a:off x="1980219" y="1636"/>
          <a:ext cx="396044" cy="414719"/>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B9D1564-AEFB-40D8-A01B-9A6F3FE219A2}">
      <dsp:nvSpPr>
        <dsp:cNvPr id="0" name=""/>
        <dsp:cNvSpPr/>
      </dsp:nvSpPr>
      <dsp:spPr>
        <a:xfrm>
          <a:off x="2534681" y="1636"/>
          <a:ext cx="5386198" cy="41471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Char char="•"/>
          </a:pPr>
          <a:r>
            <a:rPr lang="pt-BR" sz="2000" kern="1200" dirty="0"/>
            <a:t>Governo</a:t>
          </a:r>
        </a:p>
      </dsp:txBody>
      <dsp:txXfrm>
        <a:off x="2534681" y="1636"/>
        <a:ext cx="5386198" cy="414719"/>
      </dsp:txXfrm>
    </dsp:sp>
    <dsp:sp modelId="{22A0E3C6-566A-4711-80B5-2954AA0ED096}">
      <dsp:nvSpPr>
        <dsp:cNvPr id="0" name=""/>
        <dsp:cNvSpPr/>
      </dsp:nvSpPr>
      <dsp:spPr>
        <a:xfrm>
          <a:off x="0" y="456693"/>
          <a:ext cx="1980220" cy="3686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50800" rIns="142240" bIns="50800" numCol="1" spcCol="1270" anchor="ctr" anchorCtr="0">
          <a:noAutofit/>
        </a:bodyPr>
        <a:lstStyle/>
        <a:p>
          <a:pPr marL="0" lvl="0" indent="0" algn="r" defTabSz="889000">
            <a:lnSpc>
              <a:spcPct val="90000"/>
            </a:lnSpc>
            <a:spcBef>
              <a:spcPct val="0"/>
            </a:spcBef>
            <a:spcAft>
              <a:spcPct val="35000"/>
            </a:spcAft>
            <a:buNone/>
          </a:pPr>
          <a:r>
            <a:rPr lang="pt-BR" sz="2000" kern="1200" dirty="0"/>
            <a:t>Segundo Setor</a:t>
          </a:r>
        </a:p>
      </dsp:txBody>
      <dsp:txXfrm>
        <a:off x="0" y="456693"/>
        <a:ext cx="1980220" cy="368639"/>
      </dsp:txXfrm>
    </dsp:sp>
    <dsp:sp modelId="{3114D489-DA42-46BC-9294-D56218040426}">
      <dsp:nvSpPr>
        <dsp:cNvPr id="0" name=""/>
        <dsp:cNvSpPr/>
      </dsp:nvSpPr>
      <dsp:spPr>
        <a:xfrm>
          <a:off x="1980219" y="433653"/>
          <a:ext cx="396044" cy="414719"/>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0B7E7EF-04DE-42C9-ADDC-49B6C2C8FC2A}">
      <dsp:nvSpPr>
        <dsp:cNvPr id="0" name=""/>
        <dsp:cNvSpPr/>
      </dsp:nvSpPr>
      <dsp:spPr>
        <a:xfrm>
          <a:off x="2534681" y="433653"/>
          <a:ext cx="5386198" cy="414719"/>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228600" lvl="1" indent="-228600" algn="l" defTabSz="889000">
            <a:lnSpc>
              <a:spcPct val="90000"/>
            </a:lnSpc>
            <a:spcBef>
              <a:spcPct val="0"/>
            </a:spcBef>
            <a:spcAft>
              <a:spcPct val="15000"/>
            </a:spcAft>
            <a:buChar char="•"/>
          </a:pPr>
          <a:r>
            <a:rPr lang="pt-BR" sz="2000" kern="1200" dirty="0"/>
            <a:t>Iniciativa Privada</a:t>
          </a:r>
        </a:p>
      </dsp:txBody>
      <dsp:txXfrm>
        <a:off x="2534681" y="433653"/>
        <a:ext cx="5386198" cy="414719"/>
      </dsp:txXfrm>
    </dsp:sp>
    <dsp:sp modelId="{49F9D1B2-780E-4281-9D3D-7957669C23C5}">
      <dsp:nvSpPr>
        <dsp:cNvPr id="0" name=""/>
        <dsp:cNvSpPr/>
      </dsp:nvSpPr>
      <dsp:spPr>
        <a:xfrm>
          <a:off x="0" y="2155908"/>
          <a:ext cx="1980220" cy="3686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50800" rIns="142240" bIns="50800" numCol="1" spcCol="1270" anchor="ctr" anchorCtr="0">
          <a:noAutofit/>
        </a:bodyPr>
        <a:lstStyle/>
        <a:p>
          <a:pPr marL="0" lvl="0" indent="0" algn="r" defTabSz="889000">
            <a:lnSpc>
              <a:spcPct val="90000"/>
            </a:lnSpc>
            <a:spcBef>
              <a:spcPct val="0"/>
            </a:spcBef>
            <a:spcAft>
              <a:spcPct val="35000"/>
            </a:spcAft>
            <a:buNone/>
          </a:pPr>
          <a:r>
            <a:rPr lang="pt-BR" sz="2000" kern="1200" dirty="0"/>
            <a:t>Terceiro Setor</a:t>
          </a:r>
        </a:p>
      </dsp:txBody>
      <dsp:txXfrm>
        <a:off x="0" y="2155908"/>
        <a:ext cx="1980220" cy="368639"/>
      </dsp:txXfrm>
    </dsp:sp>
    <dsp:sp modelId="{69455F49-65BF-486B-B32E-788B701B0A06}">
      <dsp:nvSpPr>
        <dsp:cNvPr id="0" name=""/>
        <dsp:cNvSpPr/>
      </dsp:nvSpPr>
      <dsp:spPr>
        <a:xfrm>
          <a:off x="1980219" y="865669"/>
          <a:ext cx="396044" cy="2949117"/>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462E950-CF0B-4A80-9B83-D5A327F26B7E}">
      <dsp:nvSpPr>
        <dsp:cNvPr id="0" name=""/>
        <dsp:cNvSpPr/>
      </dsp:nvSpPr>
      <dsp:spPr>
        <a:xfrm>
          <a:off x="2534681" y="865669"/>
          <a:ext cx="5386198" cy="2949117"/>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76200">
          <a:solidFill>
            <a:schemeClr val="accent1">
              <a:lumMod val="50000"/>
            </a:schemeClr>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marL="171450" lvl="1" indent="-171450" algn="just" defTabSz="844550">
            <a:lnSpc>
              <a:spcPct val="90000"/>
            </a:lnSpc>
            <a:spcBef>
              <a:spcPct val="0"/>
            </a:spcBef>
            <a:spcAft>
              <a:spcPct val="15000"/>
            </a:spcAft>
            <a:buChar char="•"/>
          </a:pPr>
          <a:r>
            <a:rPr lang="pt-BR" sz="1900" kern="1200" dirty="0"/>
            <a:t>“...considera-se Terceiro Setor o conjunto de pessoas jurídicas de direito privado, de caráter voluntário e sem fins lucrativos, que: I – desenvolvam atividades de promoção e defesa de direitos, principalmente os coletivos e difusos; II – realizem atividades de interesse público, assistência social ou utilidade pública, nos termos definidos em lei; ou III – prestem serviços sociais diretamente à população, em caráter complementar ou suplementar aos serviços prestados pelo Estado. (Fonte: Oliveira, 2009)” </a:t>
          </a:r>
        </a:p>
      </dsp:txBody>
      <dsp:txXfrm>
        <a:off x="2534681" y="865669"/>
        <a:ext cx="5386198" cy="294911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348422-B2D0-4712-BABC-EF454F8F82B6}">
      <dsp:nvSpPr>
        <dsp:cNvPr id="0" name=""/>
        <dsp:cNvSpPr/>
      </dsp:nvSpPr>
      <dsp:spPr>
        <a:xfrm>
          <a:off x="1323601" y="2556213"/>
          <a:ext cx="635968" cy="1211830"/>
        </a:xfrm>
        <a:custGeom>
          <a:avLst/>
          <a:gdLst/>
          <a:ahLst/>
          <a:cxnLst/>
          <a:rect l="0" t="0" r="0" b="0"/>
          <a:pathLst>
            <a:path>
              <a:moveTo>
                <a:pt x="0" y="0"/>
              </a:moveTo>
              <a:lnTo>
                <a:pt x="317984" y="0"/>
              </a:lnTo>
              <a:lnTo>
                <a:pt x="317984" y="1211830"/>
              </a:lnTo>
              <a:lnTo>
                <a:pt x="635968" y="121183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t-BR" sz="500" kern="1200"/>
        </a:p>
      </dsp:txBody>
      <dsp:txXfrm>
        <a:off x="1607371" y="3127914"/>
        <a:ext cx="68428" cy="68428"/>
      </dsp:txXfrm>
    </dsp:sp>
    <dsp:sp modelId="{1A0695CD-D9BC-4435-B71D-0C0CCB58905B}">
      <dsp:nvSpPr>
        <dsp:cNvPr id="0" name=""/>
        <dsp:cNvSpPr/>
      </dsp:nvSpPr>
      <dsp:spPr>
        <a:xfrm>
          <a:off x="1323601" y="2344632"/>
          <a:ext cx="635968" cy="211580"/>
        </a:xfrm>
        <a:custGeom>
          <a:avLst/>
          <a:gdLst/>
          <a:ahLst/>
          <a:cxnLst/>
          <a:rect l="0" t="0" r="0" b="0"/>
          <a:pathLst>
            <a:path>
              <a:moveTo>
                <a:pt x="0" y="211580"/>
              </a:moveTo>
              <a:lnTo>
                <a:pt x="317984" y="211580"/>
              </a:lnTo>
              <a:lnTo>
                <a:pt x="317984" y="0"/>
              </a:lnTo>
              <a:lnTo>
                <a:pt x="635968"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t-BR" sz="500" kern="1200"/>
        </a:p>
      </dsp:txBody>
      <dsp:txXfrm>
        <a:off x="1624830" y="2433666"/>
        <a:ext cx="33512" cy="33512"/>
      </dsp:txXfrm>
    </dsp:sp>
    <dsp:sp modelId="{781F653F-CAA3-498D-94A8-3A20980F75EF}">
      <dsp:nvSpPr>
        <dsp:cNvPr id="0" name=""/>
        <dsp:cNvSpPr/>
      </dsp:nvSpPr>
      <dsp:spPr>
        <a:xfrm>
          <a:off x="1323601" y="1132801"/>
          <a:ext cx="635968" cy="1423411"/>
        </a:xfrm>
        <a:custGeom>
          <a:avLst/>
          <a:gdLst/>
          <a:ahLst/>
          <a:cxnLst/>
          <a:rect l="0" t="0" r="0" b="0"/>
          <a:pathLst>
            <a:path>
              <a:moveTo>
                <a:pt x="0" y="1423411"/>
              </a:moveTo>
              <a:lnTo>
                <a:pt x="317984" y="1423411"/>
              </a:lnTo>
              <a:lnTo>
                <a:pt x="317984" y="0"/>
              </a:lnTo>
              <a:lnTo>
                <a:pt x="635968"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t-BR" sz="500" kern="1200"/>
        </a:p>
      </dsp:txBody>
      <dsp:txXfrm>
        <a:off x="1602610" y="1805531"/>
        <a:ext cx="77951" cy="77951"/>
      </dsp:txXfrm>
    </dsp:sp>
    <dsp:sp modelId="{08E3D68B-8683-43EC-AAAF-B7C5E0DD3B12}">
      <dsp:nvSpPr>
        <dsp:cNvPr id="0" name=""/>
        <dsp:cNvSpPr/>
      </dsp:nvSpPr>
      <dsp:spPr>
        <a:xfrm rot="16200000">
          <a:off x="-1712353" y="2071480"/>
          <a:ext cx="5102445" cy="969464"/>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pt-BR" sz="3300" kern="1200" dirty="0"/>
            <a:t>Organização Não Governamental (ONG)</a:t>
          </a:r>
        </a:p>
      </dsp:txBody>
      <dsp:txXfrm>
        <a:off x="-1712353" y="2071480"/>
        <a:ext cx="5102445" cy="969464"/>
      </dsp:txXfrm>
    </dsp:sp>
    <dsp:sp modelId="{C46CC1FB-B7DA-4F27-BC98-C9BD25CA7F2A}">
      <dsp:nvSpPr>
        <dsp:cNvPr id="0" name=""/>
        <dsp:cNvSpPr/>
      </dsp:nvSpPr>
      <dsp:spPr>
        <a:xfrm>
          <a:off x="1959570" y="648068"/>
          <a:ext cx="6587492" cy="969464"/>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pt-BR" sz="1800" kern="1200" dirty="0"/>
            <a:t>Organização Social (OS) – Certificada pelo poder público federal, estadual ou municipal - Lei 9.637/98</a:t>
          </a:r>
        </a:p>
      </dsp:txBody>
      <dsp:txXfrm>
        <a:off x="1959570" y="648068"/>
        <a:ext cx="6587492" cy="969464"/>
      </dsp:txXfrm>
    </dsp:sp>
    <dsp:sp modelId="{A74F41FE-B3FA-4BA4-89BE-E5474591893A}">
      <dsp:nvSpPr>
        <dsp:cNvPr id="0" name=""/>
        <dsp:cNvSpPr/>
      </dsp:nvSpPr>
      <dsp:spPr>
        <a:xfrm>
          <a:off x="1959570" y="1859899"/>
          <a:ext cx="6599257" cy="969464"/>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pt-BR" sz="1800" kern="1200" dirty="0"/>
            <a:t>Organização da Sociedade Civil de Interesse Público (OSCIP) – Certificada pelo Ministério da Justiça – Lei 9.790/99</a:t>
          </a:r>
        </a:p>
      </dsp:txBody>
      <dsp:txXfrm>
        <a:off x="1959570" y="1859899"/>
        <a:ext cx="6599257" cy="969464"/>
      </dsp:txXfrm>
    </dsp:sp>
    <dsp:sp modelId="{C2D9FD38-6E9A-479E-B354-69073E5965D8}">
      <dsp:nvSpPr>
        <dsp:cNvPr id="0" name=""/>
        <dsp:cNvSpPr/>
      </dsp:nvSpPr>
      <dsp:spPr>
        <a:xfrm>
          <a:off x="1959570" y="3071730"/>
          <a:ext cx="6615284" cy="1392626"/>
        </a:xfrm>
        <a:prstGeom prst="rect">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a:scene3d>
          <a:camera prst="orthographicFront"/>
          <a:lightRig rig="flat" dir="t"/>
        </a:scene3d>
      </dsp:spPr>
      <dsp:style>
        <a:lnRef idx="1">
          <a:schemeClr val="accent2"/>
        </a:lnRef>
        <a:fillRef idx="2">
          <a:schemeClr val="accent2"/>
        </a:fillRef>
        <a:effectRef idx="1">
          <a:schemeClr val="accent2"/>
        </a:effectRef>
        <a:fontRef idx="minor">
          <a:schemeClr val="dk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pt-BR" sz="1900" kern="1200" dirty="0"/>
            <a:t>Organização da Sociedade Civil (OSC)</a:t>
          </a:r>
        </a:p>
      </dsp:txBody>
      <dsp:txXfrm>
        <a:off x="1959570" y="3071730"/>
        <a:ext cx="6615284" cy="139262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348422-B2D0-4712-BABC-EF454F8F82B6}">
      <dsp:nvSpPr>
        <dsp:cNvPr id="0" name=""/>
        <dsp:cNvSpPr/>
      </dsp:nvSpPr>
      <dsp:spPr>
        <a:xfrm>
          <a:off x="1323601" y="2556213"/>
          <a:ext cx="635968" cy="1211830"/>
        </a:xfrm>
        <a:custGeom>
          <a:avLst/>
          <a:gdLst/>
          <a:ahLst/>
          <a:cxnLst/>
          <a:rect l="0" t="0" r="0" b="0"/>
          <a:pathLst>
            <a:path>
              <a:moveTo>
                <a:pt x="0" y="0"/>
              </a:moveTo>
              <a:lnTo>
                <a:pt x="317984" y="0"/>
              </a:lnTo>
              <a:lnTo>
                <a:pt x="317984" y="1211830"/>
              </a:lnTo>
              <a:lnTo>
                <a:pt x="635968" y="121183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t-BR" sz="500" kern="1200"/>
        </a:p>
      </dsp:txBody>
      <dsp:txXfrm>
        <a:off x="1607371" y="3127914"/>
        <a:ext cx="68428" cy="68428"/>
      </dsp:txXfrm>
    </dsp:sp>
    <dsp:sp modelId="{1A0695CD-D9BC-4435-B71D-0C0CCB58905B}">
      <dsp:nvSpPr>
        <dsp:cNvPr id="0" name=""/>
        <dsp:cNvSpPr/>
      </dsp:nvSpPr>
      <dsp:spPr>
        <a:xfrm>
          <a:off x="1323601" y="2344632"/>
          <a:ext cx="635968" cy="211580"/>
        </a:xfrm>
        <a:custGeom>
          <a:avLst/>
          <a:gdLst/>
          <a:ahLst/>
          <a:cxnLst/>
          <a:rect l="0" t="0" r="0" b="0"/>
          <a:pathLst>
            <a:path>
              <a:moveTo>
                <a:pt x="0" y="211580"/>
              </a:moveTo>
              <a:lnTo>
                <a:pt x="317984" y="211580"/>
              </a:lnTo>
              <a:lnTo>
                <a:pt x="317984" y="0"/>
              </a:lnTo>
              <a:lnTo>
                <a:pt x="635968"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t-BR" sz="500" kern="1200"/>
        </a:p>
      </dsp:txBody>
      <dsp:txXfrm>
        <a:off x="1624830" y="2433666"/>
        <a:ext cx="33512" cy="33512"/>
      </dsp:txXfrm>
    </dsp:sp>
    <dsp:sp modelId="{781F653F-CAA3-498D-94A8-3A20980F75EF}">
      <dsp:nvSpPr>
        <dsp:cNvPr id="0" name=""/>
        <dsp:cNvSpPr/>
      </dsp:nvSpPr>
      <dsp:spPr>
        <a:xfrm>
          <a:off x="1323601" y="1132801"/>
          <a:ext cx="635968" cy="1423411"/>
        </a:xfrm>
        <a:custGeom>
          <a:avLst/>
          <a:gdLst/>
          <a:ahLst/>
          <a:cxnLst/>
          <a:rect l="0" t="0" r="0" b="0"/>
          <a:pathLst>
            <a:path>
              <a:moveTo>
                <a:pt x="0" y="1423411"/>
              </a:moveTo>
              <a:lnTo>
                <a:pt x="317984" y="1423411"/>
              </a:lnTo>
              <a:lnTo>
                <a:pt x="317984" y="0"/>
              </a:lnTo>
              <a:lnTo>
                <a:pt x="635968"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t-BR" sz="500" kern="1200"/>
        </a:p>
      </dsp:txBody>
      <dsp:txXfrm>
        <a:off x="1602610" y="1805531"/>
        <a:ext cx="77951" cy="77951"/>
      </dsp:txXfrm>
    </dsp:sp>
    <dsp:sp modelId="{08E3D68B-8683-43EC-AAAF-B7C5E0DD3B12}">
      <dsp:nvSpPr>
        <dsp:cNvPr id="0" name=""/>
        <dsp:cNvSpPr/>
      </dsp:nvSpPr>
      <dsp:spPr>
        <a:xfrm rot="16200000">
          <a:off x="-1712353" y="2071480"/>
          <a:ext cx="5102445" cy="969464"/>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pt-BR" sz="3300" kern="1200" dirty="0"/>
            <a:t>Organização da Sociedade Civil - OSC</a:t>
          </a:r>
        </a:p>
      </dsp:txBody>
      <dsp:txXfrm>
        <a:off x="-1712353" y="2071480"/>
        <a:ext cx="5102445" cy="969464"/>
      </dsp:txXfrm>
    </dsp:sp>
    <dsp:sp modelId="{C46CC1FB-B7DA-4F27-BC98-C9BD25CA7F2A}">
      <dsp:nvSpPr>
        <dsp:cNvPr id="0" name=""/>
        <dsp:cNvSpPr/>
      </dsp:nvSpPr>
      <dsp:spPr>
        <a:xfrm>
          <a:off x="1959570" y="648068"/>
          <a:ext cx="6587492" cy="969464"/>
        </a:xfrm>
        <a:prstGeom prst="rect">
          <a:avLst/>
        </a:prstGeom>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6350" cap="flat" cmpd="sng" algn="ctr">
          <a:solidFill>
            <a:schemeClr val="accent6"/>
          </a:solidFill>
          <a:prstDash val="solid"/>
          <a:miter lim="800000"/>
        </a:ln>
        <a:effectLst/>
        <a:scene3d>
          <a:camera prst="orthographicFront"/>
          <a:lightRig rig="flat" dir="t"/>
        </a:scene3d>
      </dsp:spPr>
      <dsp:style>
        <a:lnRef idx="1">
          <a:schemeClr val="accent6"/>
        </a:lnRef>
        <a:fillRef idx="2">
          <a:schemeClr val="accent6"/>
        </a:fillRef>
        <a:effectRef idx="1">
          <a:schemeClr val="accent6"/>
        </a:effectRef>
        <a:fontRef idx="minor">
          <a:schemeClr val="dk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pt-BR" sz="1800" kern="1200" dirty="0"/>
            <a:t>a) entidade sem fins lucrativos que não distribua qualquer forma de resultado entre seus associados e apliquem todos os recursos em sua finalidade social; </a:t>
          </a:r>
        </a:p>
      </dsp:txBody>
      <dsp:txXfrm>
        <a:off x="1959570" y="648068"/>
        <a:ext cx="6587492" cy="969464"/>
      </dsp:txXfrm>
    </dsp:sp>
    <dsp:sp modelId="{A74F41FE-B3FA-4BA4-89BE-E5474591893A}">
      <dsp:nvSpPr>
        <dsp:cNvPr id="0" name=""/>
        <dsp:cNvSpPr/>
      </dsp:nvSpPr>
      <dsp:spPr>
        <a:xfrm>
          <a:off x="1959570" y="1859899"/>
          <a:ext cx="6599257" cy="969464"/>
        </a:xfrm>
        <a:prstGeom prst="rect">
          <a:avLst/>
        </a:prstGeom>
        <a:solidFill>
          <a:schemeClr val="accent6"/>
        </a:solidFill>
        <a:ln w="19050" cap="flat" cmpd="sng" algn="ctr">
          <a:solidFill>
            <a:schemeClr val="lt1"/>
          </a:solidFill>
          <a:prstDash val="solid"/>
          <a:miter lim="800000"/>
        </a:ln>
        <a:effectLst/>
        <a:scene3d>
          <a:camera prst="orthographicFront"/>
          <a:lightRig rig="flat" dir="t"/>
        </a:scene3d>
      </dsp:spPr>
      <dsp:style>
        <a:lnRef idx="3">
          <a:schemeClr val="lt1"/>
        </a:lnRef>
        <a:fillRef idx="1">
          <a:schemeClr val="accent6"/>
        </a:fillRef>
        <a:effectRef idx="1">
          <a:schemeClr val="accent6"/>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pt-BR" sz="1800" b="0" i="0" kern="1200" dirty="0"/>
            <a:t>b) as sociedades cooperativas previstas na Lei n</a:t>
          </a:r>
          <a:r>
            <a:rPr lang="pt-BR" sz="1800" b="0" i="0" u="sng" kern="1200" baseline="30000" dirty="0"/>
            <a:t>o</a:t>
          </a:r>
          <a:r>
            <a:rPr lang="pt-BR" sz="1800" b="0" i="0" kern="1200" dirty="0"/>
            <a:t> 9.867/1999, as integradas por pessoas em situação de risco ou vulnerabilidade pessoal ou social (...)</a:t>
          </a:r>
          <a:endParaRPr lang="pt-BR" sz="1800" kern="1200" dirty="0"/>
        </a:p>
      </dsp:txBody>
      <dsp:txXfrm>
        <a:off x="1959570" y="1859899"/>
        <a:ext cx="6599257" cy="969464"/>
      </dsp:txXfrm>
    </dsp:sp>
    <dsp:sp modelId="{C2D9FD38-6E9A-479E-B354-69073E5965D8}">
      <dsp:nvSpPr>
        <dsp:cNvPr id="0" name=""/>
        <dsp:cNvSpPr/>
      </dsp:nvSpPr>
      <dsp:spPr>
        <a:xfrm>
          <a:off x="1959570" y="3071730"/>
          <a:ext cx="6615284" cy="1392626"/>
        </a:xfrm>
        <a:prstGeom prst="rect">
          <a:avLst/>
        </a:prstGeom>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flat" dir="t"/>
        </a:scene3d>
      </dsp:spPr>
      <dsp:style>
        <a:lnRef idx="0">
          <a:schemeClr val="accent6"/>
        </a:lnRef>
        <a:fillRef idx="3">
          <a:schemeClr val="accent6"/>
        </a:fillRef>
        <a:effectRef idx="3">
          <a:schemeClr val="accent6"/>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pt-BR" sz="1900" b="0" i="0" kern="1200" dirty="0"/>
            <a:t>c) as organizações religiosas que se dediquem a atividades ou a projetos de interesse público e de cunho social distintas das destinadas a fins exclusivamente religiosos;   </a:t>
          </a:r>
          <a:endParaRPr lang="pt-BR" sz="1900" kern="1200" dirty="0"/>
        </a:p>
      </dsp:txBody>
      <dsp:txXfrm>
        <a:off x="1959570" y="3071730"/>
        <a:ext cx="6615284" cy="139262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348422-B2D0-4712-BABC-EF454F8F82B6}">
      <dsp:nvSpPr>
        <dsp:cNvPr id="0" name=""/>
        <dsp:cNvSpPr/>
      </dsp:nvSpPr>
      <dsp:spPr>
        <a:xfrm>
          <a:off x="1323601" y="2556213"/>
          <a:ext cx="635968" cy="1211830"/>
        </a:xfrm>
        <a:custGeom>
          <a:avLst/>
          <a:gdLst/>
          <a:ahLst/>
          <a:cxnLst/>
          <a:rect l="0" t="0" r="0" b="0"/>
          <a:pathLst>
            <a:path>
              <a:moveTo>
                <a:pt x="0" y="0"/>
              </a:moveTo>
              <a:lnTo>
                <a:pt x="317984" y="0"/>
              </a:lnTo>
              <a:lnTo>
                <a:pt x="317984" y="1211830"/>
              </a:lnTo>
              <a:lnTo>
                <a:pt x="635968" y="121183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t-BR" sz="500" kern="1200"/>
        </a:p>
      </dsp:txBody>
      <dsp:txXfrm>
        <a:off x="1607371" y="3127914"/>
        <a:ext cx="68428" cy="68428"/>
      </dsp:txXfrm>
    </dsp:sp>
    <dsp:sp modelId="{1A0695CD-D9BC-4435-B71D-0C0CCB58905B}">
      <dsp:nvSpPr>
        <dsp:cNvPr id="0" name=""/>
        <dsp:cNvSpPr/>
      </dsp:nvSpPr>
      <dsp:spPr>
        <a:xfrm>
          <a:off x="1323601" y="2344632"/>
          <a:ext cx="635968" cy="211580"/>
        </a:xfrm>
        <a:custGeom>
          <a:avLst/>
          <a:gdLst/>
          <a:ahLst/>
          <a:cxnLst/>
          <a:rect l="0" t="0" r="0" b="0"/>
          <a:pathLst>
            <a:path>
              <a:moveTo>
                <a:pt x="0" y="211580"/>
              </a:moveTo>
              <a:lnTo>
                <a:pt x="317984" y="211580"/>
              </a:lnTo>
              <a:lnTo>
                <a:pt x="317984" y="0"/>
              </a:lnTo>
              <a:lnTo>
                <a:pt x="635968"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t-BR" sz="500" kern="1200"/>
        </a:p>
      </dsp:txBody>
      <dsp:txXfrm>
        <a:off x="1624830" y="2433666"/>
        <a:ext cx="33512" cy="33512"/>
      </dsp:txXfrm>
    </dsp:sp>
    <dsp:sp modelId="{781F653F-CAA3-498D-94A8-3A20980F75EF}">
      <dsp:nvSpPr>
        <dsp:cNvPr id="0" name=""/>
        <dsp:cNvSpPr/>
      </dsp:nvSpPr>
      <dsp:spPr>
        <a:xfrm>
          <a:off x="1323601" y="1132801"/>
          <a:ext cx="635968" cy="1423411"/>
        </a:xfrm>
        <a:custGeom>
          <a:avLst/>
          <a:gdLst/>
          <a:ahLst/>
          <a:cxnLst/>
          <a:rect l="0" t="0" r="0" b="0"/>
          <a:pathLst>
            <a:path>
              <a:moveTo>
                <a:pt x="0" y="1423411"/>
              </a:moveTo>
              <a:lnTo>
                <a:pt x="317984" y="1423411"/>
              </a:lnTo>
              <a:lnTo>
                <a:pt x="317984" y="0"/>
              </a:lnTo>
              <a:lnTo>
                <a:pt x="635968"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pt-BR" sz="500" kern="1200"/>
        </a:p>
      </dsp:txBody>
      <dsp:txXfrm>
        <a:off x="1602610" y="1805531"/>
        <a:ext cx="77951" cy="77951"/>
      </dsp:txXfrm>
    </dsp:sp>
    <dsp:sp modelId="{08E3D68B-8683-43EC-AAAF-B7C5E0DD3B12}">
      <dsp:nvSpPr>
        <dsp:cNvPr id="0" name=""/>
        <dsp:cNvSpPr/>
      </dsp:nvSpPr>
      <dsp:spPr>
        <a:xfrm rot="16200000">
          <a:off x="-1712353" y="2071480"/>
          <a:ext cx="5102445" cy="969464"/>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pt-BR" sz="3300" kern="1200" dirty="0"/>
            <a:t>Organização da Sociedade Civil - OSC</a:t>
          </a:r>
        </a:p>
      </dsp:txBody>
      <dsp:txXfrm>
        <a:off x="-1712353" y="2071480"/>
        <a:ext cx="5102445" cy="969464"/>
      </dsp:txXfrm>
    </dsp:sp>
    <dsp:sp modelId="{C46CC1FB-B7DA-4F27-BC98-C9BD25CA7F2A}">
      <dsp:nvSpPr>
        <dsp:cNvPr id="0" name=""/>
        <dsp:cNvSpPr/>
      </dsp:nvSpPr>
      <dsp:spPr>
        <a:xfrm>
          <a:off x="1959570" y="648068"/>
          <a:ext cx="6587492" cy="969464"/>
        </a:xfrm>
        <a:prstGeom prst="rect">
          <a:avLst/>
        </a:prstGeom>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6350" cap="flat" cmpd="sng" algn="ctr">
          <a:solidFill>
            <a:schemeClr val="accent6"/>
          </a:solidFill>
          <a:prstDash val="solid"/>
          <a:miter lim="800000"/>
        </a:ln>
        <a:effectLst/>
        <a:scene3d>
          <a:camera prst="orthographicFront"/>
          <a:lightRig rig="flat" dir="t"/>
        </a:scene3d>
      </dsp:spPr>
      <dsp:style>
        <a:lnRef idx="1">
          <a:schemeClr val="accent6"/>
        </a:lnRef>
        <a:fillRef idx="2">
          <a:schemeClr val="accent6"/>
        </a:fillRef>
        <a:effectRef idx="1">
          <a:schemeClr val="accent6"/>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pt-BR" sz="1600" b="1" kern="1200" dirty="0"/>
            <a:t>Associações: </a:t>
          </a:r>
          <a:r>
            <a:rPr lang="pt-BR" sz="1600" kern="1200" dirty="0"/>
            <a:t>União de pessoas que se organizam para fins não econômicos (artigo 53 a 61 do Código Civil)</a:t>
          </a:r>
        </a:p>
        <a:p>
          <a:pPr marL="0" lvl="0" indent="0" algn="ctr" defTabSz="711200">
            <a:lnSpc>
              <a:spcPct val="90000"/>
            </a:lnSpc>
            <a:spcBef>
              <a:spcPct val="0"/>
            </a:spcBef>
            <a:spcAft>
              <a:spcPct val="35000"/>
            </a:spcAft>
            <a:buNone/>
          </a:pPr>
          <a:r>
            <a:rPr lang="pt-BR" sz="1600" b="1" kern="1200" dirty="0"/>
            <a:t>Fundações: </a:t>
          </a:r>
          <a:r>
            <a:rPr lang="pt-BR" sz="1600" kern="1200" dirty="0"/>
            <a:t>dotação especial de bens livres e patrimônio para fins de assistência social, cultural, educação, saúde, </a:t>
          </a:r>
          <a:r>
            <a:rPr lang="pt-BR" sz="1600" kern="1200" dirty="0" err="1"/>
            <a:t>etc</a:t>
          </a:r>
          <a:r>
            <a:rPr lang="pt-BR" sz="1600" kern="1200" dirty="0"/>
            <a:t> (artigo 62 a 69 do código Civil</a:t>
          </a:r>
          <a:r>
            <a:rPr lang="pt-BR" sz="1800" kern="1200" dirty="0"/>
            <a:t>)</a:t>
          </a:r>
        </a:p>
      </dsp:txBody>
      <dsp:txXfrm>
        <a:off x="1959570" y="648068"/>
        <a:ext cx="6587492" cy="969464"/>
      </dsp:txXfrm>
    </dsp:sp>
    <dsp:sp modelId="{A74F41FE-B3FA-4BA4-89BE-E5474591893A}">
      <dsp:nvSpPr>
        <dsp:cNvPr id="0" name=""/>
        <dsp:cNvSpPr/>
      </dsp:nvSpPr>
      <dsp:spPr>
        <a:xfrm>
          <a:off x="1959570" y="1859899"/>
          <a:ext cx="6599257" cy="969464"/>
        </a:xfrm>
        <a:prstGeom prst="rect">
          <a:avLst/>
        </a:prstGeom>
        <a:solidFill>
          <a:schemeClr val="accent6"/>
        </a:solidFill>
        <a:ln w="19050" cap="flat" cmpd="sng" algn="ctr">
          <a:solidFill>
            <a:schemeClr val="lt1"/>
          </a:solidFill>
          <a:prstDash val="solid"/>
          <a:miter lim="800000"/>
        </a:ln>
        <a:effectLst/>
        <a:scene3d>
          <a:camera prst="orthographicFront"/>
          <a:lightRig rig="flat" dir="t"/>
        </a:scene3d>
      </dsp:spPr>
      <dsp:style>
        <a:lnRef idx="3">
          <a:schemeClr val="lt1"/>
        </a:lnRef>
        <a:fillRef idx="1">
          <a:schemeClr val="accent6"/>
        </a:fillRef>
        <a:effectRef idx="1">
          <a:schemeClr val="accent6"/>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pt-BR" sz="1800" b="1" kern="1200" dirty="0"/>
            <a:t>Organizações religiosas: </a:t>
          </a:r>
          <a:r>
            <a:rPr lang="pt-BR" sz="1800" kern="1200" dirty="0"/>
            <a:t>organização dedicada a atividades ou a projetos de interesse público distintas das destinadas a fins exclusivamente religiosos. </a:t>
          </a:r>
        </a:p>
      </dsp:txBody>
      <dsp:txXfrm>
        <a:off x="1959570" y="1859899"/>
        <a:ext cx="6599257" cy="969464"/>
      </dsp:txXfrm>
    </dsp:sp>
    <dsp:sp modelId="{C2D9FD38-6E9A-479E-B354-69073E5965D8}">
      <dsp:nvSpPr>
        <dsp:cNvPr id="0" name=""/>
        <dsp:cNvSpPr/>
      </dsp:nvSpPr>
      <dsp:spPr>
        <a:xfrm>
          <a:off x="1959570" y="3071730"/>
          <a:ext cx="6615284" cy="1392626"/>
        </a:xfrm>
        <a:prstGeom prst="rect">
          <a:avLst/>
        </a:prstGeom>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flat" dir="t"/>
        </a:scene3d>
      </dsp:spPr>
      <dsp:style>
        <a:lnRef idx="0">
          <a:schemeClr val="accent6"/>
        </a:lnRef>
        <a:fillRef idx="3">
          <a:schemeClr val="accent6"/>
        </a:fillRef>
        <a:effectRef idx="3">
          <a:schemeClr val="accent6"/>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pt-BR" sz="1900" b="1" i="0" kern="1200" dirty="0"/>
            <a:t>Cooperativas sociais e de interesse público: </a:t>
          </a:r>
          <a:r>
            <a:rPr lang="pt-BR" sz="1900" b="0" i="0" kern="1200" dirty="0"/>
            <a:t>Inclusão de pessoas em desvantagem no mercado econômico, por meio de trabalho, ou as cooperativas. </a:t>
          </a:r>
          <a:endParaRPr lang="pt-BR" sz="1900" kern="1200" dirty="0"/>
        </a:p>
      </dsp:txBody>
      <dsp:txXfrm>
        <a:off x="1959570" y="3071730"/>
        <a:ext cx="6615284" cy="139262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5BE370-DF96-4CB4-9018-CAB31C747D5C}">
      <dsp:nvSpPr>
        <dsp:cNvPr id="0" name=""/>
        <dsp:cNvSpPr/>
      </dsp:nvSpPr>
      <dsp:spPr>
        <a:xfrm>
          <a:off x="1935880" y="118831"/>
          <a:ext cx="6840983" cy="1755276"/>
        </a:xfrm>
        <a:prstGeom prst="rightArrow">
          <a:avLst>
            <a:gd name="adj1" fmla="val 75000"/>
            <a:gd name="adj2" fmla="val 50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t" anchorCtr="0">
          <a:noAutofit/>
        </a:bodyPr>
        <a:lstStyle/>
        <a:p>
          <a:pPr marL="114300" lvl="1" indent="-114300" algn="l" defTabSz="577850">
            <a:lnSpc>
              <a:spcPct val="90000"/>
            </a:lnSpc>
            <a:spcBef>
              <a:spcPct val="0"/>
            </a:spcBef>
            <a:spcAft>
              <a:spcPct val="15000"/>
            </a:spcAft>
            <a:buChar char="•"/>
          </a:pPr>
          <a:r>
            <a:rPr lang="pt-BR" sz="1300" kern="12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conjunto de </a:t>
          </a:r>
          <a:r>
            <a:rPr lang="pt-BR" sz="1300" b="1" kern="1200" dirty="0">
              <a:solidFill>
                <a:srgbClr val="FF0000"/>
              </a:solidFill>
              <a:effectLst/>
              <a:latin typeface="Cambria" panose="02040503050406030204" pitchFamily="18" charset="0"/>
              <a:ea typeface="Times New Roman" panose="02020603050405020304" pitchFamily="18" charset="0"/>
              <a:cs typeface="Times New Roman" panose="02020603050405020304" pitchFamily="18" charset="0"/>
            </a:rPr>
            <a:t>direitos</a:t>
          </a:r>
          <a:r>
            <a:rPr lang="pt-BR" sz="1300" kern="12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a:t>
          </a:r>
          <a:r>
            <a:rPr lang="pt-BR" sz="1300" b="1" kern="1200" dirty="0">
              <a:solidFill>
                <a:srgbClr val="FF0000"/>
              </a:solidFill>
              <a:effectLst/>
              <a:latin typeface="Cambria" panose="02040503050406030204" pitchFamily="18" charset="0"/>
              <a:ea typeface="Times New Roman" panose="02020603050405020304" pitchFamily="18" charset="0"/>
              <a:cs typeface="Times New Roman" panose="02020603050405020304" pitchFamily="18" charset="0"/>
            </a:rPr>
            <a:t>responsabilidades</a:t>
          </a:r>
          <a:r>
            <a:rPr lang="pt-BR" sz="1300" kern="12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e </a:t>
          </a:r>
          <a:r>
            <a:rPr lang="pt-BR" sz="1300" b="1" kern="1200" dirty="0">
              <a:solidFill>
                <a:srgbClr val="FF0000"/>
              </a:solidFill>
              <a:effectLst/>
              <a:latin typeface="Cambria" panose="02040503050406030204" pitchFamily="18" charset="0"/>
              <a:ea typeface="Times New Roman" panose="02020603050405020304" pitchFamily="18" charset="0"/>
              <a:cs typeface="Times New Roman" panose="02020603050405020304" pitchFamily="18" charset="0"/>
            </a:rPr>
            <a:t>obrigações</a:t>
          </a:r>
          <a:r>
            <a:rPr lang="pt-BR" sz="1300" kern="12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decorrentes de relação jurídica estabelecida formalmente entre a administração pública e organizações da sociedade civil, </a:t>
          </a:r>
          <a:r>
            <a:rPr lang="pt-BR" sz="1300" b="1" kern="1200" dirty="0">
              <a:solidFill>
                <a:srgbClr val="FF0000"/>
              </a:solidFill>
              <a:effectLst/>
              <a:latin typeface="Cambria" panose="02040503050406030204" pitchFamily="18" charset="0"/>
              <a:ea typeface="Times New Roman" panose="02020603050405020304" pitchFamily="18" charset="0"/>
              <a:cs typeface="Times New Roman" panose="02020603050405020304" pitchFamily="18" charset="0"/>
            </a:rPr>
            <a:t>em regime de mútua cooperação, para a consecução de finalidades de interesse público e recíproco</a:t>
          </a:r>
          <a:r>
            <a:rPr lang="pt-BR" sz="1300" kern="12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mediante a execução de atividade ou de projeto expressos em termos de colaboração, em termos de fomento ou em acordos de cooperação;           </a:t>
          </a:r>
          <a:r>
            <a:rPr lang="pt-BR" sz="1300" u="sng" kern="1200" dirty="0">
              <a:solidFill>
                <a:srgbClr val="0000FF"/>
              </a:solidFill>
              <a:effectLst/>
              <a:latin typeface="Cambria" panose="02040503050406030204" pitchFamily="18" charset="0"/>
              <a:ea typeface="Times New Roman" panose="02020603050405020304" pitchFamily="18" charset="0"/>
              <a:cs typeface="Times New Roman" panose="02020603050405020304" pitchFamily="18" charset="0"/>
              <a:hlinkClick xmlns:r="http://schemas.openxmlformats.org/officeDocument/2006/relationships" r:id="rId1"/>
            </a:rPr>
            <a:t>(Redação dada pela Lei nº 13.204, de 2015)</a:t>
          </a:r>
          <a:endParaRPr lang="pt-BR" sz="1300" kern="1200" dirty="0">
            <a:latin typeface="Cambria" panose="02040503050406030204" pitchFamily="18" charset="0"/>
            <a:cs typeface="Times New Roman" panose="02020603050405020304" pitchFamily="18" charset="0"/>
          </a:endParaRPr>
        </a:p>
      </dsp:txBody>
      <dsp:txXfrm>
        <a:off x="1935880" y="338241"/>
        <a:ext cx="6182755" cy="1316457"/>
      </dsp:txXfrm>
    </dsp:sp>
    <dsp:sp modelId="{F88055C0-1C0C-4A9C-BF72-8B25AABCF97A}">
      <dsp:nvSpPr>
        <dsp:cNvPr id="0" name=""/>
        <dsp:cNvSpPr/>
      </dsp:nvSpPr>
      <dsp:spPr>
        <a:xfrm>
          <a:off x="48357" y="181839"/>
          <a:ext cx="1926822" cy="147259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pt-BR" sz="2200" kern="1200" dirty="0">
              <a:latin typeface="Times New Roman" panose="02020603050405020304" pitchFamily="18" charset="0"/>
              <a:cs typeface="Times New Roman" panose="02020603050405020304" pitchFamily="18" charset="0"/>
            </a:rPr>
            <a:t>PARCERIA</a:t>
          </a:r>
        </a:p>
      </dsp:txBody>
      <dsp:txXfrm>
        <a:off x="120243" y="253725"/>
        <a:ext cx="1783050" cy="1328820"/>
      </dsp:txXfrm>
    </dsp:sp>
    <dsp:sp modelId="{25812A6F-B11D-4581-A4B6-847B2431244F}">
      <dsp:nvSpPr>
        <dsp:cNvPr id="0" name=""/>
        <dsp:cNvSpPr/>
      </dsp:nvSpPr>
      <dsp:spPr>
        <a:xfrm>
          <a:off x="1920534" y="1858008"/>
          <a:ext cx="6751778" cy="1267861"/>
        </a:xfrm>
        <a:prstGeom prst="rightArrow">
          <a:avLst>
            <a:gd name="adj1" fmla="val 75000"/>
            <a:gd name="adj2" fmla="val 50000"/>
          </a:avLst>
        </a:prstGeom>
        <a:solidFill>
          <a:schemeClr val="accent2">
            <a:tint val="40000"/>
            <a:alpha val="90000"/>
            <a:hueOff val="-424613"/>
            <a:satOff val="-37673"/>
            <a:lumOff val="-385"/>
            <a:alphaOff val="0"/>
          </a:schemeClr>
        </a:solidFill>
        <a:ln w="12700" cap="flat" cmpd="sng" algn="ctr">
          <a:solidFill>
            <a:schemeClr val="accent2">
              <a:tint val="40000"/>
              <a:alpha val="90000"/>
              <a:hueOff val="-424613"/>
              <a:satOff val="-37673"/>
              <a:lumOff val="-3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t" anchorCtr="0">
          <a:noAutofit/>
        </a:bodyPr>
        <a:lstStyle/>
        <a:p>
          <a:pPr marL="114300" lvl="1" indent="-114300" algn="l" defTabSz="577850">
            <a:lnSpc>
              <a:spcPct val="90000"/>
            </a:lnSpc>
            <a:spcBef>
              <a:spcPct val="0"/>
            </a:spcBef>
            <a:spcAft>
              <a:spcPct val="15000"/>
            </a:spcAft>
            <a:buChar char="•"/>
          </a:pPr>
          <a:r>
            <a:rPr lang="pt-BR" sz="1300" kern="12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conjunto de operações que se realizam de modo </a:t>
          </a:r>
          <a:r>
            <a:rPr lang="pt-BR" sz="1300" b="1" kern="1200" dirty="0">
              <a:solidFill>
                <a:srgbClr val="FF0000"/>
              </a:solidFill>
              <a:effectLst/>
              <a:latin typeface="Cambria" panose="02040503050406030204" pitchFamily="18" charset="0"/>
              <a:ea typeface="Times New Roman" panose="02020603050405020304" pitchFamily="18" charset="0"/>
              <a:cs typeface="Times New Roman" panose="02020603050405020304" pitchFamily="18" charset="0"/>
            </a:rPr>
            <a:t>contínuo</a:t>
          </a:r>
          <a:r>
            <a:rPr lang="pt-BR" sz="1300" kern="12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ou </a:t>
          </a:r>
          <a:r>
            <a:rPr lang="pt-BR" sz="1300" b="1" kern="1200" dirty="0">
              <a:solidFill>
                <a:srgbClr val="FF0000"/>
              </a:solidFill>
              <a:effectLst/>
              <a:latin typeface="Cambria" panose="02040503050406030204" pitchFamily="18" charset="0"/>
              <a:ea typeface="Times New Roman" panose="02020603050405020304" pitchFamily="18" charset="0"/>
              <a:cs typeface="Times New Roman" panose="02020603050405020304" pitchFamily="18" charset="0"/>
            </a:rPr>
            <a:t>permanente</a:t>
          </a:r>
          <a:r>
            <a:rPr lang="pt-BR" sz="1300" kern="1200" dirty="0">
              <a:solidFill>
                <a:srgbClr val="000000"/>
              </a:solidFill>
              <a:effectLst/>
              <a:latin typeface="Cambria" panose="02040503050406030204" pitchFamily="18" charset="0"/>
              <a:ea typeface="Times New Roman" panose="02020603050405020304" pitchFamily="18" charset="0"/>
              <a:cs typeface="Times New Roman" panose="02020603050405020304" pitchFamily="18" charset="0"/>
            </a:rPr>
            <a:t>, das quais resulta um produto ou serviço necessário à satisfação de interesses compartilhados pela administração pública e pela organização da sociedade civil;          </a:t>
          </a:r>
          <a:r>
            <a:rPr lang="pt-BR" sz="1300" u="sng" kern="1200" dirty="0">
              <a:solidFill>
                <a:srgbClr val="0000FF"/>
              </a:solidFill>
              <a:effectLst/>
              <a:latin typeface="Cambria" panose="02040503050406030204" pitchFamily="18" charset="0"/>
              <a:ea typeface="Times New Roman" panose="02020603050405020304" pitchFamily="18" charset="0"/>
              <a:cs typeface="Times New Roman" panose="02020603050405020304" pitchFamily="18" charset="0"/>
              <a:hlinkClick xmlns:r="http://schemas.openxmlformats.org/officeDocument/2006/relationships" r:id="rId1"/>
            </a:rPr>
            <a:t>(Incluído pela Lei nº 13.204, de 2015)</a:t>
          </a:r>
          <a:r>
            <a:rPr lang="pt-BR" sz="1300" u="sng" kern="1200" dirty="0">
              <a:solidFill>
                <a:srgbClr val="0000FF"/>
              </a:solidFill>
              <a:effectLst/>
              <a:latin typeface="Cambria" panose="02040503050406030204" pitchFamily="18" charset="0"/>
              <a:ea typeface="Times New Roman" panose="02020603050405020304" pitchFamily="18" charset="0"/>
              <a:cs typeface="Times New Roman" panose="02020603050405020304" pitchFamily="18" charset="0"/>
            </a:rPr>
            <a:t>  - </a:t>
          </a:r>
          <a:r>
            <a:rPr lang="pt-BR" sz="1300" b="1" u="none" kern="1200" dirty="0">
              <a:solidFill>
                <a:schemeClr val="tx1"/>
              </a:solidFill>
              <a:effectLst/>
              <a:latin typeface="Cambria" panose="02040503050406030204" pitchFamily="18" charset="0"/>
              <a:ea typeface="Times New Roman" panose="02020603050405020304" pitchFamily="18" charset="0"/>
              <a:cs typeface="Times New Roman" panose="02020603050405020304" pitchFamily="18" charset="0"/>
            </a:rPr>
            <a:t>PRAZO DE ATÉ 10 ANOS PARA EXECUÇÃO </a:t>
          </a:r>
          <a:endParaRPr lang="pt-BR" sz="1300" b="1" u="none" kern="1200" dirty="0">
            <a:solidFill>
              <a:schemeClr val="tx1"/>
            </a:solidFill>
            <a:latin typeface="Cambria" panose="02040503050406030204" pitchFamily="18" charset="0"/>
            <a:cs typeface="Times New Roman" panose="02020603050405020304" pitchFamily="18" charset="0"/>
          </a:endParaRPr>
        </a:p>
      </dsp:txBody>
      <dsp:txXfrm>
        <a:off x="1920534" y="2016491"/>
        <a:ext cx="6276330" cy="950895"/>
      </dsp:txXfrm>
    </dsp:sp>
    <dsp:sp modelId="{6920E28D-940C-4E6D-ABF5-3A8768B4AA91}">
      <dsp:nvSpPr>
        <dsp:cNvPr id="0" name=""/>
        <dsp:cNvSpPr/>
      </dsp:nvSpPr>
      <dsp:spPr>
        <a:xfrm>
          <a:off x="0" y="1837743"/>
          <a:ext cx="1917064" cy="1271757"/>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marL="0" lvl="0" indent="0" algn="ctr" defTabSz="977900">
            <a:lnSpc>
              <a:spcPct val="90000"/>
            </a:lnSpc>
            <a:spcBef>
              <a:spcPct val="0"/>
            </a:spcBef>
            <a:spcAft>
              <a:spcPct val="35000"/>
            </a:spcAft>
            <a:buNone/>
          </a:pPr>
          <a:r>
            <a:rPr lang="pt-BR" sz="2200" kern="1200" dirty="0">
              <a:latin typeface="Times New Roman" panose="02020603050405020304" pitchFamily="18" charset="0"/>
              <a:cs typeface="Times New Roman" panose="02020603050405020304" pitchFamily="18" charset="0"/>
            </a:rPr>
            <a:t>ATIVIDADE</a:t>
          </a:r>
        </a:p>
      </dsp:txBody>
      <dsp:txXfrm>
        <a:off x="62082" y="1899825"/>
        <a:ext cx="1792900" cy="1147593"/>
      </dsp:txXfrm>
    </dsp:sp>
    <dsp:sp modelId="{B68D7C38-2CD4-4C70-A61A-E6208547572C}">
      <dsp:nvSpPr>
        <dsp:cNvPr id="0" name=""/>
        <dsp:cNvSpPr/>
      </dsp:nvSpPr>
      <dsp:spPr>
        <a:xfrm>
          <a:off x="1992557" y="3153869"/>
          <a:ext cx="6396872" cy="1238618"/>
        </a:xfrm>
        <a:prstGeom prst="rightArrow">
          <a:avLst>
            <a:gd name="adj1" fmla="val 75000"/>
            <a:gd name="adj2" fmla="val 50000"/>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255" tIns="8255" rIns="8255" bIns="8255" numCol="1" spcCol="1270" anchor="t" anchorCtr="0">
          <a:noAutofit/>
        </a:bodyPr>
        <a:lstStyle/>
        <a:p>
          <a:pPr marL="114300" lvl="1" indent="-114300" algn="l" defTabSz="577850">
            <a:lnSpc>
              <a:spcPct val="90000"/>
            </a:lnSpc>
            <a:spcBef>
              <a:spcPct val="0"/>
            </a:spcBef>
            <a:spcAft>
              <a:spcPct val="15000"/>
            </a:spcAft>
            <a:buChar char="•"/>
          </a:pPr>
          <a:r>
            <a:rPr lang="pt-BR" sz="1300" kern="1200" dirty="0">
              <a:latin typeface="Cambria" panose="02040503050406030204" pitchFamily="18" charset="0"/>
              <a:cs typeface="Times New Roman" panose="02020603050405020304" pitchFamily="18" charset="0"/>
            </a:rPr>
            <a:t>conjunto de operações, </a:t>
          </a:r>
          <a:r>
            <a:rPr lang="pt-BR" sz="1300" b="1" kern="1200" dirty="0">
              <a:solidFill>
                <a:srgbClr val="FF0000"/>
              </a:solidFill>
              <a:latin typeface="Cambria" panose="02040503050406030204" pitchFamily="18" charset="0"/>
              <a:cs typeface="Times New Roman" panose="02020603050405020304" pitchFamily="18" charset="0"/>
            </a:rPr>
            <a:t>limitadas no tempo</a:t>
          </a:r>
          <a:r>
            <a:rPr lang="pt-BR" sz="1300" kern="1200" dirty="0">
              <a:latin typeface="Cambria" panose="02040503050406030204" pitchFamily="18" charset="0"/>
              <a:cs typeface="Times New Roman" panose="02020603050405020304" pitchFamily="18" charset="0"/>
            </a:rPr>
            <a:t>, das quais resulta um produto destinado à satisfação de interesses compartilhados pela administração pública e pela organização da sociedade civil;          </a:t>
          </a:r>
          <a:r>
            <a:rPr lang="pt-BR" sz="1300" kern="1200" dirty="0">
              <a:latin typeface="Cambria" panose="02040503050406030204" pitchFamily="18" charset="0"/>
              <a:cs typeface="Times New Roman" panose="02020603050405020304" pitchFamily="18" charset="0"/>
              <a:hlinkClick xmlns:r="http://schemas.openxmlformats.org/officeDocument/2006/relationships" r:id="rId1"/>
            </a:rPr>
            <a:t>(Incluído pela Lei nº 13.204, de 2015)</a:t>
          </a:r>
          <a:r>
            <a:rPr lang="pt-BR" sz="1300" kern="1200" dirty="0">
              <a:latin typeface="Cambria" panose="02040503050406030204" pitchFamily="18" charset="0"/>
              <a:cs typeface="Times New Roman" panose="02020603050405020304" pitchFamily="18" charset="0"/>
            </a:rPr>
            <a:t> – </a:t>
          </a:r>
          <a:r>
            <a:rPr lang="pt-BR" sz="1300" b="1" kern="1200" dirty="0">
              <a:latin typeface="Cambria" panose="02040503050406030204" pitchFamily="18" charset="0"/>
              <a:cs typeface="Times New Roman" panose="02020603050405020304" pitchFamily="18" charset="0"/>
            </a:rPr>
            <a:t>PRAZO DE ATÉ 5 ANOS PARA EXECUÇÃO</a:t>
          </a:r>
        </a:p>
      </dsp:txBody>
      <dsp:txXfrm>
        <a:off x="1992557" y="3308696"/>
        <a:ext cx="5932390" cy="928964"/>
      </dsp:txXfrm>
    </dsp:sp>
    <dsp:sp modelId="{9A46989C-2D50-4DE7-99F5-836335E9362A}">
      <dsp:nvSpPr>
        <dsp:cNvPr id="0" name=""/>
        <dsp:cNvSpPr/>
      </dsp:nvSpPr>
      <dsp:spPr>
        <a:xfrm>
          <a:off x="48346" y="3160253"/>
          <a:ext cx="1915240" cy="1210076"/>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pt-BR" sz="2800" kern="1200" dirty="0">
              <a:latin typeface="Times New Roman" panose="02020603050405020304" pitchFamily="18" charset="0"/>
              <a:cs typeface="Times New Roman" panose="02020603050405020304" pitchFamily="18" charset="0"/>
            </a:rPr>
            <a:t>PROJETO</a:t>
          </a:r>
        </a:p>
      </dsp:txBody>
      <dsp:txXfrm>
        <a:off x="107417" y="3219324"/>
        <a:ext cx="1797098" cy="109193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EFC8F6-3BEA-4E39-BF03-6AD2CB81CBF9}">
      <dsp:nvSpPr>
        <dsp:cNvPr id="0" name=""/>
        <dsp:cNvSpPr/>
      </dsp:nvSpPr>
      <dsp:spPr>
        <a:xfrm rot="16200000">
          <a:off x="-845393" y="1925523"/>
          <a:ext cx="3339054" cy="7841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691592" bIns="0" numCol="1" spcCol="1270" anchor="ctr" anchorCtr="0">
          <a:noAutofit/>
        </a:bodyPr>
        <a:lstStyle/>
        <a:p>
          <a:pPr marL="0" lvl="0" indent="0" algn="r" defTabSz="1066800">
            <a:lnSpc>
              <a:spcPct val="90000"/>
            </a:lnSpc>
            <a:spcBef>
              <a:spcPct val="0"/>
            </a:spcBef>
            <a:spcAft>
              <a:spcPct val="35000"/>
            </a:spcAft>
            <a:buNone/>
          </a:pPr>
          <a:r>
            <a:rPr lang="pt-BR" sz="2400" kern="1200" dirty="0">
              <a:effectLst>
                <a:outerShdw blurRad="38100" dist="38100" dir="2700000" algn="tl">
                  <a:srgbClr val="000000">
                    <a:alpha val="43137"/>
                  </a:srgbClr>
                </a:outerShdw>
              </a:effectLst>
            </a:rPr>
            <a:t>Gestor da Parceria</a:t>
          </a:r>
        </a:p>
      </dsp:txBody>
      <dsp:txXfrm>
        <a:off x="-845393" y="1925523"/>
        <a:ext cx="3339054" cy="784167"/>
      </dsp:txXfrm>
    </dsp:sp>
    <dsp:sp modelId="{29F43498-C96E-4D42-9465-A5A6DEF6F1BE}">
      <dsp:nvSpPr>
        <dsp:cNvPr id="0" name=""/>
        <dsp:cNvSpPr/>
      </dsp:nvSpPr>
      <dsp:spPr>
        <a:xfrm>
          <a:off x="1224124" y="936111"/>
          <a:ext cx="6435113" cy="3067482"/>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691592" rIns="113792" bIns="113792" numCol="1" spcCol="1270" anchor="t" anchorCtr="0">
          <a:noAutofit/>
        </a:bodyPr>
        <a:lstStyle/>
        <a:p>
          <a:pPr marL="171450" lvl="1" indent="-171450" algn="l" defTabSz="711200">
            <a:lnSpc>
              <a:spcPct val="90000"/>
            </a:lnSpc>
            <a:spcBef>
              <a:spcPct val="0"/>
            </a:spcBef>
            <a:spcAft>
              <a:spcPct val="15000"/>
            </a:spcAft>
            <a:buChar char="•"/>
          </a:pPr>
          <a:r>
            <a:rPr lang="en-US" sz="1600" b="0" i="0" kern="1200" dirty="0" err="1"/>
            <a:t>Conteúdo</a:t>
          </a:r>
          <a:r>
            <a:rPr lang="en-US" sz="1600" b="0" i="0" kern="1200" dirty="0"/>
            <a:t>:</a:t>
          </a:r>
          <a:endParaRPr lang="pt-BR" sz="1400" b="0" kern="1200" dirty="0"/>
        </a:p>
        <a:p>
          <a:pPr marL="342900" lvl="2" indent="-171450" algn="l" defTabSz="711200">
            <a:lnSpc>
              <a:spcPct val="90000"/>
            </a:lnSpc>
            <a:spcBef>
              <a:spcPct val="0"/>
            </a:spcBef>
            <a:spcAft>
              <a:spcPct val="15000"/>
            </a:spcAft>
            <a:buChar char="•"/>
          </a:pPr>
          <a:r>
            <a:rPr lang="en-US" sz="1600" b="0" i="0" kern="1200" dirty="0" err="1"/>
            <a:t>Relatório</a:t>
          </a:r>
          <a:r>
            <a:rPr lang="en-US" sz="1600" b="0" i="0" kern="1200" dirty="0"/>
            <a:t> de </a:t>
          </a:r>
          <a:r>
            <a:rPr lang="en-US" sz="1600" b="0" i="0" kern="1200" dirty="0" err="1"/>
            <a:t>Execução</a:t>
          </a:r>
          <a:r>
            <a:rPr lang="en-US" sz="1600" b="0" i="0" kern="1200" dirty="0"/>
            <a:t> do </a:t>
          </a:r>
          <a:r>
            <a:rPr lang="en-US" sz="1600" b="0" i="0" kern="1200" dirty="0" err="1"/>
            <a:t>objeto</a:t>
          </a:r>
          <a:r>
            <a:rPr lang="en-US" sz="1600" b="0" i="0" kern="1200" dirty="0"/>
            <a:t>;</a:t>
          </a:r>
          <a:endParaRPr lang="pt-BR" sz="1600" b="0" i="0" kern="1200" dirty="0"/>
        </a:p>
        <a:p>
          <a:pPr marL="342900" lvl="2" indent="-171450" algn="l" defTabSz="711200">
            <a:lnSpc>
              <a:spcPct val="90000"/>
            </a:lnSpc>
            <a:spcBef>
              <a:spcPct val="0"/>
            </a:spcBef>
            <a:spcAft>
              <a:spcPct val="15000"/>
            </a:spcAft>
            <a:buChar char="•"/>
          </a:pPr>
          <a:r>
            <a:rPr lang="en-US" sz="1600" b="0" i="0" kern="1200" dirty="0" err="1"/>
            <a:t>Relatório</a:t>
          </a:r>
          <a:r>
            <a:rPr lang="en-US" sz="1600" b="0" i="0" kern="1200" dirty="0"/>
            <a:t>  de </a:t>
          </a:r>
          <a:r>
            <a:rPr lang="en-US" sz="1600" b="0" i="0" kern="1200" dirty="0" err="1"/>
            <a:t>Execução</a:t>
          </a:r>
          <a:r>
            <a:rPr lang="en-US" sz="1600" b="0" i="0" kern="1200" dirty="0"/>
            <a:t> </a:t>
          </a:r>
          <a:r>
            <a:rPr lang="en-US" sz="1600" b="0" i="0" kern="1200" dirty="0" err="1"/>
            <a:t>Financeira</a:t>
          </a:r>
          <a:r>
            <a:rPr lang="en-US" sz="1600" b="0" i="0" kern="1200" dirty="0"/>
            <a:t>.</a:t>
          </a:r>
          <a:endParaRPr lang="pt-BR" sz="1600" b="0" i="0" kern="1200" dirty="0"/>
        </a:p>
        <a:p>
          <a:pPr marL="171450" lvl="1" indent="-171450" algn="l" defTabSz="711200">
            <a:lnSpc>
              <a:spcPct val="90000"/>
            </a:lnSpc>
            <a:spcBef>
              <a:spcPct val="0"/>
            </a:spcBef>
            <a:spcAft>
              <a:spcPct val="15000"/>
            </a:spcAft>
            <a:buChar char="•"/>
          </a:pPr>
          <a:endParaRPr lang="pt-BR" sz="1600" b="0" i="0" kern="1200" dirty="0"/>
        </a:p>
        <a:p>
          <a:pPr marL="114300" lvl="1" indent="-114300" algn="l" defTabSz="533400">
            <a:lnSpc>
              <a:spcPct val="90000"/>
            </a:lnSpc>
            <a:spcBef>
              <a:spcPct val="0"/>
            </a:spcBef>
            <a:spcAft>
              <a:spcPct val="15000"/>
            </a:spcAft>
            <a:buChar char="•"/>
          </a:pPr>
          <a:endParaRPr lang="pt-BR" sz="1200" b="0" i="0" kern="1200" dirty="0"/>
        </a:p>
        <a:p>
          <a:pPr marL="171450" lvl="1" indent="-171450" algn="l" defTabSz="711200">
            <a:lnSpc>
              <a:spcPct val="90000"/>
            </a:lnSpc>
            <a:spcBef>
              <a:spcPct val="0"/>
            </a:spcBef>
            <a:spcAft>
              <a:spcPct val="15000"/>
            </a:spcAft>
            <a:buChar char="•"/>
          </a:pPr>
          <a:r>
            <a:rPr lang="en-US" sz="1600" b="0" i="0" kern="1200" dirty="0" err="1"/>
            <a:t>Considerar</a:t>
          </a:r>
          <a:r>
            <a:rPr lang="en-US" sz="1600" b="0" i="0" kern="1200" dirty="0"/>
            <a:t> </a:t>
          </a:r>
          <a:r>
            <a:rPr lang="en-US" sz="1600" b="0" i="0" kern="1200" dirty="0" err="1"/>
            <a:t>na</a:t>
          </a:r>
          <a:r>
            <a:rPr lang="en-US" sz="1600" b="0" i="0" kern="1200" dirty="0"/>
            <a:t> </a:t>
          </a:r>
          <a:r>
            <a:rPr lang="en-US" sz="1600" b="0" i="0" kern="1200" dirty="0" err="1"/>
            <a:t>análise</a:t>
          </a:r>
          <a:r>
            <a:rPr lang="en-US" sz="1600" b="0" i="0" kern="1200" dirty="0"/>
            <a:t>:</a:t>
          </a:r>
          <a:endParaRPr lang="pt-BR" sz="1600" b="0" i="0" kern="1200" dirty="0"/>
        </a:p>
        <a:p>
          <a:pPr marL="342900" lvl="2" indent="-171450" algn="l" defTabSz="711200">
            <a:lnSpc>
              <a:spcPct val="90000"/>
            </a:lnSpc>
            <a:spcBef>
              <a:spcPct val="0"/>
            </a:spcBef>
            <a:spcAft>
              <a:spcPct val="15000"/>
            </a:spcAft>
            <a:buChar char="•"/>
          </a:pPr>
          <a:r>
            <a:rPr lang="en-US" sz="1600" b="0" i="0" kern="1200" dirty="0" err="1"/>
            <a:t>Relatório</a:t>
          </a:r>
          <a:r>
            <a:rPr lang="en-US" sz="1600" b="0" i="0" kern="1200" dirty="0"/>
            <a:t> de </a:t>
          </a:r>
          <a:r>
            <a:rPr lang="en-US" sz="1600" b="0" i="0" kern="1200" dirty="0" err="1"/>
            <a:t>visitas</a:t>
          </a:r>
          <a:r>
            <a:rPr lang="en-US" sz="1600" b="0" i="0" kern="1200" dirty="0"/>
            <a:t> </a:t>
          </a:r>
          <a:r>
            <a:rPr lang="en-US" sz="1600" b="0" i="0" kern="1200" dirty="0" err="1"/>
            <a:t>Técnicas</a:t>
          </a:r>
          <a:r>
            <a:rPr lang="en-US" sz="1600" b="0" i="0" kern="1200" dirty="0"/>
            <a:t>;</a:t>
          </a:r>
          <a:endParaRPr lang="pt-BR" sz="1600" b="0" i="0" kern="1200" dirty="0"/>
        </a:p>
        <a:p>
          <a:pPr marL="342900" lvl="2" indent="-171450" algn="l" defTabSz="711200">
            <a:lnSpc>
              <a:spcPct val="90000"/>
            </a:lnSpc>
            <a:spcBef>
              <a:spcPct val="0"/>
            </a:spcBef>
            <a:spcAft>
              <a:spcPct val="15000"/>
            </a:spcAft>
            <a:buChar char="•"/>
          </a:pPr>
          <a:r>
            <a:rPr lang="en-US" sz="1600" b="0" i="0" kern="1200" dirty="0" err="1"/>
            <a:t>Relatório</a:t>
          </a:r>
          <a:r>
            <a:rPr lang="en-US" sz="1600" b="0" i="0" kern="1200" dirty="0"/>
            <a:t> </a:t>
          </a:r>
          <a:r>
            <a:rPr lang="en-US" sz="1600" b="0" i="0" kern="1200" dirty="0" err="1"/>
            <a:t>técnico</a:t>
          </a:r>
          <a:r>
            <a:rPr lang="en-US" sz="1600" b="0" i="0" kern="1200" dirty="0"/>
            <a:t> de </a:t>
          </a:r>
          <a:r>
            <a:rPr lang="en-US" sz="1600" b="0" i="0" kern="1200" dirty="0" err="1"/>
            <a:t>monitoramento</a:t>
          </a:r>
          <a:r>
            <a:rPr lang="en-US" sz="1600" b="0" i="0" kern="1200" dirty="0"/>
            <a:t> e </a:t>
          </a:r>
          <a:r>
            <a:rPr lang="en-US" sz="1600" b="0" i="0" kern="1200" dirty="0" err="1"/>
            <a:t>avaliação</a:t>
          </a:r>
          <a:r>
            <a:rPr lang="en-US" sz="1600" b="0" i="0" kern="1200" dirty="0"/>
            <a:t>;</a:t>
          </a:r>
          <a:endParaRPr lang="pt-BR" sz="1600" b="0" i="0" kern="1200" dirty="0"/>
        </a:p>
        <a:p>
          <a:pPr marL="342900" lvl="2" indent="-171450" algn="l" defTabSz="711200">
            <a:lnSpc>
              <a:spcPct val="90000"/>
            </a:lnSpc>
            <a:spcBef>
              <a:spcPct val="0"/>
            </a:spcBef>
            <a:spcAft>
              <a:spcPct val="15000"/>
            </a:spcAft>
            <a:buChar char="•"/>
          </a:pPr>
          <a:r>
            <a:rPr lang="en-US" sz="1600" b="0" i="0" kern="1200" dirty="0" err="1"/>
            <a:t>Prestações</a:t>
          </a:r>
          <a:r>
            <a:rPr lang="en-US" sz="1600" b="0" i="0" kern="1200" dirty="0"/>
            <a:t> de </a:t>
          </a:r>
          <a:r>
            <a:rPr lang="en-US" sz="1600" b="0" i="0" kern="1200" dirty="0" err="1"/>
            <a:t>Contas</a:t>
          </a:r>
          <a:r>
            <a:rPr lang="en-US" sz="1600" b="0" i="0" kern="1200" dirty="0"/>
            <a:t> </a:t>
          </a:r>
          <a:r>
            <a:rPr lang="en-US" sz="1600" b="0" i="0" kern="1200" dirty="0" err="1"/>
            <a:t>parciais</a:t>
          </a:r>
          <a:r>
            <a:rPr lang="en-US" sz="1600" b="0" i="0" kern="1200" dirty="0"/>
            <a:t>.</a:t>
          </a:r>
          <a:endParaRPr lang="pt-BR" sz="1600" b="0" i="0" kern="1200" dirty="0"/>
        </a:p>
        <a:p>
          <a:pPr marL="228600" lvl="2" indent="-114300" algn="l" defTabSz="533400">
            <a:lnSpc>
              <a:spcPct val="90000"/>
            </a:lnSpc>
            <a:spcBef>
              <a:spcPct val="0"/>
            </a:spcBef>
            <a:spcAft>
              <a:spcPct val="15000"/>
            </a:spcAft>
            <a:buChar char="•"/>
          </a:pPr>
          <a:endParaRPr lang="pt-BR" sz="1200" b="0" i="0" kern="1200" dirty="0"/>
        </a:p>
        <a:p>
          <a:pPr marL="114300" lvl="1" indent="-114300" algn="l" defTabSz="533400">
            <a:lnSpc>
              <a:spcPct val="90000"/>
            </a:lnSpc>
            <a:spcBef>
              <a:spcPct val="0"/>
            </a:spcBef>
            <a:spcAft>
              <a:spcPct val="15000"/>
            </a:spcAft>
            <a:buChar char="•"/>
          </a:pPr>
          <a:endParaRPr lang="pt-BR" sz="1200" b="0" i="1" kern="1200" dirty="0"/>
        </a:p>
      </dsp:txBody>
      <dsp:txXfrm>
        <a:off x="1224124" y="936111"/>
        <a:ext cx="6435113" cy="3067482"/>
      </dsp:txXfrm>
    </dsp:sp>
    <dsp:sp modelId="{AF212F53-7790-42D4-9517-2D792088BB60}">
      <dsp:nvSpPr>
        <dsp:cNvPr id="0" name=""/>
        <dsp:cNvSpPr/>
      </dsp:nvSpPr>
      <dsp:spPr>
        <a:xfrm>
          <a:off x="5757329" y="1426817"/>
          <a:ext cx="945517" cy="967191"/>
        </a:xfrm>
        <a:prstGeom prst="rect">
          <a:avLst/>
        </a:prstGeom>
        <a:blipFill rotWithShape="1">
          <a:blip xmlns:r="http://schemas.openxmlformats.org/officeDocument/2006/relationships" r:embed="rId1"/>
          <a:stretch>
            <a:fillRect/>
          </a:stretch>
        </a:blipFill>
        <a:ln>
          <a:noFill/>
        </a:ln>
        <a:effectLst/>
      </dsp:spPr>
      <dsp:style>
        <a:lnRef idx="0">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bList2#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List2#1">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diagrams.loki3.com/BracketList+Icon">
  <dgm:title val="Lista de Colchetes Verticais"/>
  <dgm:desc val="Use para mostrar blocos de informações agrupadas. Funciona bem com grandes quantidades de texto do Nível 2."/>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layout4.xml><?xml version="1.0" encoding="utf-8"?>
<dgm:layoutDef xmlns:dgm="http://schemas.openxmlformats.org/drawingml/2006/diagram" xmlns:a="http://schemas.openxmlformats.org/drawingml/2006/main" uniqueId="urn:diagrams.loki3.com/BracketList+Icon">
  <dgm:title val="Lista de Colchetes Verticais"/>
  <dgm:desc val="Use para mostrar blocos de informações agrupadas. Funciona bem com grandes quantidades de texto do Nível 2."/>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2#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E92A82-D905-4F39-9BAE-99F77ADB97E1}" type="datetimeFigureOut">
              <a:rPr lang="pt-BR" smtClean="0"/>
              <a:t>15/05/2019</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1A8CF3-4016-4365-9E52-7EB29313AB1D}" type="slidenum">
              <a:rPr lang="pt-BR" smtClean="0"/>
              <a:t>‹nº›</a:t>
            </a:fld>
            <a:endParaRPr lang="pt-BR"/>
          </a:p>
        </p:txBody>
      </p:sp>
    </p:spTree>
    <p:extLst>
      <p:ext uri="{BB962C8B-B14F-4D97-AF65-F5344CB8AC3E}">
        <p14:creationId xmlns:p14="http://schemas.microsoft.com/office/powerpoint/2010/main" val="41879867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9EE581D-5463-4E42-A1D1-83E98C965738}" type="slidenum">
              <a:rPr lang="pt-BR"/>
              <a:pPr/>
              <a:t>12</a:t>
            </a:fld>
            <a:endParaRPr lang="pt-BR"/>
          </a:p>
        </p:txBody>
      </p:sp>
      <p:sp>
        <p:nvSpPr>
          <p:cNvPr id="9218" name="Text Box 1"/>
          <p:cNvSpPr txBox="1">
            <a:spLocks noChangeArrowheads="1"/>
          </p:cNvSpPr>
          <p:nvPr/>
        </p:nvSpPr>
        <p:spPr bwMode="auto">
          <a:xfrm>
            <a:off x="-17233747" y="-8080501"/>
            <a:ext cx="17233747" cy="8597408"/>
          </a:xfrm>
          <a:prstGeom prst="rect">
            <a:avLst/>
          </a:prstGeom>
          <a:solidFill>
            <a:srgbClr val="FFFFFF"/>
          </a:solidFill>
          <a:ln w="9360">
            <a:solidFill>
              <a:srgbClr val="000000"/>
            </a:solidFill>
            <a:miter lim="800000"/>
            <a:headEnd/>
            <a:tailEnd/>
          </a:ln>
        </p:spPr>
        <p:txBody>
          <a:bodyPr wrap="none" anchor="ctr"/>
          <a:lstStyle/>
          <a:p>
            <a:pPr defTabSz="449263">
              <a:lnSpc>
                <a:spcPct val="64000"/>
              </a:lnSpc>
              <a:buClr>
                <a:srgbClr val="000000"/>
              </a:buClr>
              <a:buSzPct val="100000"/>
              <a:buFont typeface="Times New Roman" pitchFamily="18" charset="0"/>
              <a:buNone/>
            </a:pPr>
            <a:endParaRPr lang="pt-BR">
              <a:solidFill>
                <a:schemeClr val="bg1"/>
              </a:solidFill>
              <a:ea typeface="Arial Unicode MS" pitchFamily="34" charset="-128"/>
              <a:cs typeface="Arial Unicode MS" pitchFamily="34" charset="-128"/>
            </a:endParaRPr>
          </a:p>
        </p:txBody>
      </p:sp>
      <p:sp>
        <p:nvSpPr>
          <p:cNvPr id="9219" name="Rectangle 2"/>
          <p:cNvSpPr>
            <a:spLocks noGrp="1" noChangeArrowheads="1"/>
          </p:cNvSpPr>
          <p:nvPr>
            <p:ph type="body"/>
          </p:nvPr>
        </p:nvSpPr>
        <p:spPr bwMode="auto">
          <a:xfrm>
            <a:off x="992664" y="3228896"/>
            <a:ext cx="7922928" cy="3050693"/>
          </a:xfrm>
          <a:prstGeom prst="rect">
            <a:avLst/>
          </a:prstGeom>
          <a:noFill/>
          <a:ln>
            <a:solidFill>
              <a:srgbClr val="000000"/>
            </a:solidFill>
            <a:miter lim="800000"/>
            <a:headEnd/>
            <a:tailEnd/>
          </a:ln>
        </p:spPr>
        <p:txBody>
          <a:bodyPr wrap="none" lIns="0" tIns="0" rIns="0" bIns="0" anchor="ctr"/>
          <a:lstStyle/>
          <a:p>
            <a:endParaRPr lang="pt-BR"/>
          </a:p>
        </p:txBody>
      </p:sp>
    </p:spTree>
    <p:extLst>
      <p:ext uri="{BB962C8B-B14F-4D97-AF65-F5344CB8AC3E}">
        <p14:creationId xmlns:p14="http://schemas.microsoft.com/office/powerpoint/2010/main" val="525475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F02D67E9-6840-4F22-8859-CE0863221CFF}" type="slidenum">
              <a:rPr lang="pt-BR" smtClean="0"/>
              <a:pPr/>
              <a:t>26</a:t>
            </a:fld>
            <a:endParaRPr lang="pt-BR"/>
          </a:p>
        </p:txBody>
      </p:sp>
    </p:spTree>
    <p:extLst>
      <p:ext uri="{BB962C8B-B14F-4D97-AF65-F5344CB8AC3E}">
        <p14:creationId xmlns:p14="http://schemas.microsoft.com/office/powerpoint/2010/main" val="3486009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F02D67E9-6840-4F22-8859-CE0863221CFF}" type="slidenum">
              <a:rPr lang="pt-BR" smtClean="0"/>
              <a:pPr/>
              <a:t>115</a:t>
            </a:fld>
            <a:endParaRPr lang="pt-BR"/>
          </a:p>
        </p:txBody>
      </p:sp>
    </p:spTree>
    <p:extLst>
      <p:ext uri="{BB962C8B-B14F-4D97-AF65-F5344CB8AC3E}">
        <p14:creationId xmlns:p14="http://schemas.microsoft.com/office/powerpoint/2010/main" val="3697816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F02D67E9-6840-4F22-8859-CE0863221CFF}" type="slidenum">
              <a:rPr lang="pt-BR" smtClean="0"/>
              <a:pPr/>
              <a:t>116</a:t>
            </a:fld>
            <a:endParaRPr lang="pt-BR"/>
          </a:p>
        </p:txBody>
      </p:sp>
    </p:spTree>
    <p:extLst>
      <p:ext uri="{BB962C8B-B14F-4D97-AF65-F5344CB8AC3E}">
        <p14:creationId xmlns:p14="http://schemas.microsoft.com/office/powerpoint/2010/main" val="2000202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F02D67E9-6840-4F22-8859-CE0863221CFF}" type="slidenum">
              <a:rPr lang="pt-BR" smtClean="0"/>
              <a:pPr/>
              <a:t>127</a:t>
            </a:fld>
            <a:endParaRPr lang="pt-BR"/>
          </a:p>
        </p:txBody>
      </p:sp>
    </p:spTree>
    <p:extLst>
      <p:ext uri="{BB962C8B-B14F-4D97-AF65-F5344CB8AC3E}">
        <p14:creationId xmlns:p14="http://schemas.microsoft.com/office/powerpoint/2010/main" val="352564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F02D67E9-6840-4F22-8859-CE0863221CFF}" type="slidenum">
              <a:rPr lang="pt-BR" smtClean="0"/>
              <a:pPr/>
              <a:t>134</a:t>
            </a:fld>
            <a:endParaRPr lang="pt-BR"/>
          </a:p>
        </p:txBody>
      </p:sp>
    </p:spTree>
    <p:extLst>
      <p:ext uri="{BB962C8B-B14F-4D97-AF65-F5344CB8AC3E}">
        <p14:creationId xmlns:p14="http://schemas.microsoft.com/office/powerpoint/2010/main" val="2517842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E457659F-F0F3-4405-ACBA-0C5731E39F02}" type="datetimeFigureOut">
              <a:rPr lang="pt-BR" smtClean="0"/>
              <a:t>15/05/2019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E135C5A3-594D-4E46-B078-4FFA73C0DFFD}" type="slidenum">
              <a:rPr lang="pt-BR" smtClean="0"/>
              <a:t>‹nº›</a:t>
            </a:fld>
            <a:endParaRPr lang="pt-BR"/>
          </a:p>
        </p:txBody>
      </p:sp>
    </p:spTree>
    <p:extLst>
      <p:ext uri="{BB962C8B-B14F-4D97-AF65-F5344CB8AC3E}">
        <p14:creationId xmlns:p14="http://schemas.microsoft.com/office/powerpoint/2010/main" val="3197871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E457659F-F0F3-4405-ACBA-0C5731E39F02}" type="datetimeFigureOut">
              <a:rPr lang="pt-BR" smtClean="0"/>
              <a:t>15/05/2019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E135C5A3-594D-4E46-B078-4FFA73C0DFFD}" type="slidenum">
              <a:rPr lang="pt-BR" smtClean="0"/>
              <a:t>‹nº›</a:t>
            </a:fld>
            <a:endParaRPr lang="pt-BR"/>
          </a:p>
        </p:txBody>
      </p:sp>
    </p:spTree>
    <p:extLst>
      <p:ext uri="{BB962C8B-B14F-4D97-AF65-F5344CB8AC3E}">
        <p14:creationId xmlns:p14="http://schemas.microsoft.com/office/powerpoint/2010/main" val="3694964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E457659F-F0F3-4405-ACBA-0C5731E39F02}" type="datetimeFigureOut">
              <a:rPr lang="pt-BR" smtClean="0"/>
              <a:t>15/05/2019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E135C5A3-594D-4E46-B078-4FFA73C0DFFD}" type="slidenum">
              <a:rPr lang="pt-BR" smtClean="0"/>
              <a:t>‹nº›</a:t>
            </a:fld>
            <a:endParaRPr lang="pt-BR"/>
          </a:p>
        </p:txBody>
      </p:sp>
    </p:spTree>
    <p:extLst>
      <p:ext uri="{BB962C8B-B14F-4D97-AF65-F5344CB8AC3E}">
        <p14:creationId xmlns:p14="http://schemas.microsoft.com/office/powerpoint/2010/main" val="14120023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ítulo e conteúdo">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34472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5/15/2019</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5848680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999" b="0"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5/15/2019</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169454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E457659F-F0F3-4405-ACBA-0C5731E39F02}" type="datetimeFigureOut">
              <a:rPr lang="pt-BR" smtClean="0"/>
              <a:t>15/05/2019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E135C5A3-594D-4E46-B078-4FFA73C0DFFD}" type="slidenum">
              <a:rPr lang="pt-BR" smtClean="0"/>
              <a:t>‹nº›</a:t>
            </a:fld>
            <a:endParaRPr lang="pt-BR"/>
          </a:p>
        </p:txBody>
      </p:sp>
    </p:spTree>
    <p:extLst>
      <p:ext uri="{BB962C8B-B14F-4D97-AF65-F5344CB8AC3E}">
        <p14:creationId xmlns:p14="http://schemas.microsoft.com/office/powerpoint/2010/main" val="3690241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fld id="{E457659F-F0F3-4405-ACBA-0C5731E39F02}" type="datetimeFigureOut">
              <a:rPr lang="pt-BR" smtClean="0"/>
              <a:t>15/05/2019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E135C5A3-594D-4E46-B078-4FFA73C0DFFD}" type="slidenum">
              <a:rPr lang="pt-BR" smtClean="0"/>
              <a:t>‹nº›</a:t>
            </a:fld>
            <a:endParaRPr lang="pt-BR"/>
          </a:p>
        </p:txBody>
      </p:sp>
    </p:spTree>
    <p:extLst>
      <p:ext uri="{BB962C8B-B14F-4D97-AF65-F5344CB8AC3E}">
        <p14:creationId xmlns:p14="http://schemas.microsoft.com/office/powerpoint/2010/main" val="3179460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838200" y="1825625"/>
            <a:ext cx="5181600" cy="435133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72200" y="1825625"/>
            <a:ext cx="5181600" cy="435133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E457659F-F0F3-4405-ACBA-0C5731E39F02}" type="datetimeFigureOut">
              <a:rPr lang="pt-BR" smtClean="0"/>
              <a:t>15/05/2019</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E135C5A3-594D-4E46-B078-4FFA73C0DFFD}" type="slidenum">
              <a:rPr lang="pt-BR" smtClean="0"/>
              <a:t>‹nº›</a:t>
            </a:fld>
            <a:endParaRPr lang="pt-BR"/>
          </a:p>
        </p:txBody>
      </p:sp>
    </p:spTree>
    <p:extLst>
      <p:ext uri="{BB962C8B-B14F-4D97-AF65-F5344CB8AC3E}">
        <p14:creationId xmlns:p14="http://schemas.microsoft.com/office/powerpoint/2010/main" val="4867826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E457659F-F0F3-4405-ACBA-0C5731E39F02}" type="datetimeFigureOut">
              <a:rPr lang="pt-BR" smtClean="0"/>
              <a:t>15/05/2019</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E135C5A3-594D-4E46-B078-4FFA73C0DFFD}" type="slidenum">
              <a:rPr lang="pt-BR" smtClean="0"/>
              <a:t>‹nº›</a:t>
            </a:fld>
            <a:endParaRPr lang="pt-BR"/>
          </a:p>
        </p:txBody>
      </p:sp>
    </p:spTree>
    <p:extLst>
      <p:ext uri="{BB962C8B-B14F-4D97-AF65-F5344CB8AC3E}">
        <p14:creationId xmlns:p14="http://schemas.microsoft.com/office/powerpoint/2010/main" val="1103147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E457659F-F0F3-4405-ACBA-0C5731E39F02}" type="datetimeFigureOut">
              <a:rPr lang="pt-BR" smtClean="0"/>
              <a:t>15/05/2019</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E135C5A3-594D-4E46-B078-4FFA73C0DFFD}" type="slidenum">
              <a:rPr lang="pt-BR" smtClean="0"/>
              <a:t>‹nº›</a:t>
            </a:fld>
            <a:endParaRPr lang="pt-BR"/>
          </a:p>
        </p:txBody>
      </p:sp>
    </p:spTree>
    <p:extLst>
      <p:ext uri="{BB962C8B-B14F-4D97-AF65-F5344CB8AC3E}">
        <p14:creationId xmlns:p14="http://schemas.microsoft.com/office/powerpoint/2010/main" val="16224285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E457659F-F0F3-4405-ACBA-0C5731E39F02}" type="datetimeFigureOut">
              <a:rPr lang="pt-BR" smtClean="0"/>
              <a:t>15/05/2019</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E135C5A3-594D-4E46-B078-4FFA73C0DFFD}" type="slidenum">
              <a:rPr lang="pt-BR" smtClean="0"/>
              <a:t>‹nº›</a:t>
            </a:fld>
            <a:endParaRPr lang="pt-BR"/>
          </a:p>
        </p:txBody>
      </p:sp>
    </p:spTree>
    <p:extLst>
      <p:ext uri="{BB962C8B-B14F-4D97-AF65-F5344CB8AC3E}">
        <p14:creationId xmlns:p14="http://schemas.microsoft.com/office/powerpoint/2010/main" val="411544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E457659F-F0F3-4405-ACBA-0C5731E39F02}" type="datetimeFigureOut">
              <a:rPr lang="pt-BR" smtClean="0"/>
              <a:t>15/05/2019</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E135C5A3-594D-4E46-B078-4FFA73C0DFFD}" type="slidenum">
              <a:rPr lang="pt-BR" smtClean="0"/>
              <a:t>‹nº›</a:t>
            </a:fld>
            <a:endParaRPr lang="pt-BR"/>
          </a:p>
        </p:txBody>
      </p:sp>
    </p:spTree>
    <p:extLst>
      <p:ext uri="{BB962C8B-B14F-4D97-AF65-F5344CB8AC3E}">
        <p14:creationId xmlns:p14="http://schemas.microsoft.com/office/powerpoint/2010/main" val="3139215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E457659F-F0F3-4405-ACBA-0C5731E39F02}" type="datetimeFigureOut">
              <a:rPr lang="pt-BR" smtClean="0"/>
              <a:t>15/05/2019</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E135C5A3-594D-4E46-B078-4FFA73C0DFFD}" type="slidenum">
              <a:rPr lang="pt-BR" smtClean="0"/>
              <a:t>‹nº›</a:t>
            </a:fld>
            <a:endParaRPr lang="pt-BR"/>
          </a:p>
        </p:txBody>
      </p:sp>
    </p:spTree>
    <p:extLst>
      <p:ext uri="{BB962C8B-B14F-4D97-AF65-F5344CB8AC3E}">
        <p14:creationId xmlns:p14="http://schemas.microsoft.com/office/powerpoint/2010/main" val="807965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t="-76000" b="-76000"/>
          </a:stretch>
        </a:blipFill>
        <a:effectLst/>
      </p:bgPr>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57659F-F0F3-4405-ACBA-0C5731E39F02}" type="datetimeFigureOut">
              <a:rPr lang="pt-BR" smtClean="0"/>
              <a:t>15/05/2019</a:t>
            </a:fld>
            <a:endParaRPr lang="pt-B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35C5A3-594D-4E46-B078-4FFA73C0DFFD}" type="slidenum">
              <a:rPr lang="pt-BR" smtClean="0"/>
              <a:t>‹nº›</a:t>
            </a:fld>
            <a:endParaRPr lang="pt-BR"/>
          </a:p>
        </p:txBody>
      </p:sp>
    </p:spTree>
    <p:extLst>
      <p:ext uri="{BB962C8B-B14F-4D97-AF65-F5344CB8AC3E}">
        <p14:creationId xmlns:p14="http://schemas.microsoft.com/office/powerpoint/2010/main" val="15950590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3.pn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16.xml.rels><?xml version="1.0" encoding="UTF-8" standalone="yes"?>
<Relationships xmlns="http://schemas.openxmlformats.org/package/2006/relationships"><Relationship Id="rId8" Type="http://schemas.openxmlformats.org/officeDocument/2006/relationships/diagramData" Target="../diagrams/data12.xml"/><Relationship Id="rId13" Type="http://schemas.openxmlformats.org/officeDocument/2006/relationships/image" Target="../media/image3.png"/><Relationship Id="rId3" Type="http://schemas.openxmlformats.org/officeDocument/2006/relationships/diagramData" Target="../diagrams/data11.xml"/><Relationship Id="rId7" Type="http://schemas.microsoft.com/office/2007/relationships/diagramDrawing" Target="../diagrams/drawing11.xml"/><Relationship Id="rId12" Type="http://schemas.microsoft.com/office/2007/relationships/diagramDrawing" Target="../diagrams/drawing1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1.xml"/><Relationship Id="rId11" Type="http://schemas.openxmlformats.org/officeDocument/2006/relationships/diagramColors" Target="../diagrams/colors12.xml"/><Relationship Id="rId5" Type="http://schemas.openxmlformats.org/officeDocument/2006/relationships/diagramQuickStyle" Target="../diagrams/quickStyle11.xml"/><Relationship Id="rId10" Type="http://schemas.openxmlformats.org/officeDocument/2006/relationships/diagramQuickStyle" Target="../diagrams/quickStyle12.xml"/><Relationship Id="rId4" Type="http://schemas.openxmlformats.org/officeDocument/2006/relationships/diagramLayout" Target="../diagrams/layout11.xml"/><Relationship Id="rId9" Type="http://schemas.openxmlformats.org/officeDocument/2006/relationships/diagramLayout" Target="../diagrams/layout12.xml"/></Relationships>
</file>

<file path=ppt/slides/_rels/slide1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diagramLayout" Target="../diagrams/layout13.xml"/><Relationship Id="rId7" Type="http://schemas.openxmlformats.org/officeDocument/2006/relationships/image" Target="../media/image3.png"/><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31.xml.rels><?xml version="1.0" encoding="UTF-8" standalone="yes"?>
<Relationships xmlns="http://schemas.openxmlformats.org/package/2006/relationships"><Relationship Id="rId3" Type="http://schemas.openxmlformats.org/officeDocument/2006/relationships/diagramLayout" Target="../diagrams/layout14.xml"/><Relationship Id="rId7" Type="http://schemas.openxmlformats.org/officeDocument/2006/relationships/image" Target="../media/image3.png"/><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8" Type="http://schemas.openxmlformats.org/officeDocument/2006/relationships/diagramData" Target="../diagrams/data16.xml"/><Relationship Id="rId13" Type="http://schemas.openxmlformats.org/officeDocument/2006/relationships/image" Target="../media/image3.png"/><Relationship Id="rId3" Type="http://schemas.openxmlformats.org/officeDocument/2006/relationships/diagramData" Target="../diagrams/data15.xml"/><Relationship Id="rId7" Type="http://schemas.microsoft.com/office/2007/relationships/diagramDrawing" Target="../diagrams/drawing15.xml"/><Relationship Id="rId12" Type="http://schemas.microsoft.com/office/2007/relationships/diagramDrawing" Target="../diagrams/drawing16.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5.xml"/><Relationship Id="rId11" Type="http://schemas.openxmlformats.org/officeDocument/2006/relationships/diagramColors" Target="../diagrams/colors16.xml"/><Relationship Id="rId5" Type="http://schemas.openxmlformats.org/officeDocument/2006/relationships/diagramQuickStyle" Target="../diagrams/quickStyle15.xml"/><Relationship Id="rId10" Type="http://schemas.openxmlformats.org/officeDocument/2006/relationships/diagramQuickStyle" Target="../diagrams/quickStyle16.xml"/><Relationship Id="rId4" Type="http://schemas.openxmlformats.org/officeDocument/2006/relationships/diagramLayout" Target="../diagrams/layout15.xml"/><Relationship Id="rId9" Type="http://schemas.openxmlformats.org/officeDocument/2006/relationships/diagramLayout" Target="../diagrams/layout16.xml"/></Relationships>
</file>

<file path=ppt/slides/_rels/slide1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planalto.gov.br/ccivil_03/LEIS/L8429.htm" TargetMode="Externa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planalto.gov.br/ccivil_03/LEIS/L8429.htm" TargetMode="Externa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3.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12" Type="http://schemas.openxmlformats.org/officeDocument/2006/relationships/image" Target="../media/image3.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3.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3.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3.png"/><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2.xml.rels><?xml version="1.0" encoding="UTF-8" standalone="yes"?>
<Relationships xmlns="http://schemas.openxmlformats.org/package/2006/relationships"><Relationship Id="rId3" Type="http://schemas.openxmlformats.org/officeDocument/2006/relationships/hyperlink" Target="http://www.planalto.gov.br/ccivil_03/Constituicao/Constituicao.htm" TargetMode="External"/><Relationship Id="rId2" Type="http://schemas.openxmlformats.org/officeDocument/2006/relationships/hyperlink" Target="http://www.planalto.gov.br/ccivil_03/LEIS/L9637.htm" TargetMode="Externa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hyperlink" Target="http://www.planalto.gov.br/ccivil_03/LEIS/L4320.ht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www.planalto.gov.br/ccivil_03/LEIS/LCP/Lcp101.htm" TargetMode="Externa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3.png"/><Relationship Id="rId2" Type="http://schemas.openxmlformats.org/officeDocument/2006/relationships/diagramData" Target="../diagrams/data8.xml"/><Relationship Id="rId1" Type="http://schemas.openxmlformats.org/officeDocument/2006/relationships/slideLayout" Target="../slideLayouts/slideLayout1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33.png"/></Relationships>
</file>

<file path=ppt/slides/_rels/slide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planalto.gov.br/ccivil_03/_Ato2015-2018/2015/Lei/L13204.htm#art2" TargetMode="Externa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planalto.gov.br/ccivil_03/_Ato2015-2018/2015/Lei/L13204.htm#art2" TargetMode="Externa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www.planalto.gov.br/ccivil_03/_Ato2015-2018/2015/Lei/L13204.htm#art2" TargetMode="Externa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Curso sobre</a:t>
            </a:r>
          </a:p>
        </p:txBody>
      </p:sp>
      <p:sp>
        <p:nvSpPr>
          <p:cNvPr id="3" name="Espaço Reservado para Conteúdo 2"/>
          <p:cNvSpPr>
            <a:spLocks noGrp="1"/>
          </p:cNvSpPr>
          <p:nvPr>
            <p:ph idx="1"/>
          </p:nvPr>
        </p:nvSpPr>
        <p:spPr/>
        <p:txBody>
          <a:bodyPr/>
          <a:lstStyle/>
          <a:p>
            <a:pPr marL="0" indent="0">
              <a:buNone/>
            </a:pPr>
            <a:endParaRPr lang="pt-BR" dirty="0"/>
          </a:p>
          <a:p>
            <a:pPr marL="0" indent="0" algn="ctr">
              <a:buNone/>
            </a:pPr>
            <a:r>
              <a:rPr lang="pt-BR" dirty="0"/>
              <a:t>Os Principais Aspectos do MROSC – LEI 13.019/2014 e alterações (13.204/2015)</a:t>
            </a:r>
          </a:p>
          <a:p>
            <a:pPr marL="0" indent="0" algn="ctr">
              <a:buNone/>
            </a:pPr>
            <a:r>
              <a:rPr lang="en-US" dirty="0" err="1"/>
              <a:t>Decreto</a:t>
            </a:r>
            <a:r>
              <a:rPr lang="en-US" dirty="0"/>
              <a:t> 8.726/2016.</a:t>
            </a:r>
            <a:endParaRPr lang="pt-BR" dirty="0"/>
          </a:p>
          <a:p>
            <a:pPr marL="0" indent="0" algn="ctr">
              <a:buNone/>
            </a:pPr>
            <a:endParaRPr lang="pt-BR" dirty="0"/>
          </a:p>
          <a:p>
            <a:pPr marL="0" indent="0">
              <a:buNone/>
            </a:pPr>
            <a:endParaRPr lang="pt-BR" dirty="0"/>
          </a:p>
        </p:txBody>
      </p:sp>
      <p:pic>
        <p:nvPicPr>
          <p:cNvPr id="4" name="Imagem 3"/>
          <p:cNvPicPr>
            <a:picLocks noChangeAspect="1"/>
          </p:cNvPicPr>
          <p:nvPr/>
        </p:nvPicPr>
        <p:blipFill>
          <a:blip r:embed="rId2"/>
          <a:stretch>
            <a:fillRect/>
          </a:stretch>
        </p:blipFill>
        <p:spPr>
          <a:xfrm rot="938727">
            <a:off x="8900403" y="3697551"/>
            <a:ext cx="2033454" cy="2246841"/>
          </a:xfrm>
          <a:prstGeom prst="rect">
            <a:avLst/>
          </a:prstGeom>
        </p:spPr>
      </p:pic>
    </p:spTree>
    <p:extLst>
      <p:ext uri="{BB962C8B-B14F-4D97-AF65-F5344CB8AC3E}">
        <p14:creationId xmlns:p14="http://schemas.microsoft.com/office/powerpoint/2010/main" val="35551258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42905" y="2177245"/>
            <a:ext cx="8911687" cy="724981"/>
          </a:xfrm>
        </p:spPr>
        <p:txBody>
          <a:bodyPr>
            <a:normAutofit fontScale="90000"/>
          </a:bodyPr>
          <a:lstStyle/>
          <a:p>
            <a:r>
              <a:rPr lang="pt-BR" sz="4800" b="1" dirty="0">
                <a:solidFill>
                  <a:srgbClr val="C00000"/>
                </a:solidFill>
              </a:rPr>
              <a:t>3 EIXOS</a:t>
            </a:r>
          </a:p>
        </p:txBody>
      </p:sp>
      <p:pic>
        <p:nvPicPr>
          <p:cNvPr id="4" name="Espaço Reservado para Conteúdo 3"/>
          <p:cNvPicPr>
            <a:picLocks noGrp="1" noChangeAspect="1"/>
          </p:cNvPicPr>
          <p:nvPr>
            <p:ph idx="1"/>
          </p:nvPr>
        </p:nvPicPr>
        <p:blipFill rotWithShape="1">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rcRect l="4890" t="22098" r="36936" b="19327"/>
          <a:stretch/>
        </p:blipFill>
        <p:spPr>
          <a:xfrm>
            <a:off x="2244641" y="2902226"/>
            <a:ext cx="6150673" cy="3481908"/>
          </a:xfrm>
          <a:prstGeom prst="rect">
            <a:avLst/>
          </a:prstGeom>
        </p:spPr>
      </p:pic>
      <p:sp>
        <p:nvSpPr>
          <p:cNvPr id="5" name="Espaço Reservado para Conteúdo 2"/>
          <p:cNvSpPr txBox="1">
            <a:spLocks/>
          </p:cNvSpPr>
          <p:nvPr/>
        </p:nvSpPr>
        <p:spPr>
          <a:xfrm>
            <a:off x="837488" y="418127"/>
            <a:ext cx="10976651" cy="1401309"/>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just">
              <a:buFont typeface="Wingdings 3" charset="2"/>
              <a:buNone/>
            </a:pPr>
            <a:r>
              <a:rPr lang="pt-BR" sz="2000" i="1" dirty="0">
                <a:solidFill>
                  <a:schemeClr val="tx1"/>
                </a:solidFill>
              </a:rPr>
              <a:t>O </a:t>
            </a:r>
            <a:r>
              <a:rPr lang="pt-BR" sz="2000" b="1" i="1" dirty="0">
                <a:solidFill>
                  <a:schemeClr val="tx1"/>
                </a:solidFill>
              </a:rPr>
              <a:t>Marco Regulatório das Organizações da Sociedade Civil – MROSC </a:t>
            </a:r>
            <a:r>
              <a:rPr lang="pt-BR" sz="2000" i="1" dirty="0">
                <a:solidFill>
                  <a:schemeClr val="tx1"/>
                </a:solidFill>
              </a:rPr>
              <a:t>tem como desafio aperfeiçoar o ambiente jurídico e institucional relacionado as organizações da sociedade civil (</a:t>
            </a:r>
            <a:r>
              <a:rPr lang="pt-BR" sz="2000" i="1" dirty="0" err="1">
                <a:solidFill>
                  <a:schemeClr val="tx1"/>
                </a:solidFill>
              </a:rPr>
              <a:t>OSCs</a:t>
            </a:r>
            <a:r>
              <a:rPr lang="pt-BR" sz="2000" i="1" dirty="0">
                <a:solidFill>
                  <a:schemeClr val="tx1"/>
                </a:solidFill>
              </a:rPr>
              <a:t>) e suas relações de parceria com o Estado</a:t>
            </a:r>
            <a:r>
              <a:rPr lang="pt-BR" sz="2000" dirty="0">
                <a:solidFill>
                  <a:schemeClr val="tx1"/>
                </a:solidFill>
              </a:rPr>
              <a:t>.</a:t>
            </a:r>
          </a:p>
        </p:txBody>
      </p:sp>
    </p:spTree>
    <p:extLst>
      <p:ext uri="{BB962C8B-B14F-4D97-AF65-F5344CB8AC3E}">
        <p14:creationId xmlns:p14="http://schemas.microsoft.com/office/powerpoint/2010/main" val="101323697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55477" y="365125"/>
            <a:ext cx="11109532" cy="1325563"/>
          </a:xfrm>
        </p:spPr>
        <p:txBody>
          <a:bodyPr/>
          <a:lstStyle/>
          <a:p>
            <a:pPr lvl="0"/>
            <a:r>
              <a:rPr lang="en-US" b="1" dirty="0" err="1"/>
              <a:t>Monitoramento</a:t>
            </a:r>
            <a:r>
              <a:rPr lang="en-US" b="1" dirty="0"/>
              <a:t> e </a:t>
            </a:r>
            <a:r>
              <a:rPr lang="en-US" b="1" dirty="0" err="1"/>
              <a:t>Avaliação</a:t>
            </a:r>
            <a:endParaRPr lang="en-US" sz="3200" b="1" dirty="0"/>
          </a:p>
        </p:txBody>
      </p:sp>
      <p:sp>
        <p:nvSpPr>
          <p:cNvPr id="3" name="Espaço Reservado para Conteúdo 2"/>
          <p:cNvSpPr>
            <a:spLocks noGrp="1"/>
          </p:cNvSpPr>
          <p:nvPr>
            <p:ph idx="1"/>
          </p:nvPr>
        </p:nvSpPr>
        <p:spPr/>
        <p:txBody>
          <a:bodyPr>
            <a:normAutofit/>
          </a:bodyPr>
          <a:lstStyle/>
          <a:p>
            <a:pPr marL="0" indent="0" algn="just">
              <a:buNone/>
            </a:pPr>
            <a:r>
              <a:rPr lang="pt-BR" b="1" u="sng" dirty="0"/>
              <a:t>EM CASO DE CONSTATAÇÃO DE IRREGULARIDADES: </a:t>
            </a:r>
          </a:p>
          <a:p>
            <a:pPr algn="just"/>
            <a:r>
              <a:rPr lang="pt-BR" dirty="0"/>
              <a:t>✓ Suspensão da liberação de recursos </a:t>
            </a:r>
          </a:p>
          <a:p>
            <a:pPr marL="0" indent="0" algn="just">
              <a:buNone/>
            </a:pPr>
            <a:endParaRPr lang="pt-BR" dirty="0"/>
          </a:p>
          <a:p>
            <a:pPr algn="just"/>
            <a:r>
              <a:rPr lang="pt-BR" dirty="0"/>
              <a:t>✓ Prazo de 30 dias para que a organização promova o saneamento ou apresente de informações e esclarecimentos, podendo ser prorrogado por igual período </a:t>
            </a:r>
          </a:p>
          <a:p>
            <a:pPr marL="0" indent="0" algn="just">
              <a:buNone/>
            </a:pPr>
            <a:endParaRPr lang="pt-BR" dirty="0"/>
          </a:p>
          <a:p>
            <a:pPr algn="just"/>
            <a:r>
              <a:rPr lang="pt-BR" dirty="0"/>
              <a:t>✓ Prazo de 10 dias para o órgão concedente apreciar e decidir sobre aceitação das justificativas, sendo que não existe prazo prescricional</a:t>
            </a:r>
          </a:p>
        </p:txBody>
      </p:sp>
    </p:spTree>
    <p:extLst>
      <p:ext uri="{BB962C8B-B14F-4D97-AF65-F5344CB8AC3E}">
        <p14:creationId xmlns:p14="http://schemas.microsoft.com/office/powerpoint/2010/main" val="406223033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ço Reservado para Conteúdo 6"/>
          <p:cNvPicPr>
            <a:picLocks noGrp="1" noChangeAspect="1"/>
          </p:cNvPicPr>
          <p:nvPr>
            <p:ph idx="1"/>
          </p:nvPr>
        </p:nvPicPr>
        <p:blipFill>
          <a:blip r:embed="rId2"/>
          <a:stretch>
            <a:fillRect/>
          </a:stretch>
        </p:blipFill>
        <p:spPr>
          <a:xfrm>
            <a:off x="666572" y="1358781"/>
            <a:ext cx="10460052" cy="4818182"/>
          </a:xfrm>
          <a:prstGeom prst="rect">
            <a:avLst/>
          </a:prstGeom>
        </p:spPr>
      </p:pic>
      <p:sp>
        <p:nvSpPr>
          <p:cNvPr id="6" name="Título 5"/>
          <p:cNvSpPr>
            <a:spLocks noGrp="1"/>
          </p:cNvSpPr>
          <p:nvPr>
            <p:ph type="title"/>
          </p:nvPr>
        </p:nvSpPr>
        <p:spPr/>
        <p:txBody>
          <a:bodyPr/>
          <a:lstStyle/>
          <a:p>
            <a:r>
              <a:rPr lang="pt-BR" dirty="0"/>
              <a:t>Monitoramento e Avaliação </a:t>
            </a:r>
          </a:p>
        </p:txBody>
      </p:sp>
    </p:spTree>
    <p:extLst>
      <p:ext uri="{BB962C8B-B14F-4D97-AF65-F5344CB8AC3E}">
        <p14:creationId xmlns:p14="http://schemas.microsoft.com/office/powerpoint/2010/main" val="182362322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ço Reservado para Conteúdo 6"/>
          <p:cNvPicPr>
            <a:picLocks noGrp="1" noChangeAspect="1"/>
          </p:cNvPicPr>
          <p:nvPr>
            <p:ph idx="1"/>
          </p:nvPr>
        </p:nvPicPr>
        <p:blipFill>
          <a:blip r:embed="rId2"/>
          <a:stretch>
            <a:fillRect/>
          </a:stretch>
        </p:blipFill>
        <p:spPr>
          <a:xfrm>
            <a:off x="819590" y="475389"/>
            <a:ext cx="10520679" cy="5961901"/>
          </a:xfrm>
          <a:prstGeom prst="rect">
            <a:avLst/>
          </a:prstGeom>
        </p:spPr>
      </p:pic>
    </p:spTree>
    <p:extLst>
      <p:ext uri="{BB962C8B-B14F-4D97-AF65-F5344CB8AC3E}">
        <p14:creationId xmlns:p14="http://schemas.microsoft.com/office/powerpoint/2010/main" val="11632108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ço Reservado para Conteúdo 7"/>
          <p:cNvPicPr>
            <a:picLocks noGrp="1" noChangeAspect="1"/>
          </p:cNvPicPr>
          <p:nvPr>
            <p:ph idx="1"/>
          </p:nvPr>
        </p:nvPicPr>
        <p:blipFill>
          <a:blip r:embed="rId2"/>
          <a:stretch>
            <a:fillRect/>
          </a:stretch>
        </p:blipFill>
        <p:spPr>
          <a:xfrm>
            <a:off x="105363" y="76911"/>
            <a:ext cx="11844538" cy="6699903"/>
          </a:xfrm>
          <a:prstGeom prst="rect">
            <a:avLst/>
          </a:prstGeom>
        </p:spPr>
      </p:pic>
    </p:spTree>
    <p:extLst>
      <p:ext uri="{BB962C8B-B14F-4D97-AF65-F5344CB8AC3E}">
        <p14:creationId xmlns:p14="http://schemas.microsoft.com/office/powerpoint/2010/main" val="187700194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92925" y="624110"/>
            <a:ext cx="8911687" cy="877144"/>
          </a:xfrm>
        </p:spPr>
        <p:txBody>
          <a:bodyPr/>
          <a:lstStyle/>
          <a:p>
            <a:pPr algn="ctr"/>
            <a:r>
              <a:rPr lang="pt-BR" b="1" dirty="0">
                <a:solidFill>
                  <a:srgbClr val="C00000"/>
                </a:solidFill>
              </a:rPr>
              <a:t>PRESTAÇÃO DE CONTAS</a:t>
            </a:r>
          </a:p>
        </p:txBody>
      </p:sp>
      <p:sp>
        <p:nvSpPr>
          <p:cNvPr id="3" name="Espaço Reservado para Conteúdo 2"/>
          <p:cNvSpPr>
            <a:spLocks noGrp="1"/>
          </p:cNvSpPr>
          <p:nvPr>
            <p:ph idx="1"/>
          </p:nvPr>
        </p:nvSpPr>
        <p:spPr/>
        <p:txBody>
          <a:bodyPr>
            <a:normAutofit lnSpcReduction="10000"/>
          </a:bodyPr>
          <a:lstStyle/>
          <a:p>
            <a:pPr marL="0" indent="0" algn="just">
              <a:buNone/>
            </a:pPr>
            <a:r>
              <a:rPr lang="pt-BR" dirty="0"/>
              <a:t>	A Lei 13.019/2014 traz um </a:t>
            </a:r>
            <a:r>
              <a:rPr lang="pt-BR" b="1" dirty="0">
                <a:solidFill>
                  <a:srgbClr val="C00000"/>
                </a:solidFill>
              </a:rPr>
              <a:t>novo olhar</a:t>
            </a:r>
            <a:r>
              <a:rPr lang="pt-BR" dirty="0"/>
              <a:t> sobre a prestação de contas, compartilhando a responsabilidade desta etapa entre as </a:t>
            </a:r>
            <a:r>
              <a:rPr lang="pt-BR" dirty="0" err="1"/>
              <a:t>OSCs</a:t>
            </a:r>
            <a:r>
              <a:rPr lang="pt-BR" dirty="0"/>
              <a:t> e a administração publica. </a:t>
            </a:r>
          </a:p>
          <a:p>
            <a:pPr marL="0" indent="0" algn="just">
              <a:buNone/>
            </a:pPr>
            <a:r>
              <a:rPr lang="pt-BR" dirty="0"/>
              <a:t>	Pode parecer obvio, mas e uma mudança importante de abordagem. Afinal, se os recursos utilizados em uma parceria são públicos, e o publico, a sociedade como um todo, que devera saber como o seu dinheiro esta sendo usado.</a:t>
            </a:r>
          </a:p>
          <a:p>
            <a:pPr marL="0" indent="0" algn="just">
              <a:buNone/>
            </a:pPr>
            <a:r>
              <a:rPr lang="pt-BR" dirty="0"/>
              <a:t>	Além disso, como já falamos anteriormente, uma boa prestação de contas e o resultado de um bom planejamento e de uma execução cuidadosa, preocupada em atender o que estava previsto no Plano de Trabalho.</a:t>
            </a:r>
          </a:p>
        </p:txBody>
      </p:sp>
    </p:spTree>
    <p:extLst>
      <p:ext uri="{BB962C8B-B14F-4D97-AF65-F5344CB8AC3E}">
        <p14:creationId xmlns:p14="http://schemas.microsoft.com/office/powerpoint/2010/main" val="267986042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dirty="0"/>
              <a:t>Prestação de Contas – Art. 63 e Art. 59 (Decreto)</a:t>
            </a:r>
            <a:br>
              <a:rPr lang="pt-BR" dirty="0"/>
            </a:br>
            <a:r>
              <a:rPr lang="pt-BR" dirty="0"/>
              <a:t>OSC </a:t>
            </a:r>
          </a:p>
        </p:txBody>
      </p:sp>
      <p:sp>
        <p:nvSpPr>
          <p:cNvPr id="3" name="Espaço Reservado para Conteúdo 2"/>
          <p:cNvSpPr>
            <a:spLocks noGrp="1"/>
          </p:cNvSpPr>
          <p:nvPr>
            <p:ph idx="1"/>
          </p:nvPr>
        </p:nvSpPr>
        <p:spPr/>
        <p:txBody>
          <a:bodyPr>
            <a:normAutofit/>
          </a:bodyPr>
          <a:lstStyle/>
          <a:p>
            <a:pPr lvl="0"/>
            <a:r>
              <a:rPr lang="en-US" sz="2000" dirty="0" err="1"/>
              <a:t>Prazo</a:t>
            </a:r>
            <a:r>
              <a:rPr lang="en-US" sz="2000" dirty="0"/>
              <a:t> </a:t>
            </a:r>
            <a:r>
              <a:rPr lang="en-US" sz="2000" dirty="0" err="1"/>
              <a:t>máximo</a:t>
            </a:r>
            <a:r>
              <a:rPr lang="en-US" sz="2000" dirty="0"/>
              <a:t> de 90 </a:t>
            </a:r>
            <a:r>
              <a:rPr lang="en-US" sz="2000" dirty="0" err="1"/>
              <a:t>dias</a:t>
            </a:r>
            <a:r>
              <a:rPr lang="en-US" sz="2000" dirty="0"/>
              <a:t> - (</a:t>
            </a:r>
            <a:r>
              <a:rPr lang="en-US" sz="2000" dirty="0" err="1"/>
              <a:t>cfe</a:t>
            </a:r>
            <a:r>
              <a:rPr lang="en-US" sz="2000" dirty="0"/>
              <a:t> o </a:t>
            </a:r>
            <a:r>
              <a:rPr lang="en-US" sz="2000" dirty="0" err="1"/>
              <a:t>termo</a:t>
            </a:r>
            <a:r>
              <a:rPr lang="en-US" sz="2000" dirty="0"/>
              <a:t>), </a:t>
            </a:r>
            <a:r>
              <a:rPr lang="en-US" sz="2000" dirty="0" err="1"/>
              <a:t>prorrogáveis</a:t>
            </a:r>
            <a:r>
              <a:rPr lang="en-US" sz="2000" dirty="0"/>
              <a:t> </a:t>
            </a:r>
            <a:r>
              <a:rPr lang="en-US" sz="2000" dirty="0" err="1"/>
              <a:t>por</a:t>
            </a:r>
            <a:r>
              <a:rPr lang="en-US" sz="2000" dirty="0"/>
              <a:t> 30dd</a:t>
            </a:r>
          </a:p>
          <a:p>
            <a:pPr lvl="0">
              <a:buFontTx/>
              <a:buChar char="-"/>
            </a:pPr>
            <a:r>
              <a:rPr lang="en-US" sz="2000" dirty="0" err="1"/>
              <a:t>Relatório</a:t>
            </a:r>
            <a:r>
              <a:rPr lang="en-US" sz="2000" dirty="0"/>
              <a:t> Final de </a:t>
            </a:r>
            <a:r>
              <a:rPr lang="en-US" sz="2000" dirty="0" err="1"/>
              <a:t>Execução</a:t>
            </a:r>
            <a:r>
              <a:rPr lang="en-US" sz="2000" dirty="0"/>
              <a:t> do </a:t>
            </a:r>
            <a:r>
              <a:rPr lang="en-US" sz="2000" dirty="0" err="1"/>
              <a:t>Objeto</a:t>
            </a:r>
            <a:r>
              <a:rPr lang="en-US" sz="2000" dirty="0"/>
              <a:t> – 30 </a:t>
            </a:r>
            <a:r>
              <a:rPr lang="en-US" sz="2000" dirty="0" err="1"/>
              <a:t>dias</a:t>
            </a:r>
            <a:r>
              <a:rPr lang="en-US" sz="2000" dirty="0"/>
              <a:t>; </a:t>
            </a:r>
          </a:p>
          <a:p>
            <a:pPr lvl="0">
              <a:buFontTx/>
              <a:buChar char="-"/>
            </a:pPr>
            <a:r>
              <a:rPr lang="en-US" sz="2000" dirty="0" err="1"/>
              <a:t>Relatório</a:t>
            </a:r>
            <a:r>
              <a:rPr lang="en-US" sz="2000" dirty="0"/>
              <a:t> Final de </a:t>
            </a:r>
            <a:r>
              <a:rPr lang="en-US" sz="2000" dirty="0" err="1"/>
              <a:t>Execução</a:t>
            </a:r>
            <a:r>
              <a:rPr lang="en-US" sz="2000" dirty="0"/>
              <a:t> </a:t>
            </a:r>
            <a:r>
              <a:rPr lang="en-US" sz="2000" dirty="0" err="1"/>
              <a:t>Financeira</a:t>
            </a:r>
            <a:r>
              <a:rPr lang="en-US" sz="2000" dirty="0"/>
              <a:t> – 60 </a:t>
            </a:r>
            <a:r>
              <a:rPr lang="en-US" sz="2000" dirty="0" err="1"/>
              <a:t>dias</a:t>
            </a:r>
            <a:r>
              <a:rPr lang="en-US" sz="2000" dirty="0"/>
              <a:t>; </a:t>
            </a:r>
          </a:p>
          <a:p>
            <a:pPr marL="0" lvl="0" indent="0">
              <a:buNone/>
            </a:pPr>
            <a:r>
              <a:rPr lang="en-US" sz="2000" dirty="0"/>
              <a:t>- </a:t>
            </a:r>
            <a:r>
              <a:rPr lang="en-US" sz="2000" dirty="0" err="1"/>
              <a:t>Prestação</a:t>
            </a:r>
            <a:r>
              <a:rPr lang="en-US" sz="2000" dirty="0"/>
              <a:t> de </a:t>
            </a:r>
            <a:r>
              <a:rPr lang="en-US" sz="2000" dirty="0" err="1"/>
              <a:t>Contas</a:t>
            </a:r>
            <a:r>
              <a:rPr lang="en-US" sz="2000" dirty="0"/>
              <a:t> Annual – 30 </a:t>
            </a:r>
            <a:r>
              <a:rPr lang="en-US" sz="2000" dirty="0" err="1"/>
              <a:t>dias</a:t>
            </a:r>
            <a:r>
              <a:rPr lang="en-US" sz="2000" dirty="0"/>
              <a:t> </a:t>
            </a:r>
            <a:r>
              <a:rPr lang="en-US" sz="2000" dirty="0" err="1"/>
              <a:t>ao</a:t>
            </a:r>
            <a:r>
              <a:rPr lang="en-US" sz="2000" dirty="0"/>
              <a:t> final do </a:t>
            </a:r>
            <a:r>
              <a:rPr lang="en-US" sz="2000" dirty="0" err="1"/>
              <a:t>exercício</a:t>
            </a:r>
            <a:r>
              <a:rPr lang="en-US" sz="2000" dirty="0"/>
              <a:t>; </a:t>
            </a:r>
            <a:endParaRPr lang="pt-BR" sz="2000" dirty="0"/>
          </a:p>
          <a:p>
            <a:pPr lvl="0"/>
            <a:endParaRPr lang="pt-BR" sz="2000" dirty="0"/>
          </a:p>
          <a:p>
            <a:pPr lvl="0"/>
            <a:r>
              <a:rPr lang="pt-BR" sz="2000" dirty="0"/>
              <a:t>Documentos previstos no plano de trabalho e no termo;</a:t>
            </a:r>
          </a:p>
          <a:p>
            <a:pPr lvl="0"/>
            <a:r>
              <a:rPr lang="en-US" sz="2000" dirty="0" err="1"/>
              <a:t>Relatório</a:t>
            </a:r>
            <a:r>
              <a:rPr lang="en-US" sz="2000" dirty="0"/>
              <a:t> de </a:t>
            </a:r>
            <a:r>
              <a:rPr lang="en-US" sz="2000" dirty="0" err="1"/>
              <a:t>Execução</a:t>
            </a:r>
            <a:r>
              <a:rPr lang="en-US" sz="2000" dirty="0"/>
              <a:t> do </a:t>
            </a:r>
            <a:r>
              <a:rPr lang="en-US" sz="2000" dirty="0" err="1"/>
              <a:t>Objeto</a:t>
            </a:r>
            <a:r>
              <a:rPr lang="en-US" sz="2000" dirty="0"/>
              <a:t>:</a:t>
            </a:r>
            <a:endParaRPr lang="pt-BR" sz="2000" dirty="0"/>
          </a:p>
          <a:p>
            <a:pPr marL="457200" lvl="1" indent="0">
              <a:buNone/>
            </a:pPr>
            <a:r>
              <a:rPr lang="pt-BR" sz="2000" dirty="0"/>
              <a:t>- Comparativo de metas propostas e resultados alcançados;</a:t>
            </a:r>
          </a:p>
          <a:p>
            <a:pPr lvl="1">
              <a:buFontTx/>
              <a:buChar char="-"/>
            </a:pPr>
            <a:r>
              <a:rPr lang="pt-BR" sz="2000" dirty="0"/>
              <a:t>Atividades/Projetos desenvolvidos para cumprir o objeto.</a:t>
            </a:r>
          </a:p>
          <a:p>
            <a:pPr lvl="1">
              <a:buFontTx/>
              <a:buChar char="-"/>
            </a:pPr>
            <a:endParaRPr lang="pt-BR" sz="2000" dirty="0"/>
          </a:p>
          <a:p>
            <a:pPr lvl="0"/>
            <a:r>
              <a:rPr lang="en-US" sz="2000" dirty="0" err="1"/>
              <a:t>Relatório</a:t>
            </a:r>
            <a:r>
              <a:rPr lang="en-US" sz="2000" dirty="0"/>
              <a:t> de </a:t>
            </a:r>
            <a:r>
              <a:rPr lang="en-US" sz="2000" dirty="0" err="1"/>
              <a:t>Execução</a:t>
            </a:r>
            <a:r>
              <a:rPr lang="en-US" sz="2000" dirty="0"/>
              <a:t> </a:t>
            </a:r>
            <a:r>
              <a:rPr lang="en-US" sz="2000" dirty="0" err="1"/>
              <a:t>Financeira</a:t>
            </a:r>
            <a:r>
              <a:rPr lang="en-US" sz="2000" dirty="0"/>
              <a:t>:</a:t>
            </a:r>
            <a:endParaRPr lang="pt-BR" sz="2000" dirty="0"/>
          </a:p>
          <a:p>
            <a:pPr marL="0" indent="0">
              <a:buNone/>
            </a:pPr>
            <a:endParaRPr lang="pt-BR" dirty="0"/>
          </a:p>
        </p:txBody>
      </p:sp>
      <p:pic>
        <p:nvPicPr>
          <p:cNvPr id="4" name="Imagem 3"/>
          <p:cNvPicPr>
            <a:picLocks noChangeAspect="1"/>
          </p:cNvPicPr>
          <p:nvPr/>
        </p:nvPicPr>
        <p:blipFill>
          <a:blip r:embed="rId2"/>
          <a:stretch>
            <a:fillRect/>
          </a:stretch>
        </p:blipFill>
        <p:spPr>
          <a:xfrm rot="1507937">
            <a:off x="7980036" y="2076631"/>
            <a:ext cx="2838940" cy="1907574"/>
          </a:xfrm>
          <a:prstGeom prst="rect">
            <a:avLst/>
          </a:prstGeom>
        </p:spPr>
      </p:pic>
    </p:spTree>
    <p:extLst>
      <p:ext uri="{BB962C8B-B14F-4D97-AF65-F5344CB8AC3E}">
        <p14:creationId xmlns:p14="http://schemas.microsoft.com/office/powerpoint/2010/main" val="134164543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991544" y="213262"/>
            <a:ext cx="8229600" cy="526954"/>
          </a:xfrm>
          <a:prstGeom prst="rect">
            <a:avLst/>
          </a:prstGeom>
          <a:noFill/>
        </p:spPr>
        <p:txBody>
          <a:bodyPr vert="horz" lIns="82945" tIns="41473" rIns="82945" bIns="41473" rtlCol="0" anchor="ctr">
            <a:spAutoFit/>
          </a:bodyPr>
          <a:lstStyle/>
          <a:p>
            <a:pPr algn="ctr">
              <a:defRPr/>
            </a:pPr>
            <a:r>
              <a:rPr lang="pt-BR" sz="3200" b="1" dirty="0">
                <a:ln w="12700">
                  <a:noFill/>
                  <a:prstDash val="solid"/>
                </a:ln>
                <a:solidFill>
                  <a:schemeClr val="accent2">
                    <a:lumMod val="75000"/>
                  </a:schemeClr>
                </a:solidFill>
                <a:effectLst>
                  <a:outerShdw blurRad="41275" dist="20320" dir="1800000" algn="tl" rotWithShape="0">
                    <a:srgbClr val="000000">
                      <a:alpha val="40000"/>
                    </a:srgbClr>
                  </a:outerShdw>
                </a:effectLst>
                <a:latin typeface="Cambria" panose="02040503050406030204" pitchFamily="18" charset="0"/>
              </a:rPr>
              <a:t>Prestação de Contas</a:t>
            </a:r>
            <a:endParaRPr lang="pt-BR" sz="1800" b="1" dirty="0">
              <a:ln w="12700">
                <a:noFill/>
                <a:prstDash val="solid"/>
              </a:ln>
              <a:solidFill>
                <a:schemeClr val="accent2">
                  <a:lumMod val="75000"/>
                </a:schemeClr>
              </a:solidFill>
              <a:effectLst>
                <a:outerShdw blurRad="41275" dist="20320" dir="1800000" algn="tl" rotWithShape="0">
                  <a:srgbClr val="000000">
                    <a:alpha val="40000"/>
                  </a:srgbClr>
                </a:outerShdw>
              </a:effectLst>
              <a:latin typeface="Cambria" panose="02040503050406030204" pitchFamily="18" charset="0"/>
            </a:endParaRPr>
          </a:p>
        </p:txBody>
      </p:sp>
      <p:sp>
        <p:nvSpPr>
          <p:cNvPr id="3" name="CaixaDeTexto 2"/>
          <p:cNvSpPr txBox="1"/>
          <p:nvPr/>
        </p:nvSpPr>
        <p:spPr>
          <a:xfrm>
            <a:off x="1703512" y="836713"/>
            <a:ext cx="8784976" cy="6217087"/>
          </a:xfrm>
          <a:prstGeom prst="rect">
            <a:avLst/>
          </a:prstGeom>
          <a:noFill/>
        </p:spPr>
        <p:txBody>
          <a:bodyPr wrap="square" rtlCol="0">
            <a:spAutoFit/>
          </a:bodyPr>
          <a:lstStyle/>
          <a:p>
            <a:endParaRPr lang="pt-BR" dirty="0"/>
          </a:p>
          <a:p>
            <a:pPr algn="just"/>
            <a:r>
              <a:rPr lang="pt-BR" dirty="0"/>
              <a:t>Art. 64. A prestação de contas apresentada pela organização da sociedade civil deverá conter elementos que permitam ao gestor da parceria avaliar o andamento ou concluir que o seu objeto foi executado conforme pactuado, com a descrição pormenorizada das atividades realizadas e a comprovação do alcance das metas e dos resultados esperados, até o período de que trata a prestação de contas.</a:t>
            </a:r>
          </a:p>
          <a:p>
            <a:pPr algn="just"/>
            <a:endParaRPr lang="pt-BR" sz="500" dirty="0"/>
          </a:p>
          <a:p>
            <a:pPr algn="just"/>
            <a:r>
              <a:rPr lang="pt-BR" dirty="0"/>
              <a:t>§ 1o  Serão glosados valores relacionados a metas e resultados descumpridos sem justificativa suficiente.    </a:t>
            </a:r>
          </a:p>
          <a:p>
            <a:pPr algn="just"/>
            <a:endParaRPr lang="pt-BR" sz="500" dirty="0"/>
          </a:p>
          <a:p>
            <a:pPr algn="just"/>
            <a:r>
              <a:rPr lang="pt-BR" dirty="0"/>
              <a:t>§ 2o Os dados financeiros serão analisados com o intuito de estabelecer o nexo de causalidade entre a receita e a despesa realizada, a sua conformidade e o cumprimento das normas pertinentes.</a:t>
            </a:r>
          </a:p>
          <a:p>
            <a:pPr algn="just"/>
            <a:endParaRPr lang="pt-BR" sz="500" dirty="0"/>
          </a:p>
          <a:p>
            <a:pPr algn="just"/>
            <a:r>
              <a:rPr lang="pt-BR" dirty="0"/>
              <a:t>§ 3o A análise da prestação de contas deverá considerar a verdade real e os resultados alcançados.</a:t>
            </a:r>
          </a:p>
          <a:p>
            <a:pPr algn="just"/>
            <a:endParaRPr lang="pt-BR" sz="500" dirty="0"/>
          </a:p>
          <a:p>
            <a:pPr algn="just"/>
            <a:r>
              <a:rPr lang="pt-BR" dirty="0"/>
              <a:t>§ 4o A prestação de contas da parceria observará regras específicas de acordo com o montante de recursos públicos envolvidos, nos termos das disposições e procedimentos estabelecidos conforme previsto no plano de trabalho e no termo de colaboração ou de fomento.</a:t>
            </a:r>
          </a:p>
          <a:p>
            <a:endParaRPr lang="pt-BR" dirty="0"/>
          </a:p>
          <a:p>
            <a:r>
              <a:rPr lang="pt-BR" dirty="0"/>
              <a:t>Regras da IN TC 24/2016 - Art. 30 a 38;</a:t>
            </a:r>
          </a:p>
          <a:p>
            <a:endParaRPr lang="pt-BR" dirty="0"/>
          </a:p>
          <a:p>
            <a:endParaRPr lang="pt-BR" dirty="0"/>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681" y="228288"/>
            <a:ext cx="1905000" cy="952500"/>
          </a:xfrm>
          <a:prstGeom prst="rect">
            <a:avLst/>
          </a:prstGeom>
        </p:spPr>
      </p:pic>
    </p:spTree>
    <p:extLst>
      <p:ext uri="{BB962C8B-B14F-4D97-AF65-F5344CB8AC3E}">
        <p14:creationId xmlns:p14="http://schemas.microsoft.com/office/powerpoint/2010/main" val="31850124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3246060" y="653834"/>
            <a:ext cx="8229600" cy="526954"/>
          </a:xfrm>
          <a:prstGeom prst="rect">
            <a:avLst/>
          </a:prstGeom>
          <a:noFill/>
        </p:spPr>
        <p:txBody>
          <a:bodyPr vert="horz" lIns="82945" tIns="41473" rIns="82945" bIns="41473" rtlCol="0" anchor="ctr">
            <a:spAutoFit/>
          </a:bodyPr>
          <a:lstStyle/>
          <a:p>
            <a:pPr algn="ctr">
              <a:defRPr/>
            </a:pPr>
            <a:r>
              <a:rPr lang="pt-BR" sz="3200" b="1" dirty="0">
                <a:ln w="12700">
                  <a:noFill/>
                  <a:prstDash val="solid"/>
                </a:ln>
                <a:solidFill>
                  <a:schemeClr val="accent2">
                    <a:lumMod val="75000"/>
                  </a:schemeClr>
                </a:solidFill>
                <a:effectLst>
                  <a:outerShdw blurRad="41275" dist="20320" dir="1800000" algn="tl" rotWithShape="0">
                    <a:srgbClr val="000000">
                      <a:alpha val="40000"/>
                    </a:srgbClr>
                  </a:outerShdw>
                </a:effectLst>
                <a:latin typeface="Cambria" panose="02040503050406030204" pitchFamily="18" charset="0"/>
              </a:rPr>
              <a:t>Análise da Prestação de Contas</a:t>
            </a:r>
          </a:p>
        </p:txBody>
      </p:sp>
      <p:graphicFrame>
        <p:nvGraphicFramePr>
          <p:cNvPr id="6" name="Espaço Reservado para Conteúdo 5"/>
          <p:cNvGraphicFramePr>
            <a:graphicFrameLocks noGrp="1"/>
          </p:cNvGraphicFramePr>
          <p:nvPr>
            <p:ph idx="1"/>
            <p:extLst>
              <p:ext uri="{D42A27DB-BD31-4B8C-83A1-F6EECF244321}">
                <p14:modId xmlns:p14="http://schemas.microsoft.com/office/powerpoint/2010/main" val="1037014324"/>
              </p:ext>
            </p:extLst>
          </p:nvPr>
        </p:nvGraphicFramePr>
        <p:xfrm>
          <a:off x="1991544" y="764704"/>
          <a:ext cx="7992888" cy="47525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CaixaDeTexto 1"/>
          <p:cNvSpPr txBox="1"/>
          <p:nvPr/>
        </p:nvSpPr>
        <p:spPr>
          <a:xfrm>
            <a:off x="2495600" y="4889438"/>
            <a:ext cx="7488832" cy="1754326"/>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pt-BR" dirty="0"/>
              <a:t>Parecer técnico conclusivo de análise da prestação de contas da parceria Art. 67</a:t>
            </a:r>
          </a:p>
          <a:p>
            <a:r>
              <a:rPr lang="pt-BR" dirty="0"/>
              <a:t>Art. 69.  O prazo de análise da prestação de contas final pela administração pública federal deverá ser fixado no instrumento da parceria e será de até cento e cinquenta dias, contado da data de recebimento do Relatório Final de Execução do Objeto.</a:t>
            </a:r>
          </a:p>
        </p:txBody>
      </p:sp>
      <p:pic>
        <p:nvPicPr>
          <p:cNvPr id="5" name="Imagem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9681" y="228288"/>
            <a:ext cx="1905000" cy="952500"/>
          </a:xfrm>
          <a:prstGeom prst="rect">
            <a:avLst/>
          </a:prstGeom>
        </p:spPr>
      </p:pic>
    </p:spTree>
    <p:extLst>
      <p:ext uri="{BB962C8B-B14F-4D97-AF65-F5344CB8AC3E}">
        <p14:creationId xmlns:p14="http://schemas.microsoft.com/office/powerpoint/2010/main" val="10525480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897308" y="1856096"/>
            <a:ext cx="10607304" cy="4517408"/>
          </a:xfrm>
        </p:spPr>
        <p:txBody>
          <a:bodyPr>
            <a:normAutofit fontScale="77500" lnSpcReduction="20000"/>
          </a:bodyPr>
          <a:lstStyle/>
          <a:p>
            <a:pPr marL="0" indent="0">
              <a:buNone/>
            </a:pPr>
            <a:r>
              <a:rPr lang="pt-BR" dirty="0"/>
              <a:t>A manifestação final sobre a prestação de contas devera apresentar uma dessas opções:</a:t>
            </a:r>
          </a:p>
          <a:p>
            <a:r>
              <a:rPr lang="pt-BR" dirty="0"/>
              <a:t>aprovação da prestação de contas;</a:t>
            </a:r>
          </a:p>
          <a:p>
            <a:r>
              <a:rPr lang="pt-BR" dirty="0"/>
              <a:t>aprovação da prestação de contas com ressalvas; ou</a:t>
            </a:r>
          </a:p>
          <a:p>
            <a:pPr algn="just"/>
            <a:r>
              <a:rPr lang="pt-BR" dirty="0"/>
              <a:t>rejeição da prestação de contas e determinação da imediata instauração de tomada de contas especial.</a:t>
            </a:r>
          </a:p>
          <a:p>
            <a:pPr marL="0" indent="0">
              <a:buNone/>
            </a:pPr>
            <a:endParaRPr lang="pt-BR" dirty="0"/>
          </a:p>
          <a:p>
            <a:pPr marL="0" indent="0" algn="just">
              <a:buNone/>
            </a:pPr>
            <a:r>
              <a:rPr lang="pt-BR" dirty="0"/>
              <a:t>A lei inova quando permite a OSC solicitar autorização para devolução de recursos por meio de ações compensatórias de interesse publico, mediante a apresentação de novo plano de trabalho relacionado ao objeto da parceria e a área de atuação da organização, desde que não tenha havido dolo ou fraude e não seja caso de restituição integral de recursos.</a:t>
            </a:r>
          </a:p>
          <a:p>
            <a:pPr marL="0" indent="0">
              <a:buNone/>
            </a:pPr>
            <a:endParaRPr lang="pt-BR" dirty="0"/>
          </a:p>
          <a:p>
            <a:pPr marL="0" indent="0" algn="just">
              <a:buNone/>
            </a:pPr>
            <a:r>
              <a:rPr lang="pt-BR" dirty="0"/>
              <a:t>Ha um prazo de prescrição das sanções administrativas de 5 anos, contados a partir da apresentação da prestação de contas. – Art. 71 – Decreto.</a:t>
            </a:r>
          </a:p>
        </p:txBody>
      </p:sp>
      <p:sp>
        <p:nvSpPr>
          <p:cNvPr id="4" name="Título 1"/>
          <p:cNvSpPr>
            <a:spLocks noGrp="1"/>
          </p:cNvSpPr>
          <p:nvPr>
            <p:ph type="title"/>
          </p:nvPr>
        </p:nvSpPr>
        <p:spPr>
          <a:xfrm>
            <a:off x="2592925" y="624110"/>
            <a:ext cx="8911687" cy="754314"/>
          </a:xfrm>
        </p:spPr>
        <p:txBody>
          <a:bodyPr/>
          <a:lstStyle/>
          <a:p>
            <a:pPr algn="ctr"/>
            <a:r>
              <a:rPr lang="pt-BR" b="1" dirty="0">
                <a:solidFill>
                  <a:srgbClr val="C00000"/>
                </a:solidFill>
              </a:rPr>
              <a:t>PRESTAÇÃO DE CONTAS</a:t>
            </a:r>
          </a:p>
        </p:txBody>
      </p:sp>
    </p:spTree>
    <p:extLst>
      <p:ext uri="{BB962C8B-B14F-4D97-AF65-F5344CB8AC3E}">
        <p14:creationId xmlns:p14="http://schemas.microsoft.com/office/powerpoint/2010/main" val="413283659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838200" y="529839"/>
            <a:ext cx="10515600" cy="5647124"/>
          </a:xfrm>
        </p:spPr>
        <p:txBody>
          <a:bodyPr/>
          <a:lstStyle/>
          <a:p>
            <a:pPr marL="0" indent="0">
              <a:buNone/>
            </a:pPr>
            <a:r>
              <a:rPr lang="pt-BR" b="1" dirty="0"/>
              <a:t>Prestação de Contas </a:t>
            </a:r>
          </a:p>
          <a:p>
            <a:pPr marL="0" indent="0">
              <a:buNone/>
            </a:pPr>
            <a:endParaRPr lang="pt-BR" b="1" dirty="0"/>
          </a:p>
          <a:p>
            <a:pPr marL="0" indent="0">
              <a:buNone/>
            </a:pPr>
            <a:endParaRPr lang="pt-BR" b="1" dirty="0"/>
          </a:p>
        </p:txBody>
      </p:sp>
      <p:pic>
        <p:nvPicPr>
          <p:cNvPr id="7" name="Imagem 6"/>
          <p:cNvPicPr>
            <a:picLocks noChangeAspect="1"/>
          </p:cNvPicPr>
          <p:nvPr/>
        </p:nvPicPr>
        <p:blipFill>
          <a:blip r:embed="rId2"/>
          <a:stretch>
            <a:fillRect/>
          </a:stretch>
        </p:blipFill>
        <p:spPr>
          <a:xfrm>
            <a:off x="1266024" y="941421"/>
            <a:ext cx="9535861" cy="5735917"/>
          </a:xfrm>
          <a:prstGeom prst="rect">
            <a:avLst/>
          </a:prstGeom>
        </p:spPr>
      </p:pic>
    </p:spTree>
    <p:extLst>
      <p:ext uri="{BB962C8B-B14F-4D97-AF65-F5344CB8AC3E}">
        <p14:creationId xmlns:p14="http://schemas.microsoft.com/office/powerpoint/2010/main" val="3701171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621061" y="212755"/>
            <a:ext cx="2598054" cy="645374"/>
          </a:xfrm>
        </p:spPr>
        <p:txBody>
          <a:bodyPr>
            <a:normAutofit fontScale="90000"/>
          </a:bodyPr>
          <a:lstStyle/>
          <a:p>
            <a:r>
              <a:rPr lang="pt-BR" dirty="0"/>
              <a:t>CONTEXTO</a:t>
            </a:r>
          </a:p>
        </p:txBody>
      </p:sp>
      <p:sp>
        <p:nvSpPr>
          <p:cNvPr id="5" name="Texto Explicativo Retangular 4"/>
          <p:cNvSpPr/>
          <p:nvPr/>
        </p:nvSpPr>
        <p:spPr>
          <a:xfrm>
            <a:off x="1872647" y="1984092"/>
            <a:ext cx="2375801" cy="3137332"/>
          </a:xfrm>
          <a:prstGeom prst="wedgeRectCallout">
            <a:avLst>
              <a:gd name="adj1" fmla="val -20284"/>
              <a:gd name="adj2" fmla="val 63564"/>
            </a:avLst>
          </a:prstGeom>
          <a:solidFill>
            <a:schemeClr val="accent6">
              <a:lumMod val="40000"/>
              <a:lumOff val="6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b="1" dirty="0">
                <a:ln w="0"/>
                <a:solidFill>
                  <a:schemeClr val="tx1"/>
                </a:solidFill>
                <a:effectLst>
                  <a:outerShdw blurRad="38100" dist="19050" dir="2700000" algn="tl" rotWithShape="0">
                    <a:schemeClr val="dk1">
                      <a:alpha val="40000"/>
                    </a:schemeClr>
                  </a:outerShdw>
                </a:effectLst>
              </a:rPr>
              <a:t>CONTRATUALIZAÇÃO</a:t>
            </a:r>
          </a:p>
          <a:p>
            <a:pPr algn="ctr"/>
            <a:endParaRPr lang="pt-BR" sz="1600" dirty="0">
              <a:ln w="0"/>
              <a:solidFill>
                <a:schemeClr val="tx1"/>
              </a:solidFill>
              <a:effectLst>
                <a:outerShdw blurRad="38100" dist="19050" dir="2700000" algn="tl" rotWithShape="0">
                  <a:schemeClr val="dk1">
                    <a:alpha val="40000"/>
                  </a:schemeClr>
                </a:outerShdw>
              </a:effectLst>
            </a:endParaRPr>
          </a:p>
          <a:p>
            <a:pPr algn="ctr"/>
            <a:r>
              <a:rPr lang="pt-BR" sz="1600" dirty="0">
                <a:ln w="0"/>
                <a:solidFill>
                  <a:schemeClr val="tx1"/>
                </a:solidFill>
                <a:effectLst>
                  <a:outerShdw blurRad="38100" dist="19050" dir="2700000" algn="tl" rotWithShape="0">
                    <a:schemeClr val="dk1">
                      <a:alpha val="40000"/>
                    </a:schemeClr>
                  </a:outerShdw>
                </a:effectLst>
              </a:rPr>
              <a:t>com o poder publico: parcerias com a administração publica em geral, com especial enfoque a implementação da </a:t>
            </a:r>
            <a:r>
              <a:rPr lang="pt-BR" sz="1600" b="1" dirty="0">
                <a:solidFill>
                  <a:schemeClr val="accent1">
                    <a:lumMod val="75000"/>
                  </a:schemeClr>
                </a:solidFill>
                <a:effectLst>
                  <a:outerShdw blurRad="38100" dist="38100" dir="2700000" algn="tl">
                    <a:srgbClr val="000000">
                      <a:alpha val="43137"/>
                    </a:srgbClr>
                  </a:outerShdw>
                </a:effectLst>
              </a:rPr>
              <a:t>Lei 13.019/2014</a:t>
            </a:r>
          </a:p>
          <a:p>
            <a:pPr algn="ctr"/>
            <a:endParaRPr lang="pt-BR" sz="1600" dirty="0">
              <a:ln w="0"/>
              <a:solidFill>
                <a:schemeClr val="tx1"/>
              </a:solidFill>
              <a:effectLst>
                <a:outerShdw blurRad="38100" dist="19050" dir="2700000" algn="tl" rotWithShape="0">
                  <a:schemeClr val="dk1">
                    <a:alpha val="40000"/>
                  </a:schemeClr>
                </a:outerShdw>
              </a:effectLst>
            </a:endParaRPr>
          </a:p>
        </p:txBody>
      </p:sp>
      <p:sp>
        <p:nvSpPr>
          <p:cNvPr id="6" name="Texto Explicativo Retangular com Cantos Arredondados 5"/>
          <p:cNvSpPr/>
          <p:nvPr/>
        </p:nvSpPr>
        <p:spPr>
          <a:xfrm>
            <a:off x="4970198" y="1583575"/>
            <a:ext cx="2558463" cy="3835100"/>
          </a:xfrm>
          <a:prstGeom prst="wedgeRoundRectCallout">
            <a:avLst/>
          </a:prstGeom>
          <a:ln>
            <a:solidFill>
              <a:srgbClr val="FF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pt-BR" sz="1600" b="1" dirty="0"/>
              <a:t>SUSTENTABILIDADE </a:t>
            </a:r>
          </a:p>
          <a:p>
            <a:pPr algn="ctr"/>
            <a:endParaRPr lang="pt-BR" sz="1600" b="1" dirty="0"/>
          </a:p>
          <a:p>
            <a:pPr algn="ctr"/>
            <a:r>
              <a:rPr lang="pt-BR" sz="1600" b="1" dirty="0"/>
              <a:t> </a:t>
            </a:r>
            <a:r>
              <a:rPr lang="pt-BR" sz="1600" dirty="0"/>
              <a:t>Simplificação e desburocratização do regime tributário</a:t>
            </a:r>
          </a:p>
        </p:txBody>
      </p:sp>
      <p:sp>
        <p:nvSpPr>
          <p:cNvPr id="7" name="Texto Explicativo em Elipse 6"/>
          <p:cNvSpPr/>
          <p:nvPr/>
        </p:nvSpPr>
        <p:spPr>
          <a:xfrm>
            <a:off x="8067231" y="1730983"/>
            <a:ext cx="3356144" cy="3145818"/>
          </a:xfrm>
          <a:prstGeom prst="wedgeEllipseCallout">
            <a:avLst/>
          </a:prstGeom>
          <a:ln>
            <a:solidFill>
              <a:schemeClr val="accent5">
                <a:lumMod val="5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pt-BR" sz="1600" b="1" dirty="0">
                <a:solidFill>
                  <a:schemeClr val="tx1"/>
                </a:solidFill>
              </a:rPr>
              <a:t>CERTIFICAÇÃO</a:t>
            </a:r>
          </a:p>
          <a:p>
            <a:pPr algn="ctr"/>
            <a:endParaRPr lang="pt-BR" sz="1600" b="1" dirty="0">
              <a:solidFill>
                <a:schemeClr val="tx1"/>
              </a:solidFill>
            </a:endParaRPr>
          </a:p>
          <a:p>
            <a:pPr algn="ctr"/>
            <a:r>
              <a:rPr lang="pt-BR" sz="1600" dirty="0">
                <a:solidFill>
                  <a:schemeClr val="tx1"/>
                </a:solidFill>
              </a:rPr>
              <a:t>Simplificação</a:t>
            </a:r>
          </a:p>
          <a:p>
            <a:pPr algn="ctr"/>
            <a:r>
              <a:rPr lang="pt-BR" sz="1600" dirty="0">
                <a:solidFill>
                  <a:schemeClr val="tx1"/>
                </a:solidFill>
              </a:rPr>
              <a:t>dos títulos e certificados outorgados pelo Estado.</a:t>
            </a:r>
          </a:p>
          <a:p>
            <a:pPr algn="ctr"/>
            <a:endParaRPr lang="pt-BR" sz="1600" dirty="0">
              <a:solidFill>
                <a:schemeClr val="tx1"/>
              </a:solidFill>
            </a:endParaRPr>
          </a:p>
        </p:txBody>
      </p:sp>
      <p:sp>
        <p:nvSpPr>
          <p:cNvPr id="8" name="Seta para Baixo 7"/>
          <p:cNvSpPr/>
          <p:nvPr/>
        </p:nvSpPr>
        <p:spPr>
          <a:xfrm rot="17580620">
            <a:off x="920503" y="2103404"/>
            <a:ext cx="717453" cy="9847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5339165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ço Reservado para Conteúdo 6"/>
          <p:cNvPicPr>
            <a:picLocks noGrp="1" noChangeAspect="1"/>
          </p:cNvPicPr>
          <p:nvPr>
            <p:ph idx="1"/>
          </p:nvPr>
        </p:nvPicPr>
        <p:blipFill>
          <a:blip r:embed="rId2"/>
          <a:stretch>
            <a:fillRect/>
          </a:stretch>
        </p:blipFill>
        <p:spPr>
          <a:xfrm>
            <a:off x="811850" y="236106"/>
            <a:ext cx="10571147" cy="6290331"/>
          </a:xfrm>
          <a:prstGeom prst="rect">
            <a:avLst/>
          </a:prstGeom>
        </p:spPr>
      </p:pic>
    </p:spTree>
    <p:extLst>
      <p:ext uri="{BB962C8B-B14F-4D97-AF65-F5344CB8AC3E}">
        <p14:creationId xmlns:p14="http://schemas.microsoft.com/office/powerpoint/2010/main" val="187810617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ço Reservado para Conteúdo 6"/>
          <p:cNvPicPr>
            <a:picLocks noGrp="1" noChangeAspect="1"/>
          </p:cNvPicPr>
          <p:nvPr>
            <p:ph idx="1"/>
          </p:nvPr>
        </p:nvPicPr>
        <p:blipFill>
          <a:blip r:embed="rId2"/>
          <a:stretch>
            <a:fillRect/>
          </a:stretch>
        </p:blipFill>
        <p:spPr>
          <a:xfrm>
            <a:off x="830975" y="518118"/>
            <a:ext cx="10594752" cy="5831408"/>
          </a:xfrm>
          <a:prstGeom prst="rect">
            <a:avLst/>
          </a:prstGeom>
        </p:spPr>
      </p:pic>
    </p:spTree>
    <p:extLst>
      <p:ext uri="{BB962C8B-B14F-4D97-AF65-F5344CB8AC3E}">
        <p14:creationId xmlns:p14="http://schemas.microsoft.com/office/powerpoint/2010/main" val="15610852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ço Reservado para Conteúdo 2"/>
          <p:cNvPicPr>
            <a:picLocks noGrp="1" noChangeAspect="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6781800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ço Reservado para Conteúdo 2"/>
          <p:cNvPicPr>
            <a:picLocks noGrp="1" noChangeAspect="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7188593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7695903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1703512" y="1340768"/>
            <a:ext cx="8229600" cy="432048"/>
          </a:xfrm>
        </p:spPr>
        <p:txBody>
          <a:bodyPr>
            <a:noAutofit/>
          </a:bodyPr>
          <a:lstStyle/>
          <a:p>
            <a:pPr marL="0" indent="0">
              <a:lnSpc>
                <a:spcPct val="115000"/>
              </a:lnSpc>
              <a:spcAft>
                <a:spcPts val="500"/>
              </a:spcAft>
              <a:buNone/>
            </a:pPr>
            <a:r>
              <a:rPr lang="pt-BR" sz="2200" dirty="0">
                <a:solidFill>
                  <a:srgbClr val="000000"/>
                </a:solidFill>
                <a:latin typeface="Times New Roman"/>
                <a:ea typeface="Times New Roman"/>
                <a:cs typeface="Times New Roman"/>
              </a:rPr>
              <a:t>Art. 72. As prestações de contas serão avaliadas:</a:t>
            </a:r>
          </a:p>
        </p:txBody>
      </p:sp>
      <p:sp>
        <p:nvSpPr>
          <p:cNvPr id="7" name="Título 1"/>
          <p:cNvSpPr>
            <a:spLocks noGrp="1"/>
          </p:cNvSpPr>
          <p:nvPr>
            <p:ph type="title"/>
          </p:nvPr>
        </p:nvSpPr>
        <p:spPr>
          <a:xfrm>
            <a:off x="2411926" y="260648"/>
            <a:ext cx="8229600" cy="936104"/>
          </a:xfrm>
        </p:spPr>
        <p:txBody>
          <a:bodyPr/>
          <a:lstStyle/>
          <a:p>
            <a:r>
              <a:rPr lang="pt-BR" sz="3200" b="1" dirty="0">
                <a:latin typeface="Cambria" panose="02040503050406030204" pitchFamily="18" charset="0"/>
              </a:rPr>
              <a:t>Manifestação conclusiva PC</a:t>
            </a:r>
          </a:p>
        </p:txBody>
      </p:sp>
      <p:graphicFrame>
        <p:nvGraphicFramePr>
          <p:cNvPr id="2" name="Diagrama 1"/>
          <p:cNvGraphicFramePr/>
          <p:nvPr>
            <p:extLst/>
          </p:nvPr>
        </p:nvGraphicFramePr>
        <p:xfrm>
          <a:off x="1596008" y="2060848"/>
          <a:ext cx="8964488" cy="42484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Imagem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9681" y="228288"/>
            <a:ext cx="1905000" cy="952500"/>
          </a:xfrm>
          <a:prstGeom prst="rect">
            <a:avLst/>
          </a:prstGeom>
        </p:spPr>
      </p:pic>
    </p:spTree>
    <p:extLst>
      <p:ext uri="{BB962C8B-B14F-4D97-AF65-F5344CB8AC3E}">
        <p14:creationId xmlns:p14="http://schemas.microsoft.com/office/powerpoint/2010/main" val="2317232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p:cNvGraphicFramePr/>
          <p:nvPr>
            <p:extLst/>
          </p:nvPr>
        </p:nvGraphicFramePr>
        <p:xfrm>
          <a:off x="1559496" y="1772816"/>
          <a:ext cx="5328592" cy="4464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a 7"/>
          <p:cNvGraphicFramePr/>
          <p:nvPr>
            <p:extLst/>
          </p:nvPr>
        </p:nvGraphicFramePr>
        <p:xfrm>
          <a:off x="7248128" y="1484784"/>
          <a:ext cx="2880320" cy="496855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 name="Retângulo 1"/>
          <p:cNvSpPr/>
          <p:nvPr/>
        </p:nvSpPr>
        <p:spPr>
          <a:xfrm>
            <a:off x="3071664" y="404663"/>
            <a:ext cx="5544616" cy="892552"/>
          </a:xfrm>
          <a:prstGeom prst="rect">
            <a:avLst/>
          </a:prstGeom>
        </p:spPr>
        <p:txBody>
          <a:bodyPr wrap="square">
            <a:spAutoFit/>
          </a:bodyPr>
          <a:lstStyle/>
          <a:p>
            <a:r>
              <a:rPr lang="pt-BR" sz="2600" b="1" dirty="0">
                <a:solidFill>
                  <a:schemeClr val="tx2">
                    <a:lumMod val="50000"/>
                  </a:schemeClr>
                </a:solidFill>
              </a:rPr>
              <a:t>SANÇÕES ADMINISTRATIVAS </a:t>
            </a:r>
          </a:p>
          <a:p>
            <a:r>
              <a:rPr lang="pt-BR" sz="2600" b="1" dirty="0">
                <a:solidFill>
                  <a:schemeClr val="tx2">
                    <a:lumMod val="50000"/>
                  </a:schemeClr>
                </a:solidFill>
              </a:rPr>
              <a:t>					</a:t>
            </a:r>
            <a:r>
              <a:rPr lang="pt-BR" sz="1400" b="1" dirty="0">
                <a:solidFill>
                  <a:schemeClr val="tx2">
                    <a:lumMod val="50000"/>
                  </a:schemeClr>
                </a:solidFill>
              </a:rPr>
              <a:t>Art. 73</a:t>
            </a:r>
          </a:p>
        </p:txBody>
      </p:sp>
      <p:pic>
        <p:nvPicPr>
          <p:cNvPr id="5" name="Imagem 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39681" y="228288"/>
            <a:ext cx="1905000" cy="952500"/>
          </a:xfrm>
          <a:prstGeom prst="rect">
            <a:avLst/>
          </a:prstGeom>
        </p:spPr>
      </p:pic>
    </p:spTree>
    <p:extLst>
      <p:ext uri="{BB962C8B-B14F-4D97-AF65-F5344CB8AC3E}">
        <p14:creationId xmlns:p14="http://schemas.microsoft.com/office/powerpoint/2010/main" val="3553623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8" grpId="0">
        <p:bldAsOne/>
      </p:bldGraphic>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44681" y="237635"/>
            <a:ext cx="10515600" cy="1325563"/>
          </a:xfrm>
        </p:spPr>
        <p:txBody>
          <a:bodyPr/>
          <a:lstStyle/>
          <a:p>
            <a:r>
              <a:rPr lang="pt-BR" b="1" dirty="0">
                <a:solidFill>
                  <a:schemeClr val="accent2"/>
                </a:solidFill>
              </a:rPr>
              <a:t>O que fazer?</a:t>
            </a:r>
          </a:p>
        </p:txBody>
      </p:sp>
      <p:sp>
        <p:nvSpPr>
          <p:cNvPr id="6" name="Retângulo 5"/>
          <p:cNvSpPr/>
          <p:nvPr/>
        </p:nvSpPr>
        <p:spPr>
          <a:xfrm>
            <a:off x="1991544" y="1484785"/>
            <a:ext cx="8496944" cy="4708981"/>
          </a:xfrm>
          <a:prstGeom prst="rect">
            <a:avLst/>
          </a:prstGeom>
        </p:spPr>
        <p:txBody>
          <a:bodyPr wrap="square">
            <a:spAutoFit/>
          </a:bodyPr>
          <a:lstStyle/>
          <a:p>
            <a:r>
              <a:rPr lang="pt-BR" sz="2000" dirty="0"/>
              <a:t>Ações preparatórias para aplicabilidade da Lei 13.019/2014</a:t>
            </a:r>
          </a:p>
          <a:p>
            <a:pPr marL="342900" indent="-342900">
              <a:buAutoNum type="arabicPeriod"/>
            </a:pPr>
            <a:r>
              <a:rPr lang="pt-BR" sz="2000" dirty="0"/>
              <a:t>Instalar uma Comissão Permanente de Parcerias</a:t>
            </a:r>
          </a:p>
          <a:p>
            <a:r>
              <a:rPr lang="pt-BR" sz="2000" dirty="0"/>
              <a:t>1.1. Diagnóstico:</a:t>
            </a:r>
          </a:p>
          <a:p>
            <a:r>
              <a:rPr lang="pt-BR" sz="2000" dirty="0"/>
              <a:t>- convênios/contribuições;</a:t>
            </a:r>
          </a:p>
          <a:p>
            <a:r>
              <a:rPr lang="pt-BR" sz="2000" dirty="0"/>
              <a:t>- convênios/auxílios;</a:t>
            </a:r>
          </a:p>
          <a:p>
            <a:r>
              <a:rPr lang="pt-BR" sz="2000" dirty="0"/>
              <a:t>- convênios/subvenções sociais;</a:t>
            </a:r>
          </a:p>
          <a:p>
            <a:r>
              <a:rPr lang="pt-BR" sz="2000" dirty="0"/>
              <a:t>- convênios/outros </a:t>
            </a:r>
          </a:p>
          <a:p>
            <a:r>
              <a:rPr lang="pt-BR" sz="2000" dirty="0"/>
              <a:t>Verificar a situação de transição, ajuste ou cancelamento. Art. 83</a:t>
            </a:r>
          </a:p>
          <a:p>
            <a:endParaRPr lang="pt-BR" sz="2000" dirty="0"/>
          </a:p>
          <a:p>
            <a:endParaRPr lang="pt-BR" sz="2000" dirty="0"/>
          </a:p>
          <a:p>
            <a:r>
              <a:rPr lang="pt-BR" sz="2000" dirty="0"/>
              <a:t>1.2. Prognóstico:</a:t>
            </a:r>
          </a:p>
          <a:p>
            <a:r>
              <a:rPr lang="pt-BR" sz="2000" dirty="0"/>
              <a:t>- examinar e indicar as situações de serviços típicos de governo com necessidade de indução à parceria:</a:t>
            </a:r>
          </a:p>
          <a:p>
            <a:r>
              <a:rPr lang="pt-BR" sz="2000" dirty="0"/>
              <a:t>(mapa de hipóteses de parcerias proativas);</a:t>
            </a:r>
          </a:p>
          <a:p>
            <a:r>
              <a:rPr lang="pt-BR" sz="2000" dirty="0"/>
              <a:t>(mapa de hipóteses de parcerias reativas);</a:t>
            </a: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681" y="228288"/>
            <a:ext cx="1905000" cy="952500"/>
          </a:xfrm>
          <a:prstGeom prst="rect">
            <a:avLst/>
          </a:prstGeom>
        </p:spPr>
      </p:pic>
    </p:spTree>
    <p:extLst>
      <p:ext uri="{BB962C8B-B14F-4D97-AF65-F5344CB8AC3E}">
        <p14:creationId xmlns:p14="http://schemas.microsoft.com/office/powerpoint/2010/main" val="208187293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30863" y="395278"/>
            <a:ext cx="10515600" cy="1325563"/>
          </a:xfrm>
        </p:spPr>
        <p:txBody>
          <a:bodyPr/>
          <a:lstStyle/>
          <a:p>
            <a:r>
              <a:rPr lang="pt-BR" b="1" dirty="0">
                <a:solidFill>
                  <a:schemeClr val="accent2"/>
                </a:solidFill>
                <a:latin typeface="Cambria" panose="02040503050406030204" pitchFamily="18" charset="0"/>
              </a:rPr>
              <a:t>O que fazer?</a:t>
            </a:r>
          </a:p>
        </p:txBody>
      </p:sp>
      <p:sp>
        <p:nvSpPr>
          <p:cNvPr id="3" name="Retângulo 2"/>
          <p:cNvSpPr/>
          <p:nvPr/>
        </p:nvSpPr>
        <p:spPr>
          <a:xfrm>
            <a:off x="1847528" y="1720841"/>
            <a:ext cx="8568952" cy="3477875"/>
          </a:xfrm>
          <a:prstGeom prst="rect">
            <a:avLst/>
          </a:prstGeom>
        </p:spPr>
        <p:txBody>
          <a:bodyPr wrap="square">
            <a:spAutoFit/>
          </a:bodyPr>
          <a:lstStyle/>
          <a:p>
            <a:r>
              <a:rPr lang="pt-BR" sz="2000" dirty="0"/>
              <a:t>1.3. Revisar quadro de competências:</a:t>
            </a:r>
          </a:p>
          <a:p>
            <a:r>
              <a:rPr lang="pt-BR" sz="2000" dirty="0"/>
              <a:t>- legislação local existente, verificar compatibilização com os conselhos;</a:t>
            </a:r>
          </a:p>
          <a:p>
            <a:r>
              <a:rPr lang="pt-BR" sz="2000" dirty="0"/>
              <a:t>- Decreto de regulamentação.</a:t>
            </a:r>
          </a:p>
          <a:p>
            <a:endParaRPr lang="pt-BR" sz="2000" dirty="0"/>
          </a:p>
          <a:p>
            <a:endParaRPr lang="pt-BR" sz="2000" dirty="0"/>
          </a:p>
          <a:p>
            <a:r>
              <a:rPr lang="pt-BR" sz="2000" dirty="0"/>
              <a:t>1.4. Definir plano de treinamento e capacitação:</a:t>
            </a:r>
          </a:p>
          <a:p>
            <a:r>
              <a:rPr lang="pt-BR" sz="2000" dirty="0"/>
              <a:t>- Secretários;</a:t>
            </a:r>
          </a:p>
          <a:p>
            <a:r>
              <a:rPr lang="pt-BR" sz="2000" dirty="0"/>
              <a:t>- Gestores da Parceria;</a:t>
            </a:r>
          </a:p>
          <a:p>
            <a:r>
              <a:rPr lang="pt-BR" sz="2000" dirty="0"/>
              <a:t>- Membros da comissão de monitoramento e avaliação;</a:t>
            </a:r>
          </a:p>
          <a:p>
            <a:r>
              <a:rPr lang="pt-BR" sz="2000" dirty="0"/>
              <a:t>- dirigentes das OSC;</a:t>
            </a:r>
          </a:p>
          <a:p>
            <a:r>
              <a:rPr lang="pt-BR" sz="2000" dirty="0"/>
              <a:t>- Membros do Controle Interno.</a:t>
            </a: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681" y="228288"/>
            <a:ext cx="1905000" cy="952500"/>
          </a:xfrm>
          <a:prstGeom prst="rect">
            <a:avLst/>
          </a:prstGeom>
        </p:spPr>
      </p:pic>
    </p:spTree>
    <p:extLst>
      <p:ext uri="{BB962C8B-B14F-4D97-AF65-F5344CB8AC3E}">
        <p14:creationId xmlns:p14="http://schemas.microsoft.com/office/powerpoint/2010/main" val="23389127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30863" y="395278"/>
            <a:ext cx="10515600" cy="1325563"/>
          </a:xfrm>
        </p:spPr>
        <p:txBody>
          <a:bodyPr/>
          <a:lstStyle/>
          <a:p>
            <a:r>
              <a:rPr lang="pt-BR" b="1" dirty="0">
                <a:solidFill>
                  <a:schemeClr val="accent2"/>
                </a:solidFill>
                <a:latin typeface="Cambria" panose="02040503050406030204" pitchFamily="18" charset="0"/>
              </a:rPr>
              <a:t>O que fazer?</a:t>
            </a:r>
          </a:p>
        </p:txBody>
      </p:sp>
      <p:sp>
        <p:nvSpPr>
          <p:cNvPr id="3" name="Retângulo 2"/>
          <p:cNvSpPr/>
          <p:nvPr/>
        </p:nvSpPr>
        <p:spPr>
          <a:xfrm>
            <a:off x="1625459" y="1704322"/>
            <a:ext cx="9582472" cy="4401205"/>
          </a:xfrm>
          <a:prstGeom prst="rect">
            <a:avLst/>
          </a:prstGeom>
        </p:spPr>
        <p:txBody>
          <a:bodyPr wrap="square">
            <a:spAutoFit/>
          </a:bodyPr>
          <a:lstStyle/>
          <a:p>
            <a:r>
              <a:rPr lang="pt-BR" sz="3500" dirty="0"/>
              <a:t>•Edital de Chamamento </a:t>
            </a:r>
          </a:p>
          <a:p>
            <a:r>
              <a:rPr lang="pt-BR" sz="3500" dirty="0"/>
              <a:t>•Como será feita a composição da Comissão de seleção e julgamento •Cumprimento de Prazos </a:t>
            </a:r>
          </a:p>
          <a:p>
            <a:r>
              <a:rPr lang="pt-BR" sz="3500" dirty="0"/>
              <a:t>•Apreciação de Plano de Trabalho </a:t>
            </a:r>
          </a:p>
          <a:p>
            <a:r>
              <a:rPr lang="pt-BR" sz="3500" dirty="0"/>
              <a:t>•Parecer Técnico </a:t>
            </a:r>
          </a:p>
          <a:p>
            <a:r>
              <a:rPr lang="pt-BR" sz="3500" dirty="0"/>
              <a:t>•Parecer Jurídico </a:t>
            </a:r>
          </a:p>
          <a:p>
            <a:r>
              <a:rPr lang="pt-BR" sz="3500" dirty="0"/>
              <a:t>•Relatório Técnico de monitoramento </a:t>
            </a:r>
          </a:p>
          <a:p>
            <a:r>
              <a:rPr lang="pt-BR" sz="3500" dirty="0"/>
              <a:t>•Comissão de monitoramento e avaliação</a:t>
            </a: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681" y="228288"/>
            <a:ext cx="1905000" cy="952500"/>
          </a:xfrm>
          <a:prstGeom prst="rect">
            <a:avLst/>
          </a:prstGeom>
        </p:spPr>
      </p:pic>
    </p:spTree>
    <p:extLst>
      <p:ext uri="{BB962C8B-B14F-4D97-AF65-F5344CB8AC3E}">
        <p14:creationId xmlns:p14="http://schemas.microsoft.com/office/powerpoint/2010/main" val="15194816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0" name="AutoShape 8"/>
          <p:cNvSpPr>
            <a:spLocks noChangeArrowheads="1"/>
          </p:cNvSpPr>
          <p:nvPr/>
        </p:nvSpPr>
        <p:spPr bwMode="auto">
          <a:xfrm>
            <a:off x="1752600" y="2895600"/>
            <a:ext cx="2286000" cy="838200"/>
          </a:xfrm>
          <a:prstGeom prst="roundRect">
            <a:avLst>
              <a:gd name="adj" fmla="val 16667"/>
            </a:avLst>
          </a:prstGeom>
          <a:solidFill>
            <a:srgbClr val="FF0000"/>
          </a:solidFill>
          <a:ln w="38100">
            <a:solidFill>
              <a:srgbClr val="FF3399"/>
            </a:solidFill>
            <a:round/>
            <a:headEnd/>
            <a:tailEnd/>
          </a:ln>
          <a:effectLst/>
        </p:spPr>
        <p:txBody>
          <a:bodyPr wrap="none" anchor="ctr"/>
          <a:lstStyle/>
          <a:p>
            <a:pPr algn="ctr"/>
            <a:r>
              <a:rPr lang="pt-BR" dirty="0"/>
              <a:t>PUBLICAÇÃO</a:t>
            </a:r>
          </a:p>
        </p:txBody>
      </p:sp>
      <p:sp>
        <p:nvSpPr>
          <p:cNvPr id="8201" name="AutoShape 9"/>
          <p:cNvSpPr>
            <a:spLocks noChangeArrowheads="1"/>
          </p:cNvSpPr>
          <p:nvPr/>
        </p:nvSpPr>
        <p:spPr bwMode="auto">
          <a:xfrm>
            <a:off x="4800600" y="2895600"/>
            <a:ext cx="2286000" cy="838200"/>
          </a:xfrm>
          <a:prstGeom prst="roundRect">
            <a:avLst>
              <a:gd name="adj" fmla="val 16667"/>
            </a:avLst>
          </a:prstGeom>
          <a:solidFill>
            <a:srgbClr val="000080"/>
          </a:solidFill>
          <a:ln w="38100">
            <a:solidFill>
              <a:srgbClr val="00CCFF"/>
            </a:solidFill>
            <a:round/>
            <a:headEnd/>
            <a:tailEnd/>
          </a:ln>
          <a:effectLst/>
        </p:spPr>
        <p:txBody>
          <a:bodyPr wrap="none" anchor="ctr"/>
          <a:lstStyle/>
          <a:p>
            <a:pPr algn="ctr"/>
            <a:r>
              <a:rPr lang="pt-BR" dirty="0">
                <a:solidFill>
                  <a:schemeClr val="bg1"/>
                </a:solidFill>
              </a:rPr>
              <a:t>ENTRADA </a:t>
            </a:r>
          </a:p>
          <a:p>
            <a:pPr algn="ctr"/>
            <a:r>
              <a:rPr lang="pt-BR" dirty="0">
                <a:solidFill>
                  <a:schemeClr val="bg1"/>
                </a:solidFill>
              </a:rPr>
              <a:t>EM VIGOR</a:t>
            </a:r>
          </a:p>
        </p:txBody>
      </p:sp>
      <p:sp>
        <p:nvSpPr>
          <p:cNvPr id="8202" name="AutoShape 10"/>
          <p:cNvSpPr>
            <a:spLocks noChangeArrowheads="1"/>
          </p:cNvSpPr>
          <p:nvPr/>
        </p:nvSpPr>
        <p:spPr bwMode="auto">
          <a:xfrm>
            <a:off x="8077200" y="2819400"/>
            <a:ext cx="2286000" cy="1021080"/>
          </a:xfrm>
          <a:prstGeom prst="roundRect">
            <a:avLst>
              <a:gd name="adj" fmla="val 16667"/>
            </a:avLst>
          </a:prstGeom>
          <a:solidFill>
            <a:srgbClr val="00FF00"/>
          </a:solidFill>
          <a:ln w="28575">
            <a:solidFill>
              <a:schemeClr val="accent6">
                <a:lumMod val="50000"/>
              </a:schemeClr>
            </a:solidFill>
            <a:round/>
            <a:headEnd/>
            <a:tailEnd/>
          </a:ln>
          <a:effectLst/>
        </p:spPr>
        <p:txBody>
          <a:bodyPr wrap="none" anchor="ctr"/>
          <a:lstStyle/>
          <a:p>
            <a:pPr algn="ctr"/>
            <a:r>
              <a:rPr lang="pt-BR" dirty="0"/>
              <a:t>REGULAMENTAÇÃO</a:t>
            </a:r>
          </a:p>
          <a:p>
            <a:pPr algn="ctr"/>
            <a:r>
              <a:rPr lang="pt-BR" dirty="0"/>
              <a:t>DEC. 8726/2016</a:t>
            </a:r>
          </a:p>
        </p:txBody>
      </p:sp>
      <p:sp>
        <p:nvSpPr>
          <p:cNvPr id="8203" name="AutoShape 11"/>
          <p:cNvSpPr>
            <a:spLocks noChangeArrowheads="1"/>
          </p:cNvSpPr>
          <p:nvPr/>
        </p:nvSpPr>
        <p:spPr bwMode="auto">
          <a:xfrm>
            <a:off x="1716309" y="5413512"/>
            <a:ext cx="8686800" cy="838200"/>
          </a:xfrm>
          <a:prstGeom prst="roundRect">
            <a:avLst>
              <a:gd name="adj" fmla="val 16667"/>
            </a:avLst>
          </a:prstGeom>
          <a:solidFill>
            <a:srgbClr val="339966"/>
          </a:solidFill>
          <a:ln w="38100">
            <a:solidFill>
              <a:schemeClr val="accent6">
                <a:lumMod val="50000"/>
              </a:schemeClr>
            </a:solidFill>
            <a:round/>
            <a:headEnd/>
            <a:tailEnd/>
          </a:ln>
          <a:effectLst/>
        </p:spPr>
        <p:txBody>
          <a:bodyPr wrap="none" anchor="ctr"/>
          <a:lstStyle/>
          <a:p>
            <a:pPr algn="ctr"/>
            <a:r>
              <a:rPr lang="pt-BR" b="1" dirty="0"/>
              <a:t>A LEI IMPACTA EM TODO O PAIS</a:t>
            </a:r>
          </a:p>
          <a:p>
            <a:pPr algn="ctr"/>
            <a:r>
              <a:rPr lang="pt-BR" b="1" dirty="0"/>
              <a:t>IMPACTA TAMBÉM NO SISTEMA DE GESTÃO – SICONV A NIVEL FEDERAL</a:t>
            </a:r>
          </a:p>
        </p:txBody>
      </p:sp>
      <p:sp>
        <p:nvSpPr>
          <p:cNvPr id="8204" name="AutoShape 12"/>
          <p:cNvSpPr>
            <a:spLocks noChangeArrowheads="1"/>
          </p:cNvSpPr>
          <p:nvPr/>
        </p:nvSpPr>
        <p:spPr bwMode="auto">
          <a:xfrm>
            <a:off x="1676400" y="1447800"/>
            <a:ext cx="8686800" cy="1219200"/>
          </a:xfrm>
          <a:prstGeom prst="roundRect">
            <a:avLst>
              <a:gd name="adj" fmla="val 16667"/>
            </a:avLst>
          </a:prstGeom>
          <a:gradFill rotWithShape="0">
            <a:gsLst>
              <a:gs pos="0">
                <a:srgbClr val="66FFFF"/>
              </a:gs>
              <a:gs pos="100000">
                <a:srgbClr val="33CCCC"/>
              </a:gs>
            </a:gsLst>
            <a:lin ang="5400000" scaled="1"/>
          </a:gradFill>
          <a:ln w="38100">
            <a:solidFill>
              <a:srgbClr val="00CCFF"/>
            </a:solidFill>
            <a:round/>
            <a:headEnd/>
            <a:tailEnd/>
          </a:ln>
          <a:effectLst/>
        </p:spPr>
        <p:txBody>
          <a:bodyPr wrap="none" anchor="ctr"/>
          <a:lstStyle/>
          <a:p>
            <a:pPr algn="ctr"/>
            <a:r>
              <a:rPr lang="en-GB" b="1">
                <a:solidFill>
                  <a:srgbClr val="000000"/>
                </a:solidFill>
                <a:ea typeface="Arial Unicode MS" pitchFamily="34" charset="-128"/>
                <a:cs typeface="Arial Unicode MS" pitchFamily="34" charset="-128"/>
              </a:rPr>
              <a:t>LEI Nº 13.019, DE 31 DE JULHO DE 2014</a:t>
            </a:r>
          </a:p>
          <a:p>
            <a:pPr algn="ctr"/>
            <a:r>
              <a:rPr lang="en-GB" b="1">
                <a:solidFill>
                  <a:srgbClr val="000000"/>
                </a:solidFill>
                <a:ea typeface="Arial Unicode MS" pitchFamily="34" charset="-128"/>
                <a:cs typeface="Arial Unicode MS" pitchFamily="34" charset="-128"/>
              </a:rPr>
              <a:t> </a:t>
            </a:r>
            <a:r>
              <a:rPr lang="en-GB" sz="2200" b="1">
                <a:solidFill>
                  <a:srgbClr val="000000"/>
                </a:solidFill>
                <a:ea typeface="Arial Unicode MS" pitchFamily="34" charset="-128"/>
                <a:cs typeface="Arial Unicode MS" pitchFamily="34" charset="-128"/>
              </a:rPr>
              <a:t>MARCO REGULATÓRIO DAS ORGANIZAÇÕES </a:t>
            </a:r>
          </a:p>
          <a:p>
            <a:pPr algn="ctr"/>
            <a:r>
              <a:rPr lang="en-GB" sz="2200" b="1">
                <a:solidFill>
                  <a:srgbClr val="000000"/>
                </a:solidFill>
                <a:ea typeface="Arial Unicode MS" pitchFamily="34" charset="-128"/>
                <a:cs typeface="Arial Unicode MS" pitchFamily="34" charset="-128"/>
              </a:rPr>
              <a:t>DA SOCIEDADE CIVIL</a:t>
            </a:r>
            <a:endParaRPr lang="pt-BR" sz="2200" b="1">
              <a:solidFill>
                <a:srgbClr val="000000"/>
              </a:solidFill>
              <a:ea typeface="Arial Unicode MS" pitchFamily="34" charset="-128"/>
              <a:cs typeface="Arial Unicode MS" pitchFamily="34" charset="-128"/>
            </a:endParaRPr>
          </a:p>
        </p:txBody>
      </p:sp>
      <p:sp>
        <p:nvSpPr>
          <p:cNvPr id="8206" name="AutoShape 14"/>
          <p:cNvSpPr>
            <a:spLocks noChangeArrowheads="1"/>
          </p:cNvSpPr>
          <p:nvPr/>
        </p:nvSpPr>
        <p:spPr bwMode="auto">
          <a:xfrm>
            <a:off x="4038600" y="3048000"/>
            <a:ext cx="762000" cy="228600"/>
          </a:xfrm>
          <a:prstGeom prst="curvedDownArrow">
            <a:avLst>
              <a:gd name="adj1" fmla="val 66667"/>
              <a:gd name="adj2" fmla="val 133333"/>
              <a:gd name="adj3" fmla="val 33333"/>
            </a:avLst>
          </a:prstGeom>
          <a:solidFill>
            <a:schemeClr val="accent1"/>
          </a:solidFill>
          <a:ln w="9525">
            <a:solidFill>
              <a:schemeClr val="tx1"/>
            </a:solidFill>
            <a:miter lim="800000"/>
            <a:headEnd/>
            <a:tailEnd/>
          </a:ln>
          <a:effectLst/>
        </p:spPr>
        <p:txBody>
          <a:bodyPr wrap="none" anchor="ctr"/>
          <a:lstStyle/>
          <a:p>
            <a:endParaRPr lang="pt-BR"/>
          </a:p>
        </p:txBody>
      </p:sp>
      <p:sp>
        <p:nvSpPr>
          <p:cNvPr id="8207" name="AutoShape 15"/>
          <p:cNvSpPr>
            <a:spLocks noChangeArrowheads="1"/>
          </p:cNvSpPr>
          <p:nvPr/>
        </p:nvSpPr>
        <p:spPr bwMode="auto">
          <a:xfrm>
            <a:off x="7086600" y="3124200"/>
            <a:ext cx="1066800" cy="228600"/>
          </a:xfrm>
          <a:prstGeom prst="curvedDownArrow">
            <a:avLst>
              <a:gd name="adj1" fmla="val 93333"/>
              <a:gd name="adj2" fmla="val 186667"/>
              <a:gd name="adj3" fmla="val 33333"/>
            </a:avLst>
          </a:prstGeom>
          <a:solidFill>
            <a:schemeClr val="accent1"/>
          </a:solidFill>
          <a:ln w="9525">
            <a:solidFill>
              <a:schemeClr val="tx1"/>
            </a:solidFill>
            <a:miter lim="800000"/>
            <a:headEnd/>
            <a:tailEnd/>
          </a:ln>
          <a:effectLst/>
        </p:spPr>
        <p:txBody>
          <a:bodyPr wrap="none" anchor="ctr"/>
          <a:lstStyle/>
          <a:p>
            <a:endParaRPr lang="pt-BR"/>
          </a:p>
        </p:txBody>
      </p:sp>
      <p:sp>
        <p:nvSpPr>
          <p:cNvPr id="2" name="CaixaDeTexto 1"/>
          <p:cNvSpPr txBox="1"/>
          <p:nvPr/>
        </p:nvSpPr>
        <p:spPr>
          <a:xfrm>
            <a:off x="2179982" y="3840480"/>
            <a:ext cx="1431235" cy="369332"/>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pt-BR" dirty="0">
                <a:effectLst>
                  <a:outerShdw blurRad="38100" dist="38100" dir="2700000" algn="tl">
                    <a:srgbClr val="000000">
                      <a:alpha val="43137"/>
                    </a:srgbClr>
                  </a:outerShdw>
                </a:effectLst>
              </a:rPr>
              <a:t>31/07/2014</a:t>
            </a:r>
          </a:p>
        </p:txBody>
      </p:sp>
      <p:sp>
        <p:nvSpPr>
          <p:cNvPr id="11" name="CaixaDeTexto 10"/>
          <p:cNvSpPr txBox="1"/>
          <p:nvPr/>
        </p:nvSpPr>
        <p:spPr>
          <a:xfrm>
            <a:off x="5219700" y="3881304"/>
            <a:ext cx="1431235" cy="369332"/>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pt-BR" dirty="0">
                <a:effectLst>
                  <a:outerShdw blurRad="38100" dist="38100" dir="2700000" algn="tl">
                    <a:srgbClr val="000000">
                      <a:alpha val="43137"/>
                    </a:srgbClr>
                  </a:outerShdw>
                </a:effectLst>
              </a:rPr>
              <a:t>23/01/2016</a:t>
            </a:r>
          </a:p>
        </p:txBody>
      </p:sp>
      <p:sp>
        <p:nvSpPr>
          <p:cNvPr id="12" name="CaixaDeTexto 11"/>
          <p:cNvSpPr txBox="1"/>
          <p:nvPr/>
        </p:nvSpPr>
        <p:spPr>
          <a:xfrm>
            <a:off x="8504582" y="3989325"/>
            <a:ext cx="1431235" cy="369332"/>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pt-BR" dirty="0">
                <a:effectLst>
                  <a:outerShdw blurRad="38100" dist="38100" dir="2700000" algn="tl">
                    <a:srgbClr val="000000">
                      <a:alpha val="43137"/>
                    </a:srgbClr>
                  </a:outerShdw>
                </a:effectLst>
              </a:rPr>
              <a:t>27/04/2016</a:t>
            </a:r>
          </a:p>
        </p:txBody>
      </p:sp>
      <p:sp>
        <p:nvSpPr>
          <p:cNvPr id="3" name="Seta para a Direita 2"/>
          <p:cNvSpPr/>
          <p:nvPr/>
        </p:nvSpPr>
        <p:spPr>
          <a:xfrm rot="16200000">
            <a:off x="3568480" y="4075372"/>
            <a:ext cx="1440513" cy="891211"/>
          </a:xfrm>
          <a:prstGeom prst="rightArrow">
            <a:avLst/>
          </a:prstGeom>
          <a:ln>
            <a:solidFill>
              <a:srgbClr val="002060"/>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b="1" dirty="0">
                <a:solidFill>
                  <a:schemeClr val="tx1"/>
                </a:solidFill>
                <a:effectLst>
                  <a:outerShdw blurRad="38100" dist="38100" dir="2700000" algn="tl">
                    <a:srgbClr val="000000">
                      <a:alpha val="43137"/>
                    </a:srgbClr>
                  </a:outerShdw>
                </a:effectLst>
              </a:rPr>
              <a:t>LEI 13.204/2015</a:t>
            </a:r>
          </a:p>
        </p:txBody>
      </p:sp>
      <p:sp>
        <p:nvSpPr>
          <p:cNvPr id="14" name="CaixaDeTexto 13"/>
          <p:cNvSpPr txBox="1"/>
          <p:nvPr/>
        </p:nvSpPr>
        <p:spPr>
          <a:xfrm>
            <a:off x="5188226" y="4358657"/>
            <a:ext cx="1431235" cy="830997"/>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pt-BR" sz="1600" b="1" dirty="0">
                <a:effectLst>
                  <a:outerShdw blurRad="38100" dist="38100" dir="2700000" algn="tl">
                    <a:srgbClr val="000000">
                      <a:alpha val="43137"/>
                    </a:srgbClr>
                  </a:outerShdw>
                </a:effectLst>
              </a:rPr>
              <a:t>Para </a:t>
            </a:r>
            <a:r>
              <a:rPr lang="pt-BR" sz="1600" b="1" dirty="0" err="1">
                <a:effectLst>
                  <a:outerShdw blurRad="38100" dist="38100" dir="2700000" algn="tl">
                    <a:srgbClr val="000000">
                      <a:alpha val="43137"/>
                    </a:srgbClr>
                  </a:outerShdw>
                </a:effectLst>
              </a:rPr>
              <a:t>Municipios</a:t>
            </a:r>
            <a:endParaRPr lang="pt-BR" sz="1600" b="1" dirty="0">
              <a:effectLst>
                <a:outerShdw blurRad="38100" dist="38100" dir="2700000" algn="tl">
                  <a:srgbClr val="000000">
                    <a:alpha val="43137"/>
                  </a:srgbClr>
                </a:outerShdw>
              </a:effectLst>
            </a:endParaRPr>
          </a:p>
          <a:p>
            <a:pPr algn="ctr"/>
            <a:r>
              <a:rPr lang="pt-BR" sz="1600" b="1" dirty="0">
                <a:effectLst>
                  <a:outerShdw blurRad="38100" dist="38100" dir="2700000" algn="tl">
                    <a:srgbClr val="000000">
                      <a:alpha val="43137"/>
                    </a:srgbClr>
                  </a:outerShdw>
                </a:effectLst>
              </a:rPr>
              <a:t>Jan/2017</a:t>
            </a:r>
          </a:p>
        </p:txBody>
      </p:sp>
    </p:spTree>
    <p:extLst>
      <p:ext uri="{BB962C8B-B14F-4D97-AF65-F5344CB8AC3E}">
        <p14:creationId xmlns:p14="http://schemas.microsoft.com/office/powerpoint/2010/main" val="402599445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30863" y="395278"/>
            <a:ext cx="10515600" cy="1325563"/>
          </a:xfrm>
        </p:spPr>
        <p:txBody>
          <a:bodyPr/>
          <a:lstStyle/>
          <a:p>
            <a:r>
              <a:rPr lang="pt-BR" b="1" dirty="0">
                <a:solidFill>
                  <a:schemeClr val="accent2"/>
                </a:solidFill>
                <a:latin typeface="Cambria" panose="02040503050406030204" pitchFamily="18" charset="0"/>
              </a:rPr>
              <a:t>O que fazer?</a:t>
            </a:r>
          </a:p>
        </p:txBody>
      </p:sp>
      <p:sp>
        <p:nvSpPr>
          <p:cNvPr id="3" name="Retângulo 2"/>
          <p:cNvSpPr/>
          <p:nvPr/>
        </p:nvSpPr>
        <p:spPr>
          <a:xfrm>
            <a:off x="339681" y="1704322"/>
            <a:ext cx="11403828" cy="4708981"/>
          </a:xfrm>
          <a:prstGeom prst="rect">
            <a:avLst/>
          </a:prstGeom>
        </p:spPr>
        <p:txBody>
          <a:bodyPr wrap="square">
            <a:spAutoFit/>
          </a:bodyPr>
          <a:lstStyle/>
          <a:p>
            <a:r>
              <a:rPr lang="pt-BR" sz="3000" b="1" dirty="0"/>
              <a:t>Ao decidir sobre a celebração de parcerias previstas nesta Lei, o administrador público</a:t>
            </a:r>
            <a:r>
              <a:rPr lang="pt-BR" sz="3000" dirty="0"/>
              <a:t>: </a:t>
            </a:r>
          </a:p>
          <a:p>
            <a:r>
              <a:rPr lang="pt-BR" sz="3000" dirty="0"/>
              <a:t>I - considerará, obrigatoriamente, a capacidade operacional da administração pública para celebrar a parceria, cumprir as obrigações dela decorrentes e assumir as respectivas responsabilidades; </a:t>
            </a:r>
          </a:p>
          <a:p>
            <a:r>
              <a:rPr lang="pt-BR" sz="3000" dirty="0"/>
              <a:t>II - avaliará as propostas de parceria com o rigor técnico necessário; </a:t>
            </a:r>
          </a:p>
          <a:p>
            <a:r>
              <a:rPr lang="pt-BR" sz="3000" dirty="0"/>
              <a:t>III - designará gestores habilitados a controlar e fiscalizar a execução em tempo hábil e de modo eficaz; </a:t>
            </a:r>
          </a:p>
          <a:p>
            <a:r>
              <a:rPr lang="pt-BR" sz="3000" dirty="0"/>
              <a:t>IV - apreciará as prestações de contas na forma e nos prazos determinados nesta Lei e na legislação específica. </a:t>
            </a: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681" y="228288"/>
            <a:ext cx="1905000" cy="952500"/>
          </a:xfrm>
          <a:prstGeom prst="rect">
            <a:avLst/>
          </a:prstGeom>
        </p:spPr>
      </p:pic>
    </p:spTree>
    <p:extLst>
      <p:ext uri="{BB962C8B-B14F-4D97-AF65-F5344CB8AC3E}">
        <p14:creationId xmlns:p14="http://schemas.microsoft.com/office/powerpoint/2010/main" val="125359215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30863" y="395278"/>
            <a:ext cx="10515600" cy="1325563"/>
          </a:xfrm>
        </p:spPr>
        <p:txBody>
          <a:bodyPr/>
          <a:lstStyle/>
          <a:p>
            <a:r>
              <a:rPr lang="pt-BR" b="1" dirty="0">
                <a:solidFill>
                  <a:schemeClr val="accent2"/>
                </a:solidFill>
                <a:latin typeface="Cambria" panose="02040503050406030204" pitchFamily="18" charset="0"/>
              </a:rPr>
              <a:t>Importante</a:t>
            </a:r>
          </a:p>
        </p:txBody>
      </p:sp>
      <p:sp>
        <p:nvSpPr>
          <p:cNvPr id="3" name="Retângulo 2"/>
          <p:cNvSpPr/>
          <p:nvPr/>
        </p:nvSpPr>
        <p:spPr>
          <a:xfrm>
            <a:off x="640079" y="1720841"/>
            <a:ext cx="10750731" cy="4324261"/>
          </a:xfrm>
          <a:prstGeom prst="rect">
            <a:avLst/>
          </a:prstGeom>
        </p:spPr>
        <p:txBody>
          <a:bodyPr wrap="square">
            <a:spAutoFit/>
          </a:bodyPr>
          <a:lstStyle/>
          <a:p>
            <a:r>
              <a:rPr lang="pt-BR" sz="2500" dirty="0"/>
              <a:t>§ 1 o A inadimplência </a:t>
            </a:r>
            <a:r>
              <a:rPr lang="pt-BR" sz="2500" b="1" dirty="0"/>
              <a:t>DA ADMINISTRAÇÃO PÚBLICA </a:t>
            </a:r>
            <a:r>
              <a:rPr lang="pt-BR" sz="2500" dirty="0"/>
              <a:t>não transfere à organização da sociedade civil a responsabilidade pelo pagamento de obrigações vinculadas à parceria com recursos próprios. </a:t>
            </a:r>
          </a:p>
          <a:p>
            <a:endParaRPr lang="pt-BR" sz="2500" dirty="0"/>
          </a:p>
          <a:p>
            <a:r>
              <a:rPr lang="pt-BR" sz="2500" dirty="0"/>
              <a:t>§ 2 o A inadimplência da </a:t>
            </a:r>
            <a:r>
              <a:rPr lang="pt-BR" sz="2500" b="1" dirty="0"/>
              <a:t>ORGANIZAÇÃO DA SOCIEDADE CIVIL </a:t>
            </a:r>
            <a:r>
              <a:rPr lang="pt-BR" sz="2500" dirty="0"/>
              <a:t>em decorrência de atrasos na liberação de repasses relacionados à parceria não poderá acarretar restrições à liberação de parcelas subsequentes. </a:t>
            </a:r>
          </a:p>
          <a:p>
            <a:endParaRPr lang="pt-BR" sz="2500" dirty="0"/>
          </a:p>
          <a:p>
            <a:r>
              <a:rPr lang="pt-BR" sz="2500" dirty="0"/>
              <a:t>§ 3 o </a:t>
            </a:r>
            <a:r>
              <a:rPr lang="pt-BR" sz="2500" dirty="0" err="1"/>
              <a:t>O</a:t>
            </a:r>
            <a:r>
              <a:rPr lang="pt-BR" sz="2500" dirty="0"/>
              <a:t> pagamento de remuneração da equipe contratada pela organização da sociedade civil com recursos da parceria não gera vínculo trabalhista com o poder público.</a:t>
            </a: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681" y="228288"/>
            <a:ext cx="1905000" cy="952500"/>
          </a:xfrm>
          <a:prstGeom prst="rect">
            <a:avLst/>
          </a:prstGeom>
        </p:spPr>
      </p:pic>
    </p:spTree>
    <p:extLst>
      <p:ext uri="{BB962C8B-B14F-4D97-AF65-F5344CB8AC3E}">
        <p14:creationId xmlns:p14="http://schemas.microsoft.com/office/powerpoint/2010/main" val="87982565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2"/>
          <p:cNvSpPr>
            <a:spLocks noChangeArrowheads="1"/>
          </p:cNvSpPr>
          <p:nvPr/>
        </p:nvSpPr>
        <p:spPr bwMode="auto">
          <a:xfrm>
            <a:off x="1703512" y="1700809"/>
            <a:ext cx="8784976"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eaLnBrk="0">
              <a:defRPr>
                <a:solidFill>
                  <a:schemeClr val="tx1"/>
                </a:solidFill>
                <a:latin typeface="Arial" charset="0"/>
                <a:ea typeface="Microsoft YaHei" pitchFamily="34" charset="-122"/>
              </a:defRPr>
            </a:lvl1pPr>
            <a:lvl2pPr eaLnBrk="0">
              <a:defRPr>
                <a:solidFill>
                  <a:schemeClr val="tx1"/>
                </a:solidFill>
                <a:latin typeface="Arial" charset="0"/>
                <a:ea typeface="Microsoft YaHei" pitchFamily="34" charset="-122"/>
              </a:defRPr>
            </a:lvl2pPr>
            <a:lvl3pPr eaLnBrk="0">
              <a:defRPr>
                <a:solidFill>
                  <a:schemeClr val="tx1"/>
                </a:solidFill>
                <a:latin typeface="Arial" charset="0"/>
                <a:ea typeface="Microsoft YaHei" pitchFamily="34" charset="-122"/>
              </a:defRPr>
            </a:lvl3pPr>
            <a:lvl4pPr eaLnBrk="0">
              <a:defRPr>
                <a:solidFill>
                  <a:schemeClr val="tx1"/>
                </a:solidFill>
                <a:latin typeface="Arial" charset="0"/>
                <a:ea typeface="Microsoft YaHei" pitchFamily="34" charset="-122"/>
              </a:defRPr>
            </a:lvl4pPr>
            <a:lvl5pPr eaLnBrk="0">
              <a:defRPr>
                <a:solidFill>
                  <a:schemeClr val="tx1"/>
                </a:solidFill>
                <a:latin typeface="Arial" charset="0"/>
                <a:ea typeface="Microsoft YaHei"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defRPr>
                <a:solidFill>
                  <a:schemeClr val="tx1"/>
                </a:solidFill>
                <a:latin typeface="Arial" charset="0"/>
                <a:ea typeface="Microsoft YaHei"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defRPr>
                <a:solidFill>
                  <a:schemeClr val="tx1"/>
                </a:solidFill>
                <a:latin typeface="Arial" charset="0"/>
                <a:ea typeface="Microsoft YaHei"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defRPr>
                <a:solidFill>
                  <a:schemeClr val="tx1"/>
                </a:solidFill>
                <a:latin typeface="Arial" charset="0"/>
                <a:ea typeface="Microsoft YaHei"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defRPr>
                <a:solidFill>
                  <a:schemeClr val="tx1"/>
                </a:solidFill>
                <a:latin typeface="Arial" charset="0"/>
                <a:ea typeface="Microsoft YaHei" pitchFamily="34" charset="-122"/>
              </a:defRPr>
            </a:lvl9pPr>
          </a:lstStyle>
          <a:p>
            <a:pPr marL="0" indent="0" algn="ctr" eaLnBrk="1">
              <a:spcBef>
                <a:spcPts val="1200"/>
              </a:spcBef>
            </a:pPr>
            <a:r>
              <a:rPr lang="pt-BR" altLang="pt-BR" sz="3600" b="1" dirty="0">
                <a:solidFill>
                  <a:schemeClr val="accent2"/>
                </a:solidFill>
                <a:latin typeface="Cambria" panose="02040503050406030204" pitchFamily="18" charset="0"/>
                <a:cs typeface="Arial" panose="020B0604020202020204" pitchFamily="34" charset="0"/>
              </a:rPr>
              <a:t>Parte II</a:t>
            </a:r>
          </a:p>
          <a:p>
            <a:pPr marL="0" indent="0" algn="ctr" eaLnBrk="1">
              <a:spcBef>
                <a:spcPts val="1200"/>
              </a:spcBef>
            </a:pPr>
            <a:endParaRPr lang="pt-BR" altLang="pt-BR" sz="3600" b="1" dirty="0">
              <a:solidFill>
                <a:schemeClr val="accent2"/>
              </a:solidFill>
              <a:latin typeface="Cambria" panose="02040503050406030204" pitchFamily="18" charset="0"/>
              <a:cs typeface="Arial" panose="020B0604020202020204" pitchFamily="34" charset="0"/>
            </a:endParaRPr>
          </a:p>
          <a:p>
            <a:pPr marL="0" indent="0" algn="ctr" eaLnBrk="1">
              <a:spcBef>
                <a:spcPts val="1200"/>
              </a:spcBef>
            </a:pPr>
            <a:r>
              <a:rPr lang="pt-BR" altLang="pt-BR" sz="3600" b="1" dirty="0">
                <a:solidFill>
                  <a:schemeClr val="accent2"/>
                </a:solidFill>
                <a:latin typeface="Cambria" panose="02040503050406030204" pitchFamily="18" charset="0"/>
                <a:cs typeface="Arial" panose="020B0604020202020204" pitchFamily="34" charset="0"/>
              </a:rPr>
              <a:t>Aspectos destacados para as Organizações da Sociedade Civil</a:t>
            </a:r>
            <a:endParaRPr lang="pt-BR" altLang="pt-BR" sz="3600" b="1" dirty="0">
              <a:solidFill>
                <a:schemeClr val="accent2"/>
              </a:solidFill>
              <a:latin typeface="Cambria" panose="02040503050406030204" pitchFamily="18" charset="0"/>
              <a:cs typeface="Arial" charset="0"/>
            </a:endParaRPr>
          </a:p>
        </p:txBody>
      </p:sp>
      <p:pic>
        <p:nvPicPr>
          <p:cNvPr id="3" name="Image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681" y="228288"/>
            <a:ext cx="1905000" cy="952500"/>
          </a:xfrm>
          <a:prstGeom prst="rect">
            <a:avLst/>
          </a:prstGeom>
        </p:spPr>
      </p:pic>
    </p:spTree>
    <p:extLst>
      <p:ext uri="{BB962C8B-B14F-4D97-AF65-F5344CB8AC3E}">
        <p14:creationId xmlns:p14="http://schemas.microsoft.com/office/powerpoint/2010/main" val="3567436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2"/>
          <p:cNvSpPr>
            <a:spLocks noChangeArrowheads="1"/>
          </p:cNvSpPr>
          <p:nvPr/>
        </p:nvSpPr>
        <p:spPr bwMode="auto">
          <a:xfrm>
            <a:off x="1703512" y="1196753"/>
            <a:ext cx="8640960"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eaLnBrk="0">
              <a:defRPr>
                <a:solidFill>
                  <a:schemeClr val="tx1"/>
                </a:solidFill>
                <a:latin typeface="Arial" charset="0"/>
                <a:ea typeface="Microsoft YaHei" pitchFamily="34" charset="-122"/>
              </a:defRPr>
            </a:lvl1pPr>
            <a:lvl2pPr eaLnBrk="0">
              <a:defRPr>
                <a:solidFill>
                  <a:schemeClr val="tx1"/>
                </a:solidFill>
                <a:latin typeface="Arial" charset="0"/>
                <a:ea typeface="Microsoft YaHei" pitchFamily="34" charset="-122"/>
              </a:defRPr>
            </a:lvl2pPr>
            <a:lvl3pPr eaLnBrk="0">
              <a:defRPr>
                <a:solidFill>
                  <a:schemeClr val="tx1"/>
                </a:solidFill>
                <a:latin typeface="Arial" charset="0"/>
                <a:ea typeface="Microsoft YaHei" pitchFamily="34" charset="-122"/>
              </a:defRPr>
            </a:lvl3pPr>
            <a:lvl4pPr eaLnBrk="0">
              <a:defRPr>
                <a:solidFill>
                  <a:schemeClr val="tx1"/>
                </a:solidFill>
                <a:latin typeface="Arial" charset="0"/>
                <a:ea typeface="Microsoft YaHei" pitchFamily="34" charset="-122"/>
              </a:defRPr>
            </a:lvl4pPr>
            <a:lvl5pPr eaLnBrk="0">
              <a:defRPr>
                <a:solidFill>
                  <a:schemeClr val="tx1"/>
                </a:solidFill>
                <a:latin typeface="Arial" charset="0"/>
                <a:ea typeface="Microsoft YaHei"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defRPr>
                <a:solidFill>
                  <a:schemeClr val="tx1"/>
                </a:solidFill>
                <a:latin typeface="Arial" charset="0"/>
                <a:ea typeface="Microsoft YaHei"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defRPr>
                <a:solidFill>
                  <a:schemeClr val="tx1"/>
                </a:solidFill>
                <a:latin typeface="Arial" charset="0"/>
                <a:ea typeface="Microsoft YaHei"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defRPr>
                <a:solidFill>
                  <a:schemeClr val="tx1"/>
                </a:solidFill>
                <a:latin typeface="Arial" charset="0"/>
                <a:ea typeface="Microsoft YaHei"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defRPr>
                <a:solidFill>
                  <a:schemeClr val="tx1"/>
                </a:solidFill>
                <a:latin typeface="Arial" charset="0"/>
                <a:ea typeface="Microsoft YaHei" pitchFamily="34" charset="-122"/>
              </a:defRPr>
            </a:lvl9pPr>
          </a:lstStyle>
          <a:p>
            <a:pPr algn="just"/>
            <a:r>
              <a:rPr lang="pt-BR" sz="2000" dirty="0">
                <a:latin typeface="Cambria" panose="02040503050406030204" pitchFamily="18" charset="0"/>
              </a:rPr>
              <a:t>Art. 11.  A organização da sociedade civil deverá divulgar na internet e em locais visíveis de suas sedes sociais e dos estabelecimentos em que exerça suas ações todas as parcerias celebradas com a administração pública.         </a:t>
            </a:r>
          </a:p>
          <a:p>
            <a:pPr algn="just"/>
            <a:endParaRPr lang="pt-BR" sz="1000" dirty="0">
              <a:latin typeface="Cambria" panose="02040503050406030204" pitchFamily="18" charset="0"/>
            </a:endParaRPr>
          </a:p>
          <a:p>
            <a:pPr marL="342900" indent="-342900" algn="just">
              <a:buFont typeface="Wingdings" panose="05000000000000000000" pitchFamily="2" charset="2"/>
              <a:buChar char="Ø"/>
            </a:pPr>
            <a:r>
              <a:rPr lang="pt-BR" sz="2000" dirty="0">
                <a:latin typeface="Cambria" panose="02040503050406030204" pitchFamily="18" charset="0"/>
              </a:rPr>
              <a:t>data de assinatura e identificação do instrumento de parceria e do órgão da administração pública responsável;</a:t>
            </a:r>
          </a:p>
          <a:p>
            <a:pPr marL="342900" indent="-342900" algn="just">
              <a:buFont typeface="Wingdings" panose="05000000000000000000" pitchFamily="2" charset="2"/>
              <a:buChar char="Ø"/>
            </a:pPr>
            <a:endParaRPr lang="pt-BR" sz="1000" dirty="0">
              <a:latin typeface="Cambria" panose="02040503050406030204" pitchFamily="18" charset="0"/>
            </a:endParaRPr>
          </a:p>
          <a:p>
            <a:pPr marL="342900" indent="-342900" algn="just">
              <a:buFont typeface="Wingdings" panose="05000000000000000000" pitchFamily="2" charset="2"/>
              <a:buChar char="Ø"/>
            </a:pPr>
            <a:r>
              <a:rPr lang="pt-BR" sz="2000" dirty="0">
                <a:latin typeface="Cambria" panose="02040503050406030204" pitchFamily="18" charset="0"/>
              </a:rPr>
              <a:t>nome da organização da sociedade civil e CNPJ;</a:t>
            </a:r>
          </a:p>
          <a:p>
            <a:pPr marL="342900" indent="-342900" algn="just">
              <a:buFont typeface="Wingdings" panose="05000000000000000000" pitchFamily="2" charset="2"/>
              <a:buChar char="Ø"/>
            </a:pPr>
            <a:endParaRPr lang="pt-BR" sz="1000" dirty="0">
              <a:latin typeface="Cambria" panose="02040503050406030204" pitchFamily="18" charset="0"/>
            </a:endParaRPr>
          </a:p>
          <a:p>
            <a:pPr marL="342900" indent="-342900" algn="just">
              <a:buFont typeface="Wingdings" panose="05000000000000000000" pitchFamily="2" charset="2"/>
              <a:buChar char="Ø"/>
            </a:pPr>
            <a:r>
              <a:rPr lang="pt-BR" sz="2000" dirty="0">
                <a:latin typeface="Cambria" panose="02040503050406030204" pitchFamily="18" charset="0"/>
              </a:rPr>
              <a:t>descrição do objeto da parceria;</a:t>
            </a:r>
          </a:p>
          <a:p>
            <a:pPr marL="342900" indent="-342900" algn="just">
              <a:buFont typeface="Wingdings" panose="05000000000000000000" pitchFamily="2" charset="2"/>
              <a:buChar char="Ø"/>
            </a:pPr>
            <a:endParaRPr lang="pt-BR" sz="1000" dirty="0">
              <a:latin typeface="Cambria" panose="02040503050406030204" pitchFamily="18" charset="0"/>
            </a:endParaRPr>
          </a:p>
          <a:p>
            <a:pPr marL="342900" indent="-342900" algn="just">
              <a:buFont typeface="Wingdings" panose="05000000000000000000" pitchFamily="2" charset="2"/>
              <a:buChar char="Ø"/>
            </a:pPr>
            <a:r>
              <a:rPr lang="pt-BR" sz="2000" dirty="0">
                <a:latin typeface="Cambria" panose="02040503050406030204" pitchFamily="18" charset="0"/>
              </a:rPr>
              <a:t>valor total da parceria e valores liberados;</a:t>
            </a:r>
          </a:p>
          <a:p>
            <a:pPr marL="342900" indent="-342900" algn="just">
              <a:buFont typeface="Wingdings" panose="05000000000000000000" pitchFamily="2" charset="2"/>
              <a:buChar char="Ø"/>
            </a:pPr>
            <a:endParaRPr lang="pt-BR" sz="1000" dirty="0">
              <a:latin typeface="Cambria" panose="02040503050406030204" pitchFamily="18" charset="0"/>
            </a:endParaRPr>
          </a:p>
          <a:p>
            <a:pPr marL="342900" indent="-342900" algn="just">
              <a:buFont typeface="Wingdings" panose="05000000000000000000" pitchFamily="2" charset="2"/>
              <a:buChar char="Ø"/>
            </a:pPr>
            <a:r>
              <a:rPr lang="pt-BR" sz="2000" dirty="0">
                <a:latin typeface="Cambria" panose="02040503050406030204" pitchFamily="18" charset="0"/>
              </a:rPr>
              <a:t>situação da prestação de contas da parceria, que deverá informar a data prevista para a sua apresentação, a data em que foi apresentada, o prazo para a sua análise e o resultado conclusivo;</a:t>
            </a:r>
          </a:p>
          <a:p>
            <a:pPr marL="342900" indent="-342900" algn="just">
              <a:buFont typeface="Wingdings" panose="05000000000000000000" pitchFamily="2" charset="2"/>
              <a:buChar char="Ø"/>
            </a:pPr>
            <a:endParaRPr lang="pt-BR" sz="1000" dirty="0">
              <a:latin typeface="Cambria" panose="02040503050406030204" pitchFamily="18" charset="0"/>
            </a:endParaRPr>
          </a:p>
          <a:p>
            <a:pPr marL="342900" indent="-342900" algn="just">
              <a:buFont typeface="Wingdings" panose="05000000000000000000" pitchFamily="2" charset="2"/>
              <a:buChar char="Ø"/>
            </a:pPr>
            <a:r>
              <a:rPr lang="pt-BR" sz="2000" dirty="0">
                <a:latin typeface="Cambria" panose="02040503050406030204" pitchFamily="18" charset="0"/>
              </a:rPr>
              <a:t>o valor total da remuneração da equipe de trabalho, as funções que seus integrantes desempenham e a remuneração prevista para o respectivo exercício.  </a:t>
            </a:r>
          </a:p>
        </p:txBody>
      </p:sp>
      <p:sp>
        <p:nvSpPr>
          <p:cNvPr id="7" name="Retângulo 6"/>
          <p:cNvSpPr/>
          <p:nvPr/>
        </p:nvSpPr>
        <p:spPr>
          <a:xfrm>
            <a:off x="2063552" y="332657"/>
            <a:ext cx="7920880" cy="584775"/>
          </a:xfrm>
          <a:prstGeom prst="rect">
            <a:avLst/>
          </a:prstGeom>
        </p:spPr>
        <p:txBody>
          <a:bodyPr wrap="square">
            <a:spAutoFit/>
          </a:bodyPr>
          <a:lstStyle/>
          <a:p>
            <a:pPr algn="ctr"/>
            <a:r>
              <a:rPr lang="pt-BR" sz="3200" b="1" dirty="0">
                <a:solidFill>
                  <a:schemeClr val="accent2"/>
                </a:solidFill>
                <a:latin typeface="Cambria" panose="02040503050406030204" pitchFamily="18" charset="0"/>
              </a:rPr>
              <a:t>Transparência e Controle 	</a:t>
            </a:r>
            <a:r>
              <a:rPr lang="pt-BR" sz="1200" b="1" dirty="0">
                <a:solidFill>
                  <a:schemeClr val="accent2"/>
                </a:solidFill>
                <a:latin typeface="Cambria" panose="02040503050406030204" pitchFamily="18" charset="0"/>
              </a:rPr>
              <a:t>Art. 11</a:t>
            </a: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681" y="228288"/>
            <a:ext cx="1905000" cy="952500"/>
          </a:xfrm>
          <a:prstGeom prst="rect">
            <a:avLst/>
          </a:prstGeom>
        </p:spPr>
      </p:pic>
    </p:spTree>
    <p:extLst>
      <p:ext uri="{BB962C8B-B14F-4D97-AF65-F5344CB8AC3E}">
        <p14:creationId xmlns:p14="http://schemas.microsoft.com/office/powerpoint/2010/main" val="2063839782"/>
      </p:ext>
    </p:extLst>
  </p:cSld>
  <p:clrMapOvr>
    <a:masterClrMapping/>
  </p:clrMapOvr>
  <p:transition spd="slow">
    <p:wheel spokes="1"/>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2"/>
          <p:cNvSpPr>
            <a:spLocks noChangeArrowheads="1"/>
          </p:cNvSpPr>
          <p:nvPr/>
        </p:nvSpPr>
        <p:spPr bwMode="auto">
          <a:xfrm>
            <a:off x="1703512" y="1412776"/>
            <a:ext cx="8784976" cy="446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eaLnBrk="0">
              <a:defRPr>
                <a:solidFill>
                  <a:schemeClr val="tx1"/>
                </a:solidFill>
                <a:latin typeface="Arial" charset="0"/>
                <a:ea typeface="Microsoft YaHei" pitchFamily="34" charset="-122"/>
              </a:defRPr>
            </a:lvl1pPr>
            <a:lvl2pPr eaLnBrk="0">
              <a:defRPr>
                <a:solidFill>
                  <a:schemeClr val="tx1"/>
                </a:solidFill>
                <a:latin typeface="Arial" charset="0"/>
                <a:ea typeface="Microsoft YaHei" pitchFamily="34" charset="-122"/>
              </a:defRPr>
            </a:lvl2pPr>
            <a:lvl3pPr eaLnBrk="0">
              <a:defRPr>
                <a:solidFill>
                  <a:schemeClr val="tx1"/>
                </a:solidFill>
                <a:latin typeface="Arial" charset="0"/>
                <a:ea typeface="Microsoft YaHei" pitchFamily="34" charset="-122"/>
              </a:defRPr>
            </a:lvl3pPr>
            <a:lvl4pPr eaLnBrk="0">
              <a:defRPr>
                <a:solidFill>
                  <a:schemeClr val="tx1"/>
                </a:solidFill>
                <a:latin typeface="Arial" charset="0"/>
                <a:ea typeface="Microsoft YaHei" pitchFamily="34" charset="-122"/>
              </a:defRPr>
            </a:lvl4pPr>
            <a:lvl5pPr eaLnBrk="0">
              <a:defRPr>
                <a:solidFill>
                  <a:schemeClr val="tx1"/>
                </a:solidFill>
                <a:latin typeface="Arial" charset="0"/>
                <a:ea typeface="Microsoft YaHei"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defRPr>
                <a:solidFill>
                  <a:schemeClr val="tx1"/>
                </a:solidFill>
                <a:latin typeface="Arial" charset="0"/>
                <a:ea typeface="Microsoft YaHei"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defRPr>
                <a:solidFill>
                  <a:schemeClr val="tx1"/>
                </a:solidFill>
                <a:latin typeface="Arial" charset="0"/>
                <a:ea typeface="Microsoft YaHei"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defRPr>
                <a:solidFill>
                  <a:schemeClr val="tx1"/>
                </a:solidFill>
                <a:latin typeface="Arial" charset="0"/>
                <a:ea typeface="Microsoft YaHei"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defRPr>
                <a:solidFill>
                  <a:schemeClr val="tx1"/>
                </a:solidFill>
                <a:latin typeface="Arial" charset="0"/>
                <a:ea typeface="Microsoft YaHei" pitchFamily="34" charset="-122"/>
              </a:defRPr>
            </a:lvl9pPr>
          </a:lstStyle>
          <a:p>
            <a:pPr marL="0" indent="0" algn="just" eaLnBrk="1">
              <a:spcBef>
                <a:spcPts val="1200"/>
              </a:spcBef>
            </a:pPr>
            <a:r>
              <a:rPr lang="pt-BR" altLang="pt-BR" dirty="0">
                <a:latin typeface="Cambria" panose="02040503050406030204" pitchFamily="18" charset="0"/>
                <a:cs typeface="Arial" panose="020B0604020202020204" pitchFamily="34" charset="0"/>
              </a:rPr>
              <a:t>1. </a:t>
            </a:r>
            <a:r>
              <a:rPr lang="pt-BR" dirty="0">
                <a:latin typeface="Cambria" panose="02040503050406030204" pitchFamily="18" charset="0"/>
                <a:cs typeface="Arial" panose="020B0604020202020204" pitchFamily="34" charset="0"/>
              </a:rPr>
              <a:t> objetivos voltados à promoção de atividades e finalidades de relevância pública e social;</a:t>
            </a:r>
            <a:endParaRPr lang="pt-BR" altLang="pt-BR" dirty="0">
              <a:latin typeface="Cambria" panose="02040503050406030204" pitchFamily="18" charset="0"/>
              <a:cs typeface="Arial" panose="020B0604020202020204" pitchFamily="34" charset="0"/>
            </a:endParaRPr>
          </a:p>
          <a:p>
            <a:pPr marL="0" indent="0" algn="just" eaLnBrk="1">
              <a:spcBef>
                <a:spcPts val="1200"/>
              </a:spcBef>
            </a:pPr>
            <a:r>
              <a:rPr lang="pt-BR" altLang="pt-BR" dirty="0">
                <a:latin typeface="Cambria" panose="02040503050406030204" pitchFamily="18" charset="0"/>
                <a:cs typeface="Arial" panose="020B0604020202020204" pitchFamily="34" charset="0"/>
              </a:rPr>
              <a:t>2. </a:t>
            </a:r>
            <a:r>
              <a:rPr lang="pt-BR" dirty="0">
                <a:latin typeface="Cambria" panose="02040503050406030204" pitchFamily="18" charset="0"/>
                <a:cs typeface="Arial" panose="020B0604020202020204" pitchFamily="34" charset="0"/>
              </a:rPr>
              <a:t>que, em caso de dissolução da entidade, o respectivo patrimônio líquido seja transferido a outra pessoa jurídica de igual natureza;</a:t>
            </a:r>
          </a:p>
          <a:p>
            <a:pPr marL="0" indent="0" algn="just" eaLnBrk="1">
              <a:spcBef>
                <a:spcPts val="1200"/>
              </a:spcBef>
            </a:pPr>
            <a:r>
              <a:rPr lang="pt-BR" dirty="0">
                <a:latin typeface="Cambria" panose="02040503050406030204" pitchFamily="18" charset="0"/>
                <a:cs typeface="Arial" panose="020B0604020202020204" pitchFamily="34" charset="0"/>
              </a:rPr>
              <a:t>3. escrituração de acordo com os princípios fundamentais de contabilidade e com as Normas Brasileiras de Contabilidade; </a:t>
            </a:r>
          </a:p>
          <a:p>
            <a:pPr marL="0" indent="0" algn="just" eaLnBrk="1">
              <a:spcBef>
                <a:spcPts val="1200"/>
              </a:spcBef>
            </a:pPr>
            <a:r>
              <a:rPr lang="pt-BR" dirty="0">
                <a:latin typeface="Cambria" panose="02040503050406030204" pitchFamily="18" charset="0"/>
                <a:cs typeface="Arial" panose="020B0604020202020204" pitchFamily="34" charset="0"/>
              </a:rPr>
              <a:t>4. Possuir no mínimo, </a:t>
            </a:r>
            <a:r>
              <a:rPr lang="pt-BR" b="1" dirty="0">
                <a:latin typeface="Cambria" panose="02040503050406030204" pitchFamily="18" charset="0"/>
                <a:cs typeface="Arial" panose="020B0604020202020204" pitchFamily="34" charset="0"/>
              </a:rPr>
              <a:t>um</a:t>
            </a:r>
            <a:r>
              <a:rPr lang="pt-BR" dirty="0">
                <a:latin typeface="Cambria" panose="02040503050406030204" pitchFamily="18" charset="0"/>
                <a:cs typeface="Arial" panose="020B0604020202020204" pitchFamily="34" charset="0"/>
              </a:rPr>
              <a:t>, dois ou três anos de existência, com cadastro ativo, comprovados por meio de documentação emitida pela Secretaria da Receita Federal do Brasil;</a:t>
            </a:r>
          </a:p>
          <a:p>
            <a:pPr marL="0" indent="0" algn="just" eaLnBrk="1">
              <a:spcBef>
                <a:spcPts val="1200"/>
              </a:spcBef>
            </a:pPr>
            <a:r>
              <a:rPr lang="pt-BR" dirty="0">
                <a:latin typeface="Cambria" panose="02040503050406030204" pitchFamily="18" charset="0"/>
                <a:cs typeface="Arial" panose="020B0604020202020204" pitchFamily="34" charset="0"/>
              </a:rPr>
              <a:t>5. experiência prévia na realização, com efetividade, do objeto da parceria ou de natureza semelhante; </a:t>
            </a:r>
          </a:p>
          <a:p>
            <a:pPr marL="0" indent="0" algn="just" eaLnBrk="1">
              <a:spcBef>
                <a:spcPts val="1200"/>
              </a:spcBef>
            </a:pPr>
            <a:r>
              <a:rPr lang="pt-BR" dirty="0">
                <a:latin typeface="Cambria" panose="02040503050406030204" pitchFamily="18" charset="0"/>
                <a:cs typeface="Arial" panose="020B0604020202020204" pitchFamily="34" charset="0"/>
              </a:rPr>
              <a:t>6. instalações, condições materiais e capacidade técnica e operacional para o desenvolvimento das atividades.</a:t>
            </a:r>
            <a:endParaRPr lang="pt-BR" altLang="pt-BR" dirty="0">
              <a:latin typeface="Cambria" panose="02040503050406030204" pitchFamily="18" charset="0"/>
              <a:cs typeface="Arial" charset="0"/>
            </a:endParaRPr>
          </a:p>
        </p:txBody>
      </p:sp>
      <p:sp>
        <p:nvSpPr>
          <p:cNvPr id="5" name="Retângulo 4"/>
          <p:cNvSpPr/>
          <p:nvPr/>
        </p:nvSpPr>
        <p:spPr>
          <a:xfrm>
            <a:off x="2063552" y="332657"/>
            <a:ext cx="7920880" cy="584775"/>
          </a:xfrm>
          <a:prstGeom prst="rect">
            <a:avLst/>
          </a:prstGeom>
        </p:spPr>
        <p:txBody>
          <a:bodyPr wrap="square">
            <a:spAutoFit/>
          </a:bodyPr>
          <a:lstStyle/>
          <a:p>
            <a:pPr algn="ctr"/>
            <a:r>
              <a:rPr lang="pt-BR" sz="3200" b="1" dirty="0">
                <a:solidFill>
                  <a:schemeClr val="accent2"/>
                </a:solidFill>
                <a:latin typeface="Cambria" panose="02040503050406030204" pitchFamily="18" charset="0"/>
              </a:rPr>
              <a:t>Requisitos para celebrar parceria	</a:t>
            </a:r>
            <a:r>
              <a:rPr lang="pt-BR" sz="1200" b="1" dirty="0">
                <a:solidFill>
                  <a:schemeClr val="accent2"/>
                </a:solidFill>
                <a:latin typeface="Cambria" panose="02040503050406030204" pitchFamily="18" charset="0"/>
              </a:rPr>
              <a:t>Art. 33</a:t>
            </a: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681" y="228288"/>
            <a:ext cx="1905000" cy="952500"/>
          </a:xfrm>
          <a:prstGeom prst="rect">
            <a:avLst/>
          </a:prstGeom>
        </p:spPr>
      </p:pic>
    </p:spTree>
    <p:extLst>
      <p:ext uri="{BB962C8B-B14F-4D97-AF65-F5344CB8AC3E}">
        <p14:creationId xmlns:p14="http://schemas.microsoft.com/office/powerpoint/2010/main" val="594685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2"/>
          <p:cNvSpPr>
            <a:spLocks noChangeArrowheads="1"/>
          </p:cNvSpPr>
          <p:nvPr/>
        </p:nvSpPr>
        <p:spPr bwMode="auto">
          <a:xfrm>
            <a:off x="1784338" y="1867621"/>
            <a:ext cx="8964613" cy="39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a:defRPr>
                <a:solidFill>
                  <a:schemeClr val="tx1"/>
                </a:solidFill>
                <a:latin typeface="Arial" charset="0"/>
                <a:ea typeface="Microsoft YaHei" pitchFamily="34" charset="-122"/>
              </a:defRPr>
            </a:lvl1pPr>
            <a:lvl2pPr eaLnBrk="0">
              <a:defRPr>
                <a:solidFill>
                  <a:schemeClr val="tx1"/>
                </a:solidFill>
                <a:latin typeface="Arial" charset="0"/>
                <a:ea typeface="Microsoft YaHei" pitchFamily="34" charset="-122"/>
              </a:defRPr>
            </a:lvl2pPr>
            <a:lvl3pPr eaLnBrk="0">
              <a:defRPr>
                <a:solidFill>
                  <a:schemeClr val="tx1"/>
                </a:solidFill>
                <a:latin typeface="Arial" charset="0"/>
                <a:ea typeface="Microsoft YaHei" pitchFamily="34" charset="-122"/>
              </a:defRPr>
            </a:lvl3pPr>
            <a:lvl4pPr eaLnBrk="0">
              <a:defRPr>
                <a:solidFill>
                  <a:schemeClr val="tx1"/>
                </a:solidFill>
                <a:latin typeface="Arial" charset="0"/>
                <a:ea typeface="Microsoft YaHei" pitchFamily="34" charset="-122"/>
              </a:defRPr>
            </a:lvl4pPr>
            <a:lvl5pPr eaLnBrk="0">
              <a:defRPr>
                <a:solidFill>
                  <a:schemeClr val="tx1"/>
                </a:solidFill>
                <a:latin typeface="Arial" charset="0"/>
                <a:ea typeface="Microsoft YaHei"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defRPr>
                <a:solidFill>
                  <a:schemeClr val="tx1"/>
                </a:solidFill>
                <a:latin typeface="Arial" charset="0"/>
                <a:ea typeface="Microsoft YaHei"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defRPr>
                <a:solidFill>
                  <a:schemeClr val="tx1"/>
                </a:solidFill>
                <a:latin typeface="Arial" charset="0"/>
                <a:ea typeface="Microsoft YaHei"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defRPr>
                <a:solidFill>
                  <a:schemeClr val="tx1"/>
                </a:solidFill>
                <a:latin typeface="Arial" charset="0"/>
                <a:ea typeface="Microsoft YaHei"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defRPr>
                <a:solidFill>
                  <a:schemeClr val="tx1"/>
                </a:solidFill>
                <a:latin typeface="Arial" charset="0"/>
                <a:ea typeface="Microsoft YaHei" pitchFamily="34" charset="-122"/>
              </a:defRPr>
            </a:lvl9pPr>
          </a:lstStyle>
          <a:p>
            <a:pPr marL="285750" indent="-285750" algn="just" eaLnBrk="1">
              <a:spcBef>
                <a:spcPts val="1200"/>
              </a:spcBef>
              <a:buFont typeface="Wingdings" panose="05000000000000000000" pitchFamily="2" charset="2"/>
              <a:buChar char="q"/>
            </a:pPr>
            <a:r>
              <a:rPr lang="pt-BR" dirty="0">
                <a:latin typeface="Cambria" panose="02040503050406030204" pitchFamily="18" charset="0"/>
              </a:rPr>
              <a:t>não esteja regularmente constituída;</a:t>
            </a:r>
          </a:p>
          <a:p>
            <a:pPr marL="285750" indent="-285750" algn="just" eaLnBrk="1">
              <a:spcBef>
                <a:spcPts val="1200"/>
              </a:spcBef>
              <a:buFont typeface="Wingdings" panose="05000000000000000000" pitchFamily="2" charset="2"/>
              <a:buChar char="q"/>
            </a:pPr>
            <a:r>
              <a:rPr lang="pt-BR" dirty="0">
                <a:latin typeface="Cambria" panose="02040503050406030204" pitchFamily="18" charset="0"/>
              </a:rPr>
              <a:t>esteja omissa no dever de prestar contas;</a:t>
            </a:r>
          </a:p>
          <a:p>
            <a:pPr marL="285750" indent="-285750" algn="just" eaLnBrk="1">
              <a:spcBef>
                <a:spcPts val="1200"/>
              </a:spcBef>
              <a:buFont typeface="Wingdings" panose="05000000000000000000" pitchFamily="2" charset="2"/>
              <a:buChar char="q"/>
            </a:pPr>
            <a:r>
              <a:rPr lang="pt-BR" dirty="0">
                <a:latin typeface="Cambria" panose="02040503050406030204" pitchFamily="18" charset="0"/>
              </a:rPr>
              <a:t>tenha como dirigente membro de Poder ou do Ministério Público, ou dirigente de órgão ou entidade da administração pública da mesma esfera governamental na qual será celebrado o termo de colaboração ou de fomento, estendendo-se a vedação aos respectivos cônjuges ou companheiros, bem como parentes em linha reta, colateral ou por afinidade, até o segundo grau; </a:t>
            </a:r>
          </a:p>
          <a:p>
            <a:pPr marL="285750" indent="-285750" algn="just" eaLnBrk="1">
              <a:spcBef>
                <a:spcPts val="1200"/>
              </a:spcBef>
              <a:buFont typeface="Wingdings" panose="05000000000000000000" pitchFamily="2" charset="2"/>
              <a:buChar char="q"/>
            </a:pPr>
            <a:r>
              <a:rPr lang="pt-BR" dirty="0">
                <a:latin typeface="Cambria" panose="02040503050406030204" pitchFamily="18" charset="0"/>
              </a:rPr>
              <a:t>tenha tido as contas rejeitadas pela administração pública nos últimos cinco anos;</a:t>
            </a:r>
          </a:p>
          <a:p>
            <a:pPr marL="285750" indent="-285750" algn="just" eaLnBrk="1">
              <a:spcBef>
                <a:spcPts val="1200"/>
              </a:spcBef>
              <a:buFont typeface="Wingdings" panose="05000000000000000000" pitchFamily="2" charset="2"/>
              <a:buChar char="q"/>
            </a:pPr>
            <a:r>
              <a:rPr lang="pt-BR" dirty="0">
                <a:latin typeface="Cambria" panose="02040503050406030204" pitchFamily="18" charset="0"/>
              </a:rPr>
              <a:t>tenha sido punida com suspensão ou declaração de inidoneidade;</a:t>
            </a:r>
          </a:p>
          <a:p>
            <a:pPr marL="285750" indent="-285750" algn="just" eaLnBrk="1">
              <a:spcBef>
                <a:spcPts val="1200"/>
              </a:spcBef>
              <a:buFont typeface="Wingdings" panose="05000000000000000000" pitchFamily="2" charset="2"/>
              <a:buChar char="q"/>
            </a:pPr>
            <a:r>
              <a:rPr lang="pt-BR" dirty="0">
                <a:latin typeface="Cambria" panose="02040503050406030204" pitchFamily="18" charset="0"/>
              </a:rPr>
              <a:t>tenha tido contas de parceria julgadas irregulares ou rejeitadas por Tribunal ou Conselho de Contas de qualquer esfera da Federação;</a:t>
            </a:r>
          </a:p>
        </p:txBody>
      </p:sp>
      <p:sp>
        <p:nvSpPr>
          <p:cNvPr id="8" name="Retângulo 7"/>
          <p:cNvSpPr/>
          <p:nvPr/>
        </p:nvSpPr>
        <p:spPr>
          <a:xfrm>
            <a:off x="2063552" y="188640"/>
            <a:ext cx="7920880" cy="1077218"/>
          </a:xfrm>
          <a:prstGeom prst="rect">
            <a:avLst/>
          </a:prstGeom>
        </p:spPr>
        <p:txBody>
          <a:bodyPr wrap="square">
            <a:spAutoFit/>
          </a:bodyPr>
          <a:lstStyle/>
          <a:p>
            <a:pPr algn="ctr"/>
            <a:r>
              <a:rPr lang="pt-BR" sz="3200" b="1" dirty="0">
                <a:solidFill>
                  <a:schemeClr val="accent2"/>
                </a:solidFill>
                <a:latin typeface="Cambria" panose="02040503050406030204" pitchFamily="18" charset="0"/>
              </a:rPr>
              <a:t>Impedimentos para celebrar parceria	</a:t>
            </a:r>
          </a:p>
          <a:p>
            <a:pPr algn="ctr"/>
            <a:r>
              <a:rPr lang="pt-BR" sz="3200" b="1" dirty="0">
                <a:solidFill>
                  <a:schemeClr val="accent2"/>
                </a:solidFill>
                <a:latin typeface="Cambria" panose="02040503050406030204" pitchFamily="18" charset="0"/>
              </a:rPr>
              <a:t>							</a:t>
            </a:r>
            <a:r>
              <a:rPr lang="pt-BR" sz="1200" b="1" dirty="0">
                <a:solidFill>
                  <a:schemeClr val="accent2"/>
                </a:solidFill>
                <a:latin typeface="Cambria" panose="02040503050406030204" pitchFamily="18" charset="0"/>
              </a:rPr>
              <a:t>Art. 39</a:t>
            </a: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681" y="228288"/>
            <a:ext cx="1905000" cy="952500"/>
          </a:xfrm>
          <a:prstGeom prst="rect">
            <a:avLst/>
          </a:prstGeom>
        </p:spPr>
      </p:pic>
    </p:spTree>
    <p:extLst>
      <p:ext uri="{BB962C8B-B14F-4D97-AF65-F5344CB8AC3E}">
        <p14:creationId xmlns:p14="http://schemas.microsoft.com/office/powerpoint/2010/main" val="40822060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2"/>
          <p:cNvSpPr>
            <a:spLocks noChangeArrowheads="1"/>
          </p:cNvSpPr>
          <p:nvPr/>
        </p:nvSpPr>
        <p:spPr bwMode="auto">
          <a:xfrm>
            <a:off x="1668429" y="1700809"/>
            <a:ext cx="8964613" cy="292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eaLnBrk="0">
              <a:defRPr>
                <a:solidFill>
                  <a:schemeClr val="tx1"/>
                </a:solidFill>
                <a:latin typeface="Arial" charset="0"/>
                <a:ea typeface="Microsoft YaHei" pitchFamily="34" charset="-122"/>
              </a:defRPr>
            </a:lvl1pPr>
            <a:lvl2pPr eaLnBrk="0">
              <a:defRPr>
                <a:solidFill>
                  <a:schemeClr val="tx1"/>
                </a:solidFill>
                <a:latin typeface="Arial" charset="0"/>
                <a:ea typeface="Microsoft YaHei" pitchFamily="34" charset="-122"/>
              </a:defRPr>
            </a:lvl2pPr>
            <a:lvl3pPr eaLnBrk="0">
              <a:defRPr>
                <a:solidFill>
                  <a:schemeClr val="tx1"/>
                </a:solidFill>
                <a:latin typeface="Arial" charset="0"/>
                <a:ea typeface="Microsoft YaHei" pitchFamily="34" charset="-122"/>
              </a:defRPr>
            </a:lvl3pPr>
            <a:lvl4pPr eaLnBrk="0">
              <a:defRPr>
                <a:solidFill>
                  <a:schemeClr val="tx1"/>
                </a:solidFill>
                <a:latin typeface="Arial" charset="0"/>
                <a:ea typeface="Microsoft YaHei" pitchFamily="34" charset="-122"/>
              </a:defRPr>
            </a:lvl4pPr>
            <a:lvl5pPr eaLnBrk="0">
              <a:defRPr>
                <a:solidFill>
                  <a:schemeClr val="tx1"/>
                </a:solidFill>
                <a:latin typeface="Arial" charset="0"/>
                <a:ea typeface="Microsoft YaHei"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defRPr>
                <a:solidFill>
                  <a:schemeClr val="tx1"/>
                </a:solidFill>
                <a:latin typeface="Arial" charset="0"/>
                <a:ea typeface="Microsoft YaHei"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defRPr>
                <a:solidFill>
                  <a:schemeClr val="tx1"/>
                </a:solidFill>
                <a:latin typeface="Arial" charset="0"/>
                <a:ea typeface="Microsoft YaHei"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defRPr>
                <a:solidFill>
                  <a:schemeClr val="tx1"/>
                </a:solidFill>
                <a:latin typeface="Arial" charset="0"/>
                <a:ea typeface="Microsoft YaHei"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defRPr>
                <a:solidFill>
                  <a:schemeClr val="tx1"/>
                </a:solidFill>
                <a:latin typeface="Arial" charset="0"/>
                <a:ea typeface="Microsoft YaHei" pitchFamily="34" charset="-122"/>
              </a:defRPr>
            </a:lvl9pPr>
          </a:lstStyle>
          <a:p>
            <a:pPr marL="285750" indent="-285750" algn="just" eaLnBrk="1">
              <a:spcBef>
                <a:spcPts val="1200"/>
              </a:spcBef>
              <a:buFont typeface="Wingdings" panose="05000000000000000000" pitchFamily="2" charset="2"/>
              <a:buChar char="v"/>
            </a:pPr>
            <a:r>
              <a:rPr lang="pt-BR" dirty="0">
                <a:latin typeface="Cambria" panose="02040503050406030204" pitchFamily="18" charset="0"/>
              </a:rPr>
              <a:t>tenha entre seus dirigentes pessoa:</a:t>
            </a:r>
          </a:p>
          <a:p>
            <a:pPr marL="0" indent="0" algn="just" eaLnBrk="1">
              <a:spcBef>
                <a:spcPts val="1200"/>
              </a:spcBef>
            </a:pPr>
            <a:endParaRPr lang="pt-BR" dirty="0">
              <a:latin typeface="Cambria" panose="02040503050406030204" pitchFamily="18" charset="0"/>
            </a:endParaRPr>
          </a:p>
          <a:p>
            <a:pPr marL="514350" lvl="1" indent="-285750" algn="just" eaLnBrk="1">
              <a:spcBef>
                <a:spcPts val="1200"/>
              </a:spcBef>
              <a:buFont typeface="Wingdings" panose="05000000000000000000" pitchFamily="2" charset="2"/>
              <a:buChar char="q"/>
            </a:pPr>
            <a:r>
              <a:rPr lang="pt-BR" dirty="0">
                <a:latin typeface="Cambria" panose="02040503050406030204" pitchFamily="18" charset="0"/>
              </a:rPr>
              <a:t>cujas contas relativas a parcerias tenham sido julgadas irregulares ou rejeitadas por Tribunal ou Conselho de Contas de qualquer esfera da Federação, em decisão irrecorrível, nos últimos 8 (oito) anos;</a:t>
            </a:r>
          </a:p>
          <a:p>
            <a:pPr marL="514350" lvl="1" indent="-285750" algn="just" eaLnBrk="1">
              <a:spcBef>
                <a:spcPts val="1200"/>
              </a:spcBef>
              <a:buFont typeface="Wingdings" panose="05000000000000000000" pitchFamily="2" charset="2"/>
              <a:buChar char="q"/>
            </a:pPr>
            <a:r>
              <a:rPr lang="pt-BR" dirty="0">
                <a:latin typeface="Cambria" panose="02040503050406030204" pitchFamily="18" charset="0"/>
              </a:rPr>
              <a:t>julgada responsável por falta grave e</a:t>
            </a:r>
            <a:r>
              <a:rPr lang="pt-BR" b="1" dirty="0">
                <a:latin typeface="Cambria" panose="02040503050406030204" pitchFamily="18" charset="0"/>
              </a:rPr>
              <a:t> </a:t>
            </a:r>
            <a:r>
              <a:rPr lang="pt-BR" b="1" dirty="0">
                <a:solidFill>
                  <a:schemeClr val="accent2"/>
                </a:solidFill>
                <a:latin typeface="Cambria" panose="02040503050406030204" pitchFamily="18" charset="0"/>
              </a:rPr>
              <a:t>inabilitada para o exercício de cargo </a:t>
            </a:r>
            <a:r>
              <a:rPr lang="pt-BR" dirty="0">
                <a:latin typeface="Cambria" panose="02040503050406030204" pitchFamily="18" charset="0"/>
              </a:rPr>
              <a:t>em comissão ou função de confiança, enquanto durar a inabilitação;</a:t>
            </a:r>
          </a:p>
          <a:p>
            <a:pPr marL="514350" lvl="1" indent="-285750" algn="just" eaLnBrk="1">
              <a:spcBef>
                <a:spcPts val="1200"/>
              </a:spcBef>
              <a:buFont typeface="Wingdings" panose="05000000000000000000" pitchFamily="2" charset="2"/>
              <a:buChar char="q"/>
            </a:pPr>
            <a:r>
              <a:rPr lang="pt-BR" dirty="0">
                <a:latin typeface="Cambria" panose="02040503050406030204" pitchFamily="18" charset="0"/>
              </a:rPr>
              <a:t>considerada responsável por ato de improbidade, conforme Lei 8429/1992.</a:t>
            </a:r>
            <a:endParaRPr lang="en-US" altLang="pt-BR" dirty="0">
              <a:latin typeface="Cambria" panose="02040503050406030204" pitchFamily="18" charset="0"/>
              <a:cs typeface="Arial" charset="0"/>
            </a:endParaRPr>
          </a:p>
        </p:txBody>
      </p:sp>
      <p:sp>
        <p:nvSpPr>
          <p:cNvPr id="8" name="Retângulo 7"/>
          <p:cNvSpPr/>
          <p:nvPr/>
        </p:nvSpPr>
        <p:spPr>
          <a:xfrm>
            <a:off x="2063552" y="188640"/>
            <a:ext cx="7920880" cy="1077218"/>
          </a:xfrm>
          <a:prstGeom prst="rect">
            <a:avLst/>
          </a:prstGeom>
        </p:spPr>
        <p:txBody>
          <a:bodyPr wrap="square">
            <a:spAutoFit/>
          </a:bodyPr>
          <a:lstStyle/>
          <a:p>
            <a:pPr algn="ctr"/>
            <a:r>
              <a:rPr lang="pt-BR" sz="3200" b="1" dirty="0">
                <a:solidFill>
                  <a:schemeClr val="accent2"/>
                </a:solidFill>
                <a:latin typeface="Cambria" panose="02040503050406030204" pitchFamily="18" charset="0"/>
              </a:rPr>
              <a:t>Impedimentos para celebrar parceria	</a:t>
            </a:r>
          </a:p>
          <a:p>
            <a:pPr algn="ctr"/>
            <a:r>
              <a:rPr lang="pt-BR" sz="3200" b="1" dirty="0">
                <a:solidFill>
                  <a:schemeClr val="accent2"/>
                </a:solidFill>
                <a:latin typeface="Cambria" panose="02040503050406030204" pitchFamily="18" charset="0"/>
              </a:rPr>
              <a:t>							</a:t>
            </a:r>
            <a:r>
              <a:rPr lang="pt-BR" sz="1200" b="1" dirty="0">
                <a:solidFill>
                  <a:schemeClr val="accent2"/>
                </a:solidFill>
                <a:latin typeface="Cambria" panose="02040503050406030204" pitchFamily="18" charset="0"/>
              </a:rPr>
              <a:t>Art. 39</a:t>
            </a: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681" y="228288"/>
            <a:ext cx="1905000" cy="952500"/>
          </a:xfrm>
          <a:prstGeom prst="rect">
            <a:avLst/>
          </a:prstGeom>
        </p:spPr>
      </p:pic>
    </p:spTree>
    <p:extLst>
      <p:ext uri="{BB962C8B-B14F-4D97-AF65-F5344CB8AC3E}">
        <p14:creationId xmlns:p14="http://schemas.microsoft.com/office/powerpoint/2010/main" val="15795865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p:cNvSpPr>
            <a:spLocks noGrp="1"/>
          </p:cNvSpPr>
          <p:nvPr>
            <p:ph type="title"/>
          </p:nvPr>
        </p:nvSpPr>
        <p:spPr>
          <a:xfrm>
            <a:off x="1919536" y="188640"/>
            <a:ext cx="8229600" cy="936104"/>
          </a:xfrm>
        </p:spPr>
        <p:txBody>
          <a:bodyPr/>
          <a:lstStyle/>
          <a:p>
            <a:r>
              <a:rPr lang="pt-BR" sz="3200" b="1" dirty="0">
                <a:solidFill>
                  <a:schemeClr val="accent2"/>
                </a:solidFill>
                <a:latin typeface="Cambria" panose="02040503050406030204" pitchFamily="18" charset="0"/>
              </a:rPr>
              <a:t>Habilitação para celebração da parceria</a:t>
            </a:r>
          </a:p>
        </p:txBody>
      </p:sp>
      <p:sp>
        <p:nvSpPr>
          <p:cNvPr id="5" name="CaixaDeTexto 4"/>
          <p:cNvSpPr txBox="1"/>
          <p:nvPr/>
        </p:nvSpPr>
        <p:spPr>
          <a:xfrm>
            <a:off x="1919536" y="1412776"/>
            <a:ext cx="8280920" cy="1631216"/>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lvl="0" algn="just"/>
            <a:r>
              <a:rPr lang="pt-BR" b="1" dirty="0"/>
              <a:t>- </a:t>
            </a:r>
            <a:r>
              <a:rPr lang="pt-BR" dirty="0"/>
              <a:t>certidões de regularidade fiscal, previdenciária, tributária, de contribuições e de dívida ativa;</a:t>
            </a:r>
          </a:p>
          <a:p>
            <a:pPr lvl="0" algn="just"/>
            <a:endParaRPr lang="pt-BR" sz="1000" dirty="0"/>
          </a:p>
          <a:p>
            <a:pPr lvl="0" algn="just"/>
            <a:r>
              <a:rPr lang="pt-BR" dirty="0"/>
              <a:t>- certidão de existência jurídica expedida pelo cartório de registro civil ou cópia do estatuto registrado e de eventuais alterações ou, tratando-se de sociedade cooperativa, certidão simplificada emitida por junta comercial;</a:t>
            </a:r>
          </a:p>
        </p:txBody>
      </p:sp>
      <p:sp>
        <p:nvSpPr>
          <p:cNvPr id="10" name="CaixaDeTexto 9"/>
          <p:cNvSpPr txBox="1"/>
          <p:nvPr/>
        </p:nvSpPr>
        <p:spPr>
          <a:xfrm>
            <a:off x="1919536" y="3789041"/>
            <a:ext cx="8280920" cy="2403735"/>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just" defTabSz="800100">
              <a:lnSpc>
                <a:spcPct val="90000"/>
              </a:lnSpc>
              <a:spcBef>
                <a:spcPct val="0"/>
              </a:spcBef>
              <a:spcAft>
                <a:spcPct val="35000"/>
              </a:spcAft>
            </a:pPr>
            <a:endParaRPr lang="pt-BR" sz="1000" dirty="0"/>
          </a:p>
          <a:p>
            <a:pPr algn="just" defTabSz="800100">
              <a:lnSpc>
                <a:spcPct val="90000"/>
              </a:lnSpc>
              <a:spcBef>
                <a:spcPct val="0"/>
              </a:spcBef>
              <a:spcAft>
                <a:spcPct val="35000"/>
              </a:spcAft>
            </a:pPr>
            <a:r>
              <a:rPr lang="pt-BR" dirty="0"/>
              <a:t>- cópia da ata de eleição do quadro dirigente atual;</a:t>
            </a:r>
          </a:p>
          <a:p>
            <a:pPr algn="just" defTabSz="800100">
              <a:lnSpc>
                <a:spcPct val="90000"/>
              </a:lnSpc>
              <a:spcBef>
                <a:spcPct val="0"/>
              </a:spcBef>
              <a:spcAft>
                <a:spcPct val="35000"/>
              </a:spcAft>
            </a:pPr>
            <a:r>
              <a:rPr lang="pt-BR" dirty="0"/>
              <a:t>- relação nominal atualizada dos dirigentes da entidade;</a:t>
            </a:r>
          </a:p>
          <a:p>
            <a:pPr algn="just" defTabSz="800100">
              <a:lnSpc>
                <a:spcPct val="90000"/>
              </a:lnSpc>
              <a:spcBef>
                <a:spcPct val="0"/>
              </a:spcBef>
              <a:spcAft>
                <a:spcPct val="35000"/>
              </a:spcAft>
            </a:pPr>
            <a:r>
              <a:rPr lang="pt-BR" dirty="0"/>
              <a:t>- endereço, </a:t>
            </a:r>
          </a:p>
          <a:p>
            <a:pPr algn="just" defTabSz="800100">
              <a:lnSpc>
                <a:spcPct val="90000"/>
              </a:lnSpc>
              <a:spcBef>
                <a:spcPct val="0"/>
              </a:spcBef>
              <a:spcAft>
                <a:spcPct val="35000"/>
              </a:spcAft>
            </a:pPr>
            <a:r>
              <a:rPr lang="pt-BR" dirty="0"/>
              <a:t>- carteira de identidade e CPF de cada um deles;</a:t>
            </a:r>
          </a:p>
          <a:p>
            <a:pPr algn="just" defTabSz="800100">
              <a:lnSpc>
                <a:spcPct val="90000"/>
              </a:lnSpc>
              <a:spcBef>
                <a:spcPct val="0"/>
              </a:spcBef>
              <a:spcAft>
                <a:spcPct val="35000"/>
              </a:spcAft>
            </a:pPr>
            <a:r>
              <a:rPr lang="pt-BR" dirty="0"/>
              <a:t>- comprovação de que a organização da sociedade civil funciona no endereço por ela declarado.</a:t>
            </a:r>
          </a:p>
          <a:p>
            <a:pPr marL="285750" indent="-285750" algn="just" defTabSz="800100">
              <a:lnSpc>
                <a:spcPct val="90000"/>
              </a:lnSpc>
              <a:spcBef>
                <a:spcPct val="0"/>
              </a:spcBef>
              <a:spcAft>
                <a:spcPct val="35000"/>
              </a:spcAft>
              <a:buFontTx/>
              <a:buChar char="-"/>
            </a:pPr>
            <a:endParaRPr lang="pt-BR" sz="1000" dirty="0"/>
          </a:p>
        </p:txBody>
      </p:sp>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497" y="316260"/>
            <a:ext cx="1905000" cy="952500"/>
          </a:xfrm>
          <a:prstGeom prst="rect">
            <a:avLst/>
          </a:prstGeom>
        </p:spPr>
      </p:pic>
    </p:spTree>
    <p:extLst>
      <p:ext uri="{BB962C8B-B14F-4D97-AF65-F5344CB8AC3E}">
        <p14:creationId xmlns:p14="http://schemas.microsoft.com/office/powerpoint/2010/main" val="369293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1879137" y="432583"/>
            <a:ext cx="8424936" cy="514643"/>
          </a:xfrm>
          <a:prstGeom prst="rect">
            <a:avLst/>
          </a:prstGeom>
          <a:noFill/>
        </p:spPr>
        <p:txBody>
          <a:bodyPr wrap="square" lIns="82945" tIns="41473" rIns="82945" bIns="41473">
            <a:spAutoFit/>
          </a:bodyPr>
          <a:lstStyle/>
          <a:p>
            <a:pPr algn="ctr">
              <a:defRPr/>
            </a:pPr>
            <a:r>
              <a:rPr lang="pt-BR" sz="2800" b="1" dirty="0">
                <a:ln w="12700">
                  <a:noFill/>
                  <a:prstDash val="solid"/>
                </a:ln>
                <a:solidFill>
                  <a:schemeClr val="bg2">
                    <a:lumMod val="75000"/>
                  </a:schemeClr>
                </a:solidFill>
                <a:effectLst>
                  <a:outerShdw blurRad="41275" dist="20320" dir="1800000" algn="tl" rotWithShape="0">
                    <a:srgbClr val="000000">
                      <a:alpha val="40000"/>
                    </a:srgbClr>
                  </a:outerShdw>
                </a:effectLst>
              </a:rPr>
              <a:t>Despesas Vedadas Art. 45</a:t>
            </a:r>
          </a:p>
        </p:txBody>
      </p:sp>
      <p:sp>
        <p:nvSpPr>
          <p:cNvPr id="5" name="Espaço Reservado para Conteúdo 2"/>
          <p:cNvSpPr txBox="1">
            <a:spLocks/>
          </p:cNvSpPr>
          <p:nvPr/>
        </p:nvSpPr>
        <p:spPr>
          <a:xfrm>
            <a:off x="1906120" y="1759124"/>
            <a:ext cx="8568952" cy="2029916"/>
          </a:xfrm>
          <a:prstGeom prst="rect">
            <a:avLst/>
          </a:prstGeom>
        </p:spPr>
        <p:txBody>
          <a:bodyPr>
            <a:noAutofit/>
          </a:bodyPr>
          <a:lstStyle>
            <a:lvl1pPr marL="342900" indent="-342900" algn="just" defTabSz="914400" rtl="0" eaLnBrk="1" latinLnBrk="0" hangingPunct="1">
              <a:spcBef>
                <a:spcPct val="20000"/>
              </a:spcBef>
              <a:buClr>
                <a:schemeClr val="tx2"/>
              </a:buClr>
              <a:buFont typeface="Arial" pitchFamily="34" charset="0"/>
              <a:buChar char="•"/>
              <a:defRPr sz="2000" kern="1200">
                <a:solidFill>
                  <a:schemeClr val="tx1">
                    <a:lumMod val="50000"/>
                    <a:lumOff val="50000"/>
                  </a:schemeClr>
                </a:solidFill>
                <a:latin typeface="+mj-lt"/>
                <a:ea typeface="+mn-ea"/>
                <a:cs typeface="+mn-cs"/>
              </a:defRPr>
            </a:lvl1pPr>
            <a:lvl2pPr marL="742950" indent="-285750" algn="just" defTabSz="914400" rtl="0" eaLnBrk="1" latinLnBrk="0" hangingPunct="1">
              <a:spcBef>
                <a:spcPct val="20000"/>
              </a:spcBef>
              <a:buClr>
                <a:schemeClr val="tx2"/>
              </a:buClr>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just" defTabSz="914400" rtl="0" eaLnBrk="1" latinLnBrk="0" hangingPunct="1">
              <a:spcBef>
                <a:spcPct val="20000"/>
              </a:spcBef>
              <a:buClr>
                <a:schemeClr val="tx2"/>
              </a:buClr>
              <a:buFont typeface="Arial" pitchFamily="34" charset="0"/>
              <a:buChar char="•"/>
              <a:defRPr sz="1600" kern="1200">
                <a:solidFill>
                  <a:schemeClr val="tx1">
                    <a:lumMod val="50000"/>
                    <a:lumOff val="50000"/>
                  </a:schemeClr>
                </a:solidFill>
                <a:latin typeface="+mj-lt"/>
                <a:ea typeface="+mn-ea"/>
                <a:cs typeface="+mn-cs"/>
              </a:defRPr>
            </a:lvl3pPr>
            <a:lvl4pPr marL="1600200" indent="-228600" algn="just" defTabSz="914400" rtl="0" eaLnBrk="1" latinLnBrk="0" hangingPunct="1">
              <a:spcBef>
                <a:spcPct val="20000"/>
              </a:spcBef>
              <a:buClr>
                <a:schemeClr val="tx2"/>
              </a:buClr>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just" defTabSz="914400" rtl="0" eaLnBrk="1" latinLnBrk="0" hangingPunct="1">
              <a:spcBef>
                <a:spcPct val="20000"/>
              </a:spcBef>
              <a:buClr>
                <a:schemeClr val="tx2"/>
              </a:buClr>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a:lnSpc>
                <a:spcPct val="115000"/>
              </a:lnSpc>
              <a:spcAft>
                <a:spcPts val="500"/>
              </a:spcAft>
              <a:buClr>
                <a:schemeClr val="bg2"/>
              </a:buClr>
              <a:buFont typeface="Wingdings" panose="05000000000000000000" pitchFamily="2" charset="2"/>
              <a:buChar char="q"/>
            </a:pPr>
            <a:r>
              <a:rPr lang="pt-BR" dirty="0">
                <a:solidFill>
                  <a:srgbClr val="000000"/>
                </a:solidFill>
                <a:latin typeface="Times New Roman"/>
                <a:ea typeface="Times New Roman"/>
                <a:cs typeface="Times New Roman"/>
              </a:rPr>
              <a:t>Utilizar recursos para finalidade alheia aos objeto da parceria;</a:t>
            </a:r>
          </a:p>
          <a:p>
            <a:pPr>
              <a:lnSpc>
                <a:spcPct val="115000"/>
              </a:lnSpc>
              <a:spcAft>
                <a:spcPts val="500"/>
              </a:spcAft>
              <a:buClr>
                <a:schemeClr val="bg2"/>
              </a:buClr>
              <a:buFont typeface="Wingdings" panose="05000000000000000000" pitchFamily="2" charset="2"/>
              <a:buChar char="q"/>
            </a:pPr>
            <a:endParaRPr lang="pt-BR" sz="1000" dirty="0">
              <a:solidFill>
                <a:srgbClr val="000000"/>
              </a:solidFill>
              <a:latin typeface="Times New Roman"/>
              <a:ea typeface="Times New Roman"/>
              <a:cs typeface="Times New Roman"/>
            </a:endParaRPr>
          </a:p>
          <a:p>
            <a:pPr>
              <a:lnSpc>
                <a:spcPct val="115000"/>
              </a:lnSpc>
              <a:spcAft>
                <a:spcPts val="500"/>
              </a:spcAft>
              <a:buClr>
                <a:schemeClr val="bg2"/>
              </a:buClr>
              <a:buFont typeface="Wingdings" panose="05000000000000000000" pitchFamily="2" charset="2"/>
              <a:buChar char="q"/>
            </a:pPr>
            <a:r>
              <a:rPr lang="pt-BR" dirty="0">
                <a:solidFill>
                  <a:srgbClr val="000000"/>
                </a:solidFill>
                <a:latin typeface="Times New Roman"/>
                <a:ea typeface="Times New Roman"/>
                <a:cs typeface="Times New Roman"/>
              </a:rPr>
              <a:t>Pagar, a qualquer título, servidor ou empregado público com recursos vinculados à parceria, salvo nas hipóteses previstas em lei específica e na lei de diretrizes orçamentárias;</a:t>
            </a:r>
            <a:endParaRPr lang="pt-BR" dirty="0">
              <a:latin typeface="Calibri"/>
              <a:ea typeface="Calibri"/>
              <a:cs typeface="Times New Roman"/>
            </a:endParaRPr>
          </a:p>
        </p:txBody>
      </p:sp>
      <p:pic>
        <p:nvPicPr>
          <p:cNvPr id="6" name="Image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681" y="228288"/>
            <a:ext cx="1905000" cy="952500"/>
          </a:xfrm>
          <a:prstGeom prst="rect">
            <a:avLst/>
          </a:prstGeom>
        </p:spPr>
      </p:pic>
    </p:spTree>
    <p:extLst>
      <p:ext uri="{BB962C8B-B14F-4D97-AF65-F5344CB8AC3E}">
        <p14:creationId xmlns:p14="http://schemas.microsoft.com/office/powerpoint/2010/main" val="4011534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1991544" y="447216"/>
            <a:ext cx="8424936" cy="514643"/>
          </a:xfrm>
          <a:prstGeom prst="rect">
            <a:avLst/>
          </a:prstGeom>
          <a:noFill/>
        </p:spPr>
        <p:txBody>
          <a:bodyPr wrap="square" lIns="82945" tIns="41473" rIns="82945" bIns="41473">
            <a:spAutoFit/>
          </a:bodyPr>
          <a:lstStyle/>
          <a:p>
            <a:pPr algn="ctr">
              <a:defRPr/>
            </a:pPr>
            <a:r>
              <a:rPr lang="pt-BR" sz="2800" b="1" dirty="0">
                <a:ln w="12700">
                  <a:noFill/>
                  <a:prstDash val="solid"/>
                </a:ln>
                <a:solidFill>
                  <a:schemeClr val="bg2">
                    <a:lumMod val="75000"/>
                  </a:schemeClr>
                </a:solidFill>
                <a:effectLst>
                  <a:outerShdw blurRad="41275" dist="20320" dir="1800000" algn="tl" rotWithShape="0">
                    <a:srgbClr val="000000">
                      <a:alpha val="40000"/>
                    </a:srgbClr>
                  </a:outerShdw>
                </a:effectLst>
              </a:rPr>
              <a:t>Despesas Autorizadas Art. 46</a:t>
            </a:r>
          </a:p>
        </p:txBody>
      </p:sp>
      <p:sp>
        <p:nvSpPr>
          <p:cNvPr id="5" name="Espaço Reservado para Conteúdo 2"/>
          <p:cNvSpPr txBox="1">
            <a:spLocks/>
          </p:cNvSpPr>
          <p:nvPr/>
        </p:nvSpPr>
        <p:spPr>
          <a:xfrm>
            <a:off x="1847528" y="1340768"/>
            <a:ext cx="8568952" cy="4680520"/>
          </a:xfrm>
          <a:prstGeom prst="rect">
            <a:avLst/>
          </a:prstGeom>
        </p:spPr>
        <p:txBody>
          <a:bodyPr>
            <a:noAutofit/>
          </a:bodyPr>
          <a:lstStyle>
            <a:lvl1pPr marL="342900" indent="-342900" algn="just" defTabSz="914400" rtl="0" eaLnBrk="1" latinLnBrk="0" hangingPunct="1">
              <a:spcBef>
                <a:spcPct val="20000"/>
              </a:spcBef>
              <a:buClr>
                <a:schemeClr val="tx2"/>
              </a:buClr>
              <a:buFont typeface="Arial" pitchFamily="34" charset="0"/>
              <a:buChar char="•"/>
              <a:defRPr sz="2000" kern="1200">
                <a:solidFill>
                  <a:schemeClr val="tx1">
                    <a:lumMod val="50000"/>
                    <a:lumOff val="50000"/>
                  </a:schemeClr>
                </a:solidFill>
                <a:latin typeface="+mj-lt"/>
                <a:ea typeface="+mn-ea"/>
                <a:cs typeface="+mn-cs"/>
              </a:defRPr>
            </a:lvl1pPr>
            <a:lvl2pPr marL="742950" indent="-285750" algn="just" defTabSz="914400" rtl="0" eaLnBrk="1" latinLnBrk="0" hangingPunct="1">
              <a:spcBef>
                <a:spcPct val="20000"/>
              </a:spcBef>
              <a:buClr>
                <a:schemeClr val="tx2"/>
              </a:buClr>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just" defTabSz="914400" rtl="0" eaLnBrk="1" latinLnBrk="0" hangingPunct="1">
              <a:spcBef>
                <a:spcPct val="20000"/>
              </a:spcBef>
              <a:buClr>
                <a:schemeClr val="tx2"/>
              </a:buClr>
              <a:buFont typeface="Arial" pitchFamily="34" charset="0"/>
              <a:buChar char="•"/>
              <a:defRPr sz="1600" kern="1200">
                <a:solidFill>
                  <a:schemeClr val="tx1">
                    <a:lumMod val="50000"/>
                    <a:lumOff val="50000"/>
                  </a:schemeClr>
                </a:solidFill>
                <a:latin typeface="+mj-lt"/>
                <a:ea typeface="+mn-ea"/>
                <a:cs typeface="+mn-cs"/>
              </a:defRPr>
            </a:lvl3pPr>
            <a:lvl4pPr marL="1600200" indent="-228600" algn="just" defTabSz="914400" rtl="0" eaLnBrk="1" latinLnBrk="0" hangingPunct="1">
              <a:spcBef>
                <a:spcPct val="20000"/>
              </a:spcBef>
              <a:buClr>
                <a:schemeClr val="tx2"/>
              </a:buClr>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just" defTabSz="914400" rtl="0" eaLnBrk="1" latinLnBrk="0" hangingPunct="1">
              <a:spcBef>
                <a:spcPct val="20000"/>
              </a:spcBef>
              <a:buClr>
                <a:schemeClr val="tx2"/>
              </a:buClr>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a:lnSpc>
                <a:spcPct val="115000"/>
              </a:lnSpc>
              <a:spcAft>
                <a:spcPts val="500"/>
              </a:spcAft>
              <a:buClr>
                <a:schemeClr val="accent2"/>
              </a:buClr>
              <a:buFont typeface="Wingdings" panose="05000000000000000000" pitchFamily="2" charset="2"/>
              <a:buChar char="ü"/>
            </a:pPr>
            <a:r>
              <a:rPr lang="pt-BR" dirty="0">
                <a:solidFill>
                  <a:srgbClr val="000000"/>
                </a:solidFill>
                <a:latin typeface="Cambria" panose="02040503050406030204" pitchFamily="18" charset="0"/>
                <a:ea typeface="Times New Roman"/>
                <a:cs typeface="Times New Roman"/>
              </a:rPr>
              <a:t>remuneração da equipe dimensionada no plano de trabalho, inclusive de pessoal próprio da organização da sociedade civil;</a:t>
            </a:r>
          </a:p>
          <a:p>
            <a:pPr lvl="4">
              <a:lnSpc>
                <a:spcPct val="115000"/>
              </a:lnSpc>
              <a:spcAft>
                <a:spcPts val="500"/>
              </a:spcAft>
              <a:buClr>
                <a:schemeClr val="accent2"/>
              </a:buClr>
              <a:buFont typeface="Wingdings" panose="05000000000000000000" pitchFamily="2" charset="2"/>
              <a:buChar char="ü"/>
            </a:pPr>
            <a:r>
              <a:rPr lang="pt-BR" dirty="0">
                <a:solidFill>
                  <a:srgbClr val="000000"/>
                </a:solidFill>
                <a:latin typeface="Cambria" panose="02040503050406030204" pitchFamily="18" charset="0"/>
                <a:ea typeface="Times New Roman"/>
                <a:cs typeface="Times New Roman"/>
              </a:rPr>
              <a:t>impostos, contribuições sociais, FGTS, férias, décimo-terceiro salário, salários proporcionais, verbas rescisórias e demais encargos sociais; </a:t>
            </a:r>
          </a:p>
          <a:p>
            <a:pPr>
              <a:lnSpc>
                <a:spcPct val="115000"/>
              </a:lnSpc>
              <a:spcAft>
                <a:spcPts val="500"/>
              </a:spcAft>
              <a:buClr>
                <a:schemeClr val="accent2"/>
              </a:buClr>
              <a:buFont typeface="Wingdings" panose="05000000000000000000" pitchFamily="2" charset="2"/>
              <a:buChar char="ü"/>
            </a:pPr>
            <a:endParaRPr lang="pt-BR" sz="1000" dirty="0">
              <a:solidFill>
                <a:srgbClr val="000000"/>
              </a:solidFill>
              <a:latin typeface="Cambria" panose="02040503050406030204" pitchFamily="18" charset="0"/>
              <a:ea typeface="Times New Roman"/>
              <a:cs typeface="Times New Roman"/>
            </a:endParaRPr>
          </a:p>
          <a:p>
            <a:pPr>
              <a:lnSpc>
                <a:spcPct val="115000"/>
              </a:lnSpc>
              <a:spcAft>
                <a:spcPts val="500"/>
              </a:spcAft>
              <a:buClr>
                <a:schemeClr val="accent2"/>
              </a:buClr>
              <a:buFont typeface="Wingdings" panose="05000000000000000000" pitchFamily="2" charset="2"/>
              <a:buChar char="ü"/>
            </a:pPr>
            <a:r>
              <a:rPr lang="pt-BR" dirty="0">
                <a:solidFill>
                  <a:srgbClr val="000000"/>
                </a:solidFill>
                <a:latin typeface="Cambria" panose="02040503050406030204" pitchFamily="18" charset="0"/>
                <a:ea typeface="Times New Roman"/>
                <a:cs typeface="Times New Roman"/>
              </a:rPr>
              <a:t>diárias (</a:t>
            </a:r>
            <a:r>
              <a:rPr lang="pt-BR" b="1" dirty="0">
                <a:solidFill>
                  <a:srgbClr val="000000"/>
                </a:solidFill>
                <a:latin typeface="Cambria" panose="02040503050406030204" pitchFamily="18" charset="0"/>
                <a:ea typeface="Times New Roman"/>
                <a:cs typeface="Times New Roman"/>
              </a:rPr>
              <a:t>deslocamento, hospedagem e alimentação</a:t>
            </a:r>
            <a:r>
              <a:rPr lang="pt-BR" dirty="0">
                <a:solidFill>
                  <a:srgbClr val="000000"/>
                </a:solidFill>
                <a:latin typeface="Cambria" panose="02040503050406030204" pitchFamily="18" charset="0"/>
                <a:ea typeface="Times New Roman"/>
                <a:cs typeface="Times New Roman"/>
              </a:rPr>
              <a:t>) nos casos em que a execução do objeto da parceria assim o exija;</a:t>
            </a:r>
          </a:p>
          <a:p>
            <a:pPr>
              <a:lnSpc>
                <a:spcPct val="115000"/>
              </a:lnSpc>
              <a:spcAft>
                <a:spcPts val="500"/>
              </a:spcAft>
              <a:buClr>
                <a:schemeClr val="accent2"/>
              </a:buClr>
              <a:buFont typeface="Wingdings" panose="05000000000000000000" pitchFamily="2" charset="2"/>
              <a:buChar char="ü"/>
            </a:pPr>
            <a:endParaRPr lang="pt-BR" sz="1000" dirty="0">
              <a:solidFill>
                <a:srgbClr val="000000"/>
              </a:solidFill>
              <a:latin typeface="Cambria" panose="02040503050406030204" pitchFamily="18" charset="0"/>
              <a:ea typeface="Times New Roman"/>
              <a:cs typeface="Times New Roman"/>
            </a:endParaRPr>
          </a:p>
          <a:p>
            <a:pPr>
              <a:lnSpc>
                <a:spcPct val="115000"/>
              </a:lnSpc>
              <a:spcAft>
                <a:spcPts val="500"/>
              </a:spcAft>
              <a:buClr>
                <a:schemeClr val="accent2"/>
              </a:buClr>
              <a:buFont typeface="Wingdings" panose="05000000000000000000" pitchFamily="2" charset="2"/>
              <a:buChar char="ü"/>
            </a:pPr>
            <a:r>
              <a:rPr lang="pt-BR" dirty="0">
                <a:solidFill>
                  <a:srgbClr val="000000"/>
                </a:solidFill>
                <a:latin typeface="Cambria" panose="02040503050406030204" pitchFamily="18" charset="0"/>
                <a:ea typeface="Times New Roman"/>
                <a:cs typeface="Times New Roman"/>
              </a:rPr>
              <a:t>custos indiretos necessários à execução do objeto;</a:t>
            </a:r>
          </a:p>
          <a:p>
            <a:pPr>
              <a:lnSpc>
                <a:spcPct val="115000"/>
              </a:lnSpc>
              <a:spcAft>
                <a:spcPts val="500"/>
              </a:spcAft>
              <a:buClr>
                <a:schemeClr val="accent2"/>
              </a:buClr>
              <a:buFont typeface="Wingdings" panose="05000000000000000000" pitchFamily="2" charset="2"/>
              <a:buChar char="ü"/>
            </a:pPr>
            <a:endParaRPr lang="pt-BR" sz="1000" dirty="0">
              <a:solidFill>
                <a:srgbClr val="000000"/>
              </a:solidFill>
              <a:latin typeface="Cambria" panose="02040503050406030204" pitchFamily="18" charset="0"/>
              <a:ea typeface="Times New Roman"/>
              <a:cs typeface="Times New Roman"/>
            </a:endParaRPr>
          </a:p>
          <a:p>
            <a:pPr>
              <a:lnSpc>
                <a:spcPct val="115000"/>
              </a:lnSpc>
              <a:spcAft>
                <a:spcPts val="500"/>
              </a:spcAft>
              <a:buClr>
                <a:schemeClr val="accent2"/>
              </a:buClr>
              <a:buFont typeface="Wingdings" panose="05000000000000000000" pitchFamily="2" charset="2"/>
              <a:buChar char="ü"/>
            </a:pPr>
            <a:r>
              <a:rPr lang="pt-BR" dirty="0">
                <a:solidFill>
                  <a:srgbClr val="000000"/>
                </a:solidFill>
                <a:latin typeface="Cambria" panose="02040503050406030204" pitchFamily="18" charset="0"/>
                <a:ea typeface="Times New Roman"/>
                <a:cs typeface="Times New Roman"/>
              </a:rPr>
              <a:t>aquisição de equipamentos e materiais permanentes essenciais à consecução do objeto e serviços de adequação de espaço físico.</a:t>
            </a:r>
          </a:p>
        </p:txBody>
      </p:sp>
      <p:pic>
        <p:nvPicPr>
          <p:cNvPr id="6" name="Image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681" y="228288"/>
            <a:ext cx="1905000" cy="952500"/>
          </a:xfrm>
          <a:prstGeom prst="rect">
            <a:avLst/>
          </a:prstGeom>
        </p:spPr>
      </p:pic>
    </p:spTree>
    <p:extLst>
      <p:ext uri="{BB962C8B-B14F-4D97-AF65-F5344CB8AC3E}">
        <p14:creationId xmlns:p14="http://schemas.microsoft.com/office/powerpoint/2010/main" val="3781006081"/>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55477" y="624110"/>
            <a:ext cx="10949135" cy="965539"/>
          </a:xfrm>
        </p:spPr>
        <p:txBody>
          <a:bodyPr>
            <a:normAutofit/>
          </a:bodyPr>
          <a:lstStyle/>
          <a:p>
            <a:pPr algn="ctr"/>
            <a:r>
              <a:rPr lang="pt-BR" sz="2400" b="1" dirty="0"/>
              <a:t>DIAGRAMA DE PARTICIPAÇÃO DA SOCIEDADE CIVIL NO CICLO DE POLÍTICAS PÚBLICAS.</a:t>
            </a:r>
          </a:p>
        </p:txBody>
      </p:sp>
      <p:pic>
        <p:nvPicPr>
          <p:cNvPr id="4" name="Espaço Reservado para Conteúdo 3"/>
          <p:cNvPicPr>
            <a:picLocks noGrp="1" noChangeAspect="1"/>
          </p:cNvPicPr>
          <p:nvPr>
            <p:ph idx="1"/>
          </p:nvPr>
        </p:nvPicPr>
        <p:blipFill rotWithShape="1">
          <a:blip r:embed="rId2"/>
          <a:srcRect l="2592" t="17312" r="48858" b="6169"/>
          <a:stretch/>
        </p:blipFill>
        <p:spPr>
          <a:xfrm>
            <a:off x="3287040" y="1589649"/>
            <a:ext cx="5233182" cy="4637233"/>
          </a:xfrm>
          <a:prstGeom prst="rect">
            <a:avLst/>
          </a:prstGeom>
        </p:spPr>
      </p:pic>
    </p:spTree>
    <p:extLst>
      <p:ext uri="{BB962C8B-B14F-4D97-AF65-F5344CB8AC3E}">
        <p14:creationId xmlns:p14="http://schemas.microsoft.com/office/powerpoint/2010/main" val="66423702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a 4"/>
          <p:cNvGraphicFramePr/>
          <p:nvPr>
            <p:extLst/>
          </p:nvPr>
        </p:nvGraphicFramePr>
        <p:xfrm>
          <a:off x="1991544" y="1268760"/>
          <a:ext cx="8208912"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ítulo 1"/>
          <p:cNvSpPr>
            <a:spLocks noGrp="1"/>
          </p:cNvSpPr>
          <p:nvPr>
            <p:ph type="title"/>
          </p:nvPr>
        </p:nvSpPr>
        <p:spPr>
          <a:xfrm>
            <a:off x="2602116" y="292668"/>
            <a:ext cx="8229600" cy="936104"/>
          </a:xfrm>
        </p:spPr>
        <p:txBody>
          <a:bodyPr/>
          <a:lstStyle/>
          <a:p>
            <a:r>
              <a:rPr lang="pt-BR" b="1" dirty="0">
                <a:solidFill>
                  <a:schemeClr val="accent2"/>
                </a:solidFill>
                <a:latin typeface="Cambria" panose="02040503050406030204" pitchFamily="18" charset="0"/>
              </a:rPr>
              <a:t>Movimentação Financeira</a:t>
            </a:r>
          </a:p>
        </p:txBody>
      </p:sp>
      <p:pic>
        <p:nvPicPr>
          <p:cNvPr id="4" name="Imagem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9681" y="228288"/>
            <a:ext cx="1905000" cy="952500"/>
          </a:xfrm>
          <a:prstGeom prst="rect">
            <a:avLst/>
          </a:prstGeom>
        </p:spPr>
      </p:pic>
    </p:spTree>
    <p:extLst>
      <p:ext uri="{BB962C8B-B14F-4D97-AF65-F5344CB8AC3E}">
        <p14:creationId xmlns:p14="http://schemas.microsoft.com/office/powerpoint/2010/main" val="1038586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991544" y="262507"/>
            <a:ext cx="8229600" cy="1413351"/>
          </a:xfrm>
          <a:prstGeom prst="rect">
            <a:avLst/>
          </a:prstGeom>
          <a:noFill/>
        </p:spPr>
        <p:txBody>
          <a:bodyPr vert="horz" lIns="82945" tIns="41473" rIns="82945" bIns="41473" rtlCol="0" anchor="ctr">
            <a:spAutoFit/>
          </a:bodyPr>
          <a:lstStyle/>
          <a:p>
            <a:pPr algn="ctr">
              <a:defRPr/>
            </a:pPr>
            <a:r>
              <a:rPr lang="pt-BR" sz="3200" b="1" dirty="0">
                <a:ln w="12700">
                  <a:noFill/>
                  <a:prstDash val="solid"/>
                </a:ln>
                <a:solidFill>
                  <a:schemeClr val="accent2">
                    <a:lumMod val="75000"/>
                  </a:schemeClr>
                </a:solidFill>
                <a:effectLst>
                  <a:outerShdw blurRad="41275" dist="20320" dir="1800000" algn="tl" rotWithShape="0">
                    <a:srgbClr val="000000">
                      <a:alpha val="40000"/>
                    </a:srgbClr>
                  </a:outerShdw>
                </a:effectLst>
                <a:latin typeface="Cambria" panose="02040503050406030204" pitchFamily="18" charset="0"/>
              </a:rPr>
              <a:t>Prestação de Contas</a:t>
            </a:r>
            <a:br>
              <a:rPr lang="pt-BR" sz="3200" b="1" dirty="0">
                <a:ln w="12700">
                  <a:noFill/>
                  <a:prstDash val="solid"/>
                </a:ln>
                <a:solidFill>
                  <a:schemeClr val="accent2">
                    <a:lumMod val="75000"/>
                  </a:schemeClr>
                </a:solidFill>
                <a:effectLst>
                  <a:outerShdw blurRad="41275" dist="20320" dir="1800000" algn="tl" rotWithShape="0">
                    <a:srgbClr val="000000">
                      <a:alpha val="40000"/>
                    </a:srgbClr>
                  </a:outerShdw>
                </a:effectLst>
                <a:latin typeface="Cambria" panose="02040503050406030204" pitchFamily="18" charset="0"/>
              </a:rPr>
            </a:br>
            <a:br>
              <a:rPr lang="pt-BR" sz="3200" dirty="0">
                <a:ln w="12700">
                  <a:noFill/>
                  <a:prstDash val="solid"/>
                </a:ln>
                <a:solidFill>
                  <a:schemeClr val="accent2">
                    <a:lumMod val="75000"/>
                  </a:schemeClr>
                </a:solidFill>
                <a:effectLst>
                  <a:outerShdw blurRad="41275" dist="20320" dir="1800000" algn="tl" rotWithShape="0">
                    <a:srgbClr val="000000">
                      <a:alpha val="40000"/>
                    </a:srgbClr>
                  </a:outerShdw>
                </a:effectLst>
              </a:rPr>
            </a:br>
            <a:r>
              <a:rPr lang="pt-BR" sz="3200" dirty="0">
                <a:ln w="12700">
                  <a:noFill/>
                  <a:prstDash val="solid"/>
                </a:ln>
                <a:solidFill>
                  <a:schemeClr val="accent2">
                    <a:lumMod val="75000"/>
                  </a:schemeClr>
                </a:solidFill>
                <a:effectLst>
                  <a:outerShdw blurRad="41275" dist="20320" dir="1800000" algn="tl" rotWithShape="0">
                    <a:srgbClr val="000000">
                      <a:alpha val="40000"/>
                    </a:srgbClr>
                  </a:outerShdw>
                </a:effectLst>
              </a:rPr>
              <a:t>								</a:t>
            </a:r>
            <a:r>
              <a:rPr lang="pt-BR" sz="1800" dirty="0">
                <a:ln w="12700">
                  <a:noFill/>
                  <a:prstDash val="solid"/>
                </a:ln>
                <a:solidFill>
                  <a:schemeClr val="accent2">
                    <a:lumMod val="75000"/>
                  </a:schemeClr>
                </a:solidFill>
                <a:effectLst>
                  <a:outerShdw blurRad="41275" dist="20320" dir="1800000" algn="tl" rotWithShape="0">
                    <a:srgbClr val="000000">
                      <a:alpha val="40000"/>
                    </a:srgbClr>
                  </a:outerShdw>
                </a:effectLst>
              </a:rPr>
              <a:t>Art. 69</a:t>
            </a:r>
            <a:endParaRPr lang="pt-BR" sz="1800" b="1" dirty="0">
              <a:ln w="12700">
                <a:noFill/>
                <a:prstDash val="solid"/>
              </a:ln>
              <a:solidFill>
                <a:schemeClr val="accent2">
                  <a:lumMod val="75000"/>
                </a:schemeClr>
              </a:solidFill>
              <a:effectLst>
                <a:outerShdw blurRad="41275" dist="20320" dir="1800000" algn="tl" rotWithShape="0">
                  <a:srgbClr val="000000">
                    <a:alpha val="40000"/>
                  </a:srgbClr>
                </a:outerShdw>
              </a:effectLst>
            </a:endParaRPr>
          </a:p>
        </p:txBody>
      </p:sp>
      <p:graphicFrame>
        <p:nvGraphicFramePr>
          <p:cNvPr id="6" name="Espaço Reservado para Conteúdo 5"/>
          <p:cNvGraphicFramePr>
            <a:graphicFrameLocks noGrp="1"/>
          </p:cNvGraphicFramePr>
          <p:nvPr>
            <p:ph idx="1"/>
            <p:extLst/>
          </p:nvPr>
        </p:nvGraphicFramePr>
        <p:xfrm>
          <a:off x="1991544" y="836712"/>
          <a:ext cx="8229600" cy="5256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m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9681" y="228288"/>
            <a:ext cx="1905000" cy="952500"/>
          </a:xfrm>
          <a:prstGeom prst="rect">
            <a:avLst/>
          </a:prstGeom>
        </p:spPr>
      </p:pic>
    </p:spTree>
    <p:extLst>
      <p:ext uri="{BB962C8B-B14F-4D97-AF65-F5344CB8AC3E}">
        <p14:creationId xmlns:p14="http://schemas.microsoft.com/office/powerpoint/2010/main" val="40298088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991544" y="213262"/>
            <a:ext cx="8229600" cy="526954"/>
          </a:xfrm>
          <a:prstGeom prst="rect">
            <a:avLst/>
          </a:prstGeom>
          <a:noFill/>
        </p:spPr>
        <p:txBody>
          <a:bodyPr vert="horz" lIns="82945" tIns="41473" rIns="82945" bIns="41473" rtlCol="0" anchor="ctr">
            <a:spAutoFit/>
          </a:bodyPr>
          <a:lstStyle/>
          <a:p>
            <a:pPr algn="ctr">
              <a:defRPr/>
            </a:pPr>
            <a:r>
              <a:rPr lang="pt-BR" sz="3200" b="1" dirty="0">
                <a:ln w="12700">
                  <a:noFill/>
                  <a:prstDash val="solid"/>
                </a:ln>
                <a:solidFill>
                  <a:schemeClr val="accent2">
                    <a:lumMod val="75000"/>
                  </a:schemeClr>
                </a:solidFill>
                <a:effectLst>
                  <a:outerShdw blurRad="41275" dist="20320" dir="1800000" algn="tl" rotWithShape="0">
                    <a:srgbClr val="000000">
                      <a:alpha val="40000"/>
                    </a:srgbClr>
                  </a:outerShdw>
                </a:effectLst>
              </a:rPr>
              <a:t>Prestação de Contas</a:t>
            </a:r>
            <a:endParaRPr lang="pt-BR" sz="1800" b="1" dirty="0">
              <a:ln w="12700">
                <a:noFill/>
                <a:prstDash val="solid"/>
              </a:ln>
              <a:solidFill>
                <a:schemeClr val="accent2">
                  <a:lumMod val="75000"/>
                </a:schemeClr>
              </a:solidFill>
              <a:effectLst>
                <a:outerShdw blurRad="41275" dist="20320" dir="1800000" algn="tl" rotWithShape="0">
                  <a:srgbClr val="000000">
                    <a:alpha val="40000"/>
                  </a:srgbClr>
                </a:outerShdw>
              </a:effectLst>
            </a:endParaRPr>
          </a:p>
        </p:txBody>
      </p:sp>
      <p:sp>
        <p:nvSpPr>
          <p:cNvPr id="3" name="CaixaDeTexto 2"/>
          <p:cNvSpPr txBox="1"/>
          <p:nvPr/>
        </p:nvSpPr>
        <p:spPr>
          <a:xfrm>
            <a:off x="1703512" y="836713"/>
            <a:ext cx="8784976" cy="6217087"/>
          </a:xfrm>
          <a:prstGeom prst="rect">
            <a:avLst/>
          </a:prstGeom>
          <a:noFill/>
        </p:spPr>
        <p:txBody>
          <a:bodyPr wrap="square" rtlCol="0">
            <a:spAutoFit/>
          </a:bodyPr>
          <a:lstStyle/>
          <a:p>
            <a:endParaRPr lang="pt-BR" dirty="0"/>
          </a:p>
          <a:p>
            <a:pPr algn="just"/>
            <a:r>
              <a:rPr lang="pt-BR" dirty="0"/>
              <a:t>Art. 64. A prestação de contas apresentada pela organização da sociedade civil deverá conter elementos que permitam ao gestor da parceria avaliar o andamento ou concluir que o seu objeto foi executado conforme pactuado, com a descrição pormenorizada das atividades realizadas e a comprovação do alcance das metas e dos resultados esperados, até o período de que trata a prestação de contas.</a:t>
            </a:r>
          </a:p>
          <a:p>
            <a:pPr algn="just"/>
            <a:endParaRPr lang="pt-BR" sz="500" dirty="0"/>
          </a:p>
          <a:p>
            <a:pPr algn="just"/>
            <a:r>
              <a:rPr lang="pt-BR" dirty="0"/>
              <a:t>§ 1o  Serão glosados valores relacionados a metas e resultados descumpridos sem justificativa suficiente.    </a:t>
            </a:r>
          </a:p>
          <a:p>
            <a:pPr algn="just"/>
            <a:endParaRPr lang="pt-BR" sz="500" dirty="0"/>
          </a:p>
          <a:p>
            <a:pPr algn="just"/>
            <a:r>
              <a:rPr lang="pt-BR" dirty="0"/>
              <a:t>§ 2o Os dados financeiros serão analisados com o intuito de estabelecer o nexo de causalidade entre a receita e a despesa realizada, a sua conformidade e o cumprimento das normas pertinentes.</a:t>
            </a:r>
          </a:p>
          <a:p>
            <a:pPr algn="just"/>
            <a:endParaRPr lang="pt-BR" sz="500" dirty="0"/>
          </a:p>
          <a:p>
            <a:pPr algn="just"/>
            <a:r>
              <a:rPr lang="pt-BR" dirty="0"/>
              <a:t>§ 3o A análise da prestação de contas deverá considerar a verdade real e os resultados alcançados.</a:t>
            </a:r>
          </a:p>
          <a:p>
            <a:pPr algn="just"/>
            <a:endParaRPr lang="pt-BR" sz="500" dirty="0"/>
          </a:p>
          <a:p>
            <a:pPr algn="just"/>
            <a:r>
              <a:rPr lang="pt-BR" dirty="0"/>
              <a:t>§ 4o A prestação de contas da parceria observará regras específicas de acordo com o montante de recursos públicos envolvidos, nos termos das disposições e procedimentos estabelecidos conforme previsto no plano de trabalho e no termo de colaboração ou de fomento.</a:t>
            </a:r>
          </a:p>
          <a:p>
            <a:endParaRPr lang="pt-BR" dirty="0"/>
          </a:p>
          <a:p>
            <a:r>
              <a:rPr lang="pt-BR" dirty="0"/>
              <a:t>Regras da IN TC 14/2012 - Art. 30 a 38, 43.</a:t>
            </a:r>
          </a:p>
          <a:p>
            <a:endParaRPr lang="pt-BR" dirty="0"/>
          </a:p>
          <a:p>
            <a:endParaRPr lang="pt-BR" dirty="0"/>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681" y="228288"/>
            <a:ext cx="1905000" cy="952500"/>
          </a:xfrm>
          <a:prstGeom prst="rect">
            <a:avLst/>
          </a:prstGeom>
        </p:spPr>
      </p:pic>
    </p:spTree>
    <p:extLst>
      <p:ext uri="{BB962C8B-B14F-4D97-AF65-F5344CB8AC3E}">
        <p14:creationId xmlns:p14="http://schemas.microsoft.com/office/powerpoint/2010/main" val="39006584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a 4"/>
          <p:cNvGraphicFramePr>
            <a:graphicFrameLocks noGrp="1"/>
          </p:cNvGraphicFramePr>
          <p:nvPr>
            <p:extLst/>
          </p:nvPr>
        </p:nvGraphicFramePr>
        <p:xfrm>
          <a:off x="1523999" y="115888"/>
          <a:ext cx="9144002" cy="6753226"/>
        </p:xfrm>
        <a:graphic>
          <a:graphicData uri="http://schemas.openxmlformats.org/drawingml/2006/table">
            <a:tbl>
              <a:tblPr firstRow="1" bandRow="1">
                <a:tableStyleId>{5C22544A-7EE6-4342-B048-85BDC9FD1C3A}</a:tableStyleId>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85353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000" b="1" dirty="0">
                          <a:solidFill>
                            <a:schemeClr val="tx1"/>
                          </a:solidFill>
                        </a:rPr>
                        <a:t>Autoridade que assina o Termo de Colaboração ou Fomento (Secretaria)</a:t>
                      </a:r>
                    </a:p>
                  </a:txBody>
                  <a:tcPr marL="91438" marR="91438"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000" b="1" dirty="0" err="1">
                          <a:solidFill>
                            <a:schemeClr val="tx1"/>
                          </a:solidFill>
                        </a:rPr>
                        <a:t>Órgão</a:t>
                      </a:r>
                      <a:r>
                        <a:rPr lang="en-US" sz="1000" b="1" dirty="0">
                          <a:solidFill>
                            <a:schemeClr val="tx1"/>
                          </a:solidFill>
                        </a:rPr>
                        <a:t> </a:t>
                      </a:r>
                      <a:r>
                        <a:rPr lang="en-US" sz="1000" b="1" dirty="0" err="1">
                          <a:solidFill>
                            <a:schemeClr val="tx1"/>
                          </a:solidFill>
                        </a:rPr>
                        <a:t>Técnico</a:t>
                      </a:r>
                      <a:endParaRPr lang="pt-BR" sz="1000" b="1" dirty="0">
                        <a:solidFill>
                          <a:schemeClr val="tx1"/>
                        </a:solidFill>
                      </a:endParaRPr>
                    </a:p>
                  </a:txBody>
                  <a:tcPr marL="91438" marR="91438"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1" dirty="0" err="1">
                          <a:solidFill>
                            <a:schemeClr val="tx1"/>
                          </a:solidFill>
                        </a:rPr>
                        <a:t>Procuradoria</a:t>
                      </a:r>
                      <a:endParaRPr lang="pt-BR" sz="1000" b="1" dirty="0">
                        <a:solidFill>
                          <a:schemeClr val="tx1"/>
                        </a:solidFill>
                      </a:endParaRPr>
                    </a:p>
                  </a:txBody>
                  <a:tcPr marL="91438" marR="91438"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000" b="1" dirty="0" err="1">
                          <a:solidFill>
                            <a:schemeClr val="tx1"/>
                          </a:solidFill>
                        </a:rPr>
                        <a:t>Fazenda</a:t>
                      </a:r>
                      <a:endParaRPr lang="pt-BR" sz="1000" b="1" dirty="0">
                        <a:solidFill>
                          <a:schemeClr val="tx1"/>
                        </a:solidFill>
                      </a:endParaRPr>
                    </a:p>
                  </a:txBody>
                  <a:tcPr marL="91438" marR="91438"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000" b="1" dirty="0">
                          <a:solidFill>
                            <a:schemeClr val="tx1"/>
                          </a:solidFill>
                        </a:rPr>
                        <a:t>Gestor da Parceria</a:t>
                      </a:r>
                    </a:p>
                    <a:p>
                      <a:pPr algn="ctr"/>
                      <a:endParaRPr lang="pt-BR" sz="1000" b="1" dirty="0">
                        <a:solidFill>
                          <a:schemeClr val="tx1"/>
                        </a:solidFill>
                      </a:endParaRPr>
                    </a:p>
                  </a:txBody>
                  <a:tcPr marL="91438" marR="91438"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1" dirty="0" err="1">
                          <a:solidFill>
                            <a:schemeClr val="tx1"/>
                          </a:solidFill>
                        </a:rPr>
                        <a:t>Comissão</a:t>
                      </a:r>
                      <a:r>
                        <a:rPr lang="en-US" sz="1000" b="1" dirty="0">
                          <a:solidFill>
                            <a:schemeClr val="tx1"/>
                          </a:solidFill>
                        </a:rPr>
                        <a:t> de </a:t>
                      </a:r>
                      <a:r>
                        <a:rPr lang="en-US" sz="1000" b="1" dirty="0" err="1">
                          <a:solidFill>
                            <a:schemeClr val="tx1"/>
                          </a:solidFill>
                        </a:rPr>
                        <a:t>monitoramento</a:t>
                      </a:r>
                      <a:r>
                        <a:rPr lang="en-US" sz="1000" b="1" dirty="0">
                          <a:solidFill>
                            <a:schemeClr val="tx1"/>
                          </a:solidFill>
                        </a:rPr>
                        <a:t> e </a:t>
                      </a:r>
                      <a:r>
                        <a:rPr lang="en-US" sz="1000" b="1" dirty="0" err="1">
                          <a:solidFill>
                            <a:schemeClr val="tx1"/>
                          </a:solidFill>
                        </a:rPr>
                        <a:t>avaliação</a:t>
                      </a:r>
                      <a:endParaRPr lang="pt-BR" sz="1000" b="1" dirty="0">
                        <a:solidFill>
                          <a:schemeClr val="tx1"/>
                        </a:solidFill>
                      </a:endParaRPr>
                    </a:p>
                  </a:txBody>
                  <a:tcPr marL="91438" marR="91438"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900" b="1" dirty="0">
                          <a:solidFill>
                            <a:schemeClr val="tx1"/>
                          </a:solidFill>
                        </a:rPr>
                        <a:t>OS</a:t>
                      </a:r>
                    </a:p>
                  </a:txBody>
                  <a:tcPr marL="91438" marR="91438"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r h="669078">
                <a:tc>
                  <a:txBody>
                    <a:bodyPr/>
                    <a:lstStyle/>
                    <a:p>
                      <a:endParaRPr lang="pt-BR" sz="1800" dirty="0">
                        <a:solidFill>
                          <a:schemeClr val="tx1"/>
                        </a:solidFill>
                      </a:endParaRPr>
                    </a:p>
                  </a:txBody>
                  <a:tcPr marL="91438" marR="91438" marT="45724" marB="4572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800" dirty="0">
                        <a:solidFill>
                          <a:schemeClr val="tx1"/>
                        </a:solidFill>
                      </a:endParaRPr>
                    </a:p>
                  </a:txBody>
                  <a:tcPr marL="91438" marR="91438" marT="45724" marB="4572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800" dirty="0"/>
                    </a:p>
                  </a:txBody>
                  <a:tcPr marL="91438" marR="91438" marT="45724" marB="4572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800" dirty="0">
                        <a:solidFill>
                          <a:schemeClr val="tx1"/>
                        </a:solidFill>
                      </a:endParaRPr>
                    </a:p>
                  </a:txBody>
                  <a:tcPr marL="91438" marR="91438" marT="45724" marB="4572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800" dirty="0">
                        <a:solidFill>
                          <a:schemeClr val="tx1"/>
                        </a:solidFill>
                      </a:endParaRPr>
                    </a:p>
                  </a:txBody>
                  <a:tcPr marL="91438" marR="91438" marT="45724" marB="4572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000" dirty="0">
                        <a:solidFill>
                          <a:schemeClr val="tx1"/>
                        </a:solidFill>
                      </a:endParaRPr>
                    </a:p>
                  </a:txBody>
                  <a:tcPr marL="91438" marR="91438" marT="45724" marB="4572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000" dirty="0">
                        <a:solidFill>
                          <a:schemeClr val="tx1"/>
                        </a:solidFill>
                      </a:endParaRPr>
                    </a:p>
                  </a:txBody>
                  <a:tcPr marL="91438" marR="91438" marT="45724" marB="4572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703379">
                <a:tc>
                  <a:txBody>
                    <a:bodyPr/>
                    <a:lstStyle/>
                    <a:p>
                      <a:endParaRPr lang="pt-BR" sz="1800" dirty="0">
                        <a:solidFill>
                          <a:schemeClr val="tx1"/>
                        </a:solidFill>
                      </a:endParaRPr>
                    </a:p>
                  </a:txBody>
                  <a:tcPr marL="91438" marR="91438" marT="45724" marB="4572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800" dirty="0">
                        <a:solidFill>
                          <a:schemeClr val="tx1"/>
                        </a:solidFill>
                      </a:endParaRPr>
                    </a:p>
                  </a:txBody>
                  <a:tcPr marL="91438" marR="91438" marT="45724" marB="4572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800" dirty="0"/>
                    </a:p>
                  </a:txBody>
                  <a:tcPr marL="91438" marR="91438" marT="45724" marB="4572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800" dirty="0">
                        <a:solidFill>
                          <a:schemeClr val="tx1"/>
                        </a:solidFill>
                      </a:endParaRPr>
                    </a:p>
                  </a:txBody>
                  <a:tcPr marL="91438" marR="91438" marT="45724" marB="4572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800" dirty="0">
                        <a:solidFill>
                          <a:schemeClr val="tx1"/>
                        </a:solidFill>
                      </a:endParaRPr>
                    </a:p>
                  </a:txBody>
                  <a:tcPr marL="91438" marR="91438" marT="45724" marB="4572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000" dirty="0">
                        <a:solidFill>
                          <a:schemeClr val="tx1"/>
                        </a:solidFill>
                      </a:endParaRPr>
                    </a:p>
                  </a:txBody>
                  <a:tcPr marL="91438" marR="91438" marT="45724" marB="4572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000" dirty="0">
                        <a:solidFill>
                          <a:schemeClr val="tx1"/>
                        </a:solidFill>
                      </a:endParaRPr>
                    </a:p>
                  </a:txBody>
                  <a:tcPr marL="91438" marR="91438" marT="45724" marB="4572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596494">
                <a:tc>
                  <a:txBody>
                    <a:bodyPr/>
                    <a:lstStyle/>
                    <a:p>
                      <a:endParaRPr lang="pt-BR" sz="1800" dirty="0">
                        <a:solidFill>
                          <a:schemeClr val="tx1"/>
                        </a:solidFill>
                      </a:endParaRPr>
                    </a:p>
                  </a:txBody>
                  <a:tcPr marL="91438" marR="91438" marT="45724" marB="4572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800" dirty="0">
                        <a:solidFill>
                          <a:schemeClr val="tx1"/>
                        </a:solidFill>
                      </a:endParaRPr>
                    </a:p>
                  </a:txBody>
                  <a:tcPr marL="91438" marR="91438" marT="45724" marB="4572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800" dirty="0"/>
                    </a:p>
                  </a:txBody>
                  <a:tcPr marL="91438" marR="91438" marT="45724" marB="4572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800" dirty="0">
                        <a:solidFill>
                          <a:schemeClr val="tx1"/>
                        </a:solidFill>
                      </a:endParaRPr>
                    </a:p>
                  </a:txBody>
                  <a:tcPr marL="91438" marR="91438" marT="45724" marB="4572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800" dirty="0">
                        <a:solidFill>
                          <a:schemeClr val="tx1"/>
                        </a:solidFill>
                      </a:endParaRPr>
                    </a:p>
                  </a:txBody>
                  <a:tcPr marL="91438" marR="91438" marT="45724" marB="4572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000" dirty="0">
                        <a:solidFill>
                          <a:schemeClr val="tx1"/>
                        </a:solidFill>
                      </a:endParaRPr>
                    </a:p>
                  </a:txBody>
                  <a:tcPr marL="91438" marR="91438" marT="45724" marB="4572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000" dirty="0">
                        <a:solidFill>
                          <a:schemeClr val="tx1"/>
                        </a:solidFill>
                      </a:endParaRPr>
                    </a:p>
                  </a:txBody>
                  <a:tcPr marL="91438" marR="91438" marT="45724" marB="4572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752559">
                <a:tc>
                  <a:txBody>
                    <a:bodyPr/>
                    <a:lstStyle/>
                    <a:p>
                      <a:endParaRPr lang="pt-BR" sz="1800" i="1" dirty="0">
                        <a:solidFill>
                          <a:schemeClr val="tx1"/>
                        </a:solidFill>
                      </a:endParaRPr>
                    </a:p>
                  </a:txBody>
                  <a:tcPr marL="91438" marR="91438" marT="45724" marB="4572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800" dirty="0">
                        <a:solidFill>
                          <a:schemeClr val="tx1"/>
                        </a:solidFill>
                      </a:endParaRPr>
                    </a:p>
                  </a:txBody>
                  <a:tcPr marL="91438" marR="91438" marT="45724" marB="4572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800" dirty="0"/>
                    </a:p>
                  </a:txBody>
                  <a:tcPr marL="91438" marR="91438" marT="45724" marB="4572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800" dirty="0">
                        <a:solidFill>
                          <a:schemeClr val="tx1"/>
                        </a:solidFill>
                      </a:endParaRPr>
                    </a:p>
                  </a:txBody>
                  <a:tcPr marL="91438" marR="91438" marT="45724" marB="4572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800" dirty="0">
                        <a:solidFill>
                          <a:schemeClr val="tx1"/>
                        </a:solidFill>
                      </a:endParaRPr>
                    </a:p>
                  </a:txBody>
                  <a:tcPr marL="91438" marR="91438" marT="45724" marB="4572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000" dirty="0">
                        <a:solidFill>
                          <a:schemeClr val="tx1"/>
                        </a:solidFill>
                      </a:endParaRPr>
                    </a:p>
                  </a:txBody>
                  <a:tcPr marL="91438" marR="91438" marT="45724" marB="4572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000" dirty="0">
                        <a:solidFill>
                          <a:schemeClr val="tx1"/>
                        </a:solidFill>
                      </a:endParaRPr>
                    </a:p>
                  </a:txBody>
                  <a:tcPr marL="91438" marR="91438" marT="45724" marB="4572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1001391">
                <a:tc>
                  <a:txBody>
                    <a:bodyPr/>
                    <a:lstStyle/>
                    <a:p>
                      <a:endParaRPr lang="pt-BR" sz="1800" dirty="0">
                        <a:solidFill>
                          <a:schemeClr val="tx1"/>
                        </a:solidFill>
                      </a:endParaRPr>
                    </a:p>
                  </a:txBody>
                  <a:tcPr marL="91438" marR="91438" marT="45724" marB="4572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800" dirty="0">
                        <a:solidFill>
                          <a:schemeClr val="tx1"/>
                        </a:solidFill>
                      </a:endParaRPr>
                    </a:p>
                  </a:txBody>
                  <a:tcPr marL="91438" marR="91438" marT="45724" marB="4572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800" dirty="0"/>
                    </a:p>
                  </a:txBody>
                  <a:tcPr marL="91438" marR="91438" marT="45724" marB="4572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800" dirty="0">
                        <a:solidFill>
                          <a:schemeClr val="tx1"/>
                        </a:solidFill>
                      </a:endParaRPr>
                    </a:p>
                  </a:txBody>
                  <a:tcPr marL="91438" marR="91438" marT="45724" marB="4572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800" dirty="0">
                        <a:solidFill>
                          <a:schemeClr val="tx1"/>
                        </a:solidFill>
                      </a:endParaRPr>
                    </a:p>
                  </a:txBody>
                  <a:tcPr marL="91438" marR="91438" marT="45724" marB="4572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000" dirty="0">
                        <a:solidFill>
                          <a:schemeClr val="tx1"/>
                        </a:solidFill>
                      </a:endParaRPr>
                    </a:p>
                  </a:txBody>
                  <a:tcPr marL="91438" marR="91438" marT="45724" marB="4572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000" dirty="0">
                        <a:solidFill>
                          <a:schemeClr val="tx1"/>
                        </a:solidFill>
                      </a:endParaRPr>
                    </a:p>
                  </a:txBody>
                  <a:tcPr marL="91438" marR="91438" marT="45724" marB="4572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906917">
                <a:tc>
                  <a:txBody>
                    <a:bodyPr/>
                    <a:lstStyle/>
                    <a:p>
                      <a:endParaRPr lang="pt-BR" sz="1800" dirty="0">
                        <a:solidFill>
                          <a:schemeClr val="tx1"/>
                        </a:solidFill>
                      </a:endParaRPr>
                    </a:p>
                  </a:txBody>
                  <a:tcPr marL="91438" marR="91438" marT="45724" marB="4572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800" dirty="0">
                        <a:solidFill>
                          <a:schemeClr val="tx1"/>
                        </a:solidFill>
                      </a:endParaRPr>
                    </a:p>
                  </a:txBody>
                  <a:tcPr marL="91438" marR="91438" marT="45724" marB="4572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800" dirty="0"/>
                    </a:p>
                  </a:txBody>
                  <a:tcPr marL="91438" marR="91438" marT="45724" marB="4572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800" dirty="0">
                        <a:solidFill>
                          <a:schemeClr val="tx1"/>
                        </a:solidFill>
                      </a:endParaRPr>
                    </a:p>
                  </a:txBody>
                  <a:tcPr marL="91438" marR="91438" marT="45724" marB="4572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800" dirty="0">
                        <a:solidFill>
                          <a:schemeClr val="tx1"/>
                        </a:solidFill>
                      </a:endParaRPr>
                    </a:p>
                  </a:txBody>
                  <a:tcPr marL="91438" marR="91438" marT="45724" marB="4572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000" dirty="0">
                        <a:solidFill>
                          <a:schemeClr val="tx1"/>
                        </a:solidFill>
                      </a:endParaRPr>
                    </a:p>
                  </a:txBody>
                  <a:tcPr marL="91438" marR="91438" marT="45724" marB="4572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000" dirty="0">
                        <a:solidFill>
                          <a:schemeClr val="tx1"/>
                        </a:solidFill>
                      </a:endParaRPr>
                    </a:p>
                  </a:txBody>
                  <a:tcPr marL="91438" marR="91438" marT="45724" marB="4572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1269876">
                <a:tc>
                  <a:txBody>
                    <a:bodyPr/>
                    <a:lstStyle/>
                    <a:p>
                      <a:endParaRPr lang="pt-BR" sz="1800" dirty="0">
                        <a:solidFill>
                          <a:schemeClr val="tx1"/>
                        </a:solidFill>
                      </a:endParaRPr>
                    </a:p>
                  </a:txBody>
                  <a:tcPr marL="91438" marR="91438" marT="45724" marB="4572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800" dirty="0">
                        <a:solidFill>
                          <a:schemeClr val="tx1"/>
                        </a:solidFill>
                      </a:endParaRPr>
                    </a:p>
                  </a:txBody>
                  <a:tcPr marL="91438" marR="91438" marT="45724" marB="4572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800"/>
                    </a:p>
                  </a:txBody>
                  <a:tcPr marL="91438" marR="91438" marT="45724" marB="4572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800" dirty="0">
                        <a:solidFill>
                          <a:schemeClr val="tx1"/>
                        </a:solidFill>
                      </a:endParaRPr>
                    </a:p>
                  </a:txBody>
                  <a:tcPr marL="91438" marR="91438" marT="45724" marB="4572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800" dirty="0">
                        <a:solidFill>
                          <a:schemeClr val="tx1"/>
                        </a:solidFill>
                      </a:endParaRPr>
                    </a:p>
                  </a:txBody>
                  <a:tcPr marL="91438" marR="91438" marT="45724" marB="4572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000" dirty="0">
                        <a:solidFill>
                          <a:schemeClr val="tx1"/>
                        </a:solidFill>
                      </a:endParaRPr>
                    </a:p>
                  </a:txBody>
                  <a:tcPr marL="91438" marR="91438" marT="45724" marB="4572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000" dirty="0">
                        <a:solidFill>
                          <a:schemeClr val="tx1"/>
                        </a:solidFill>
                      </a:endParaRPr>
                    </a:p>
                  </a:txBody>
                  <a:tcPr marL="91438" marR="91438" marT="45724" marB="4572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bl>
          </a:graphicData>
        </a:graphic>
      </p:graphicFrame>
      <p:sp>
        <p:nvSpPr>
          <p:cNvPr id="43" name="Retângulo de cantos arredondados 42"/>
          <p:cNvSpPr/>
          <p:nvPr/>
        </p:nvSpPr>
        <p:spPr>
          <a:xfrm>
            <a:off x="9120337" y="1268413"/>
            <a:ext cx="1439714" cy="1398983"/>
          </a:xfrm>
          <a:prstGeom prst="roundRect">
            <a:avLst/>
          </a:prstGeom>
        </p:spPr>
        <p:style>
          <a:lnRef idx="3">
            <a:schemeClr val="lt1"/>
          </a:lnRef>
          <a:fillRef idx="1">
            <a:schemeClr val="accent3"/>
          </a:fillRef>
          <a:effectRef idx="1">
            <a:schemeClr val="accent3"/>
          </a:effectRef>
          <a:fontRef idx="minor">
            <a:schemeClr val="lt1"/>
          </a:fontRef>
        </p:style>
        <p:txBody>
          <a:bodyPr anchor="ctr"/>
          <a:lstStyle/>
          <a:p>
            <a:pPr eaLnBrk="1" hangingPunct="1">
              <a:buClr>
                <a:srgbClr val="000000"/>
              </a:buClr>
              <a:buSzPct val="100000"/>
              <a:defRPr/>
            </a:pPr>
            <a:r>
              <a:rPr lang="en-US" sz="900" dirty="0" err="1">
                <a:solidFill>
                  <a:schemeClr val="tx1"/>
                </a:solidFill>
              </a:rPr>
              <a:t>Prestação</a:t>
            </a:r>
            <a:r>
              <a:rPr lang="en-US" sz="900" dirty="0">
                <a:solidFill>
                  <a:schemeClr val="tx1"/>
                </a:solidFill>
              </a:rPr>
              <a:t> </a:t>
            </a:r>
            <a:r>
              <a:rPr lang="en-US" sz="900" dirty="0" err="1">
                <a:solidFill>
                  <a:schemeClr val="tx1"/>
                </a:solidFill>
              </a:rPr>
              <a:t>Contas</a:t>
            </a:r>
            <a:r>
              <a:rPr lang="en-US" sz="900" dirty="0">
                <a:solidFill>
                  <a:schemeClr val="tx1"/>
                </a:solidFill>
              </a:rPr>
              <a:t> Final - 90 </a:t>
            </a:r>
            <a:r>
              <a:rPr lang="en-US" sz="900" dirty="0" err="1">
                <a:solidFill>
                  <a:schemeClr val="tx1"/>
                </a:solidFill>
              </a:rPr>
              <a:t>dias</a:t>
            </a:r>
            <a:endParaRPr lang="en-US" sz="900" dirty="0">
              <a:solidFill>
                <a:schemeClr val="tx1"/>
              </a:solidFill>
            </a:endParaRPr>
          </a:p>
          <a:p>
            <a:pPr eaLnBrk="1" hangingPunct="1">
              <a:buClr>
                <a:srgbClr val="000000"/>
              </a:buClr>
              <a:buSzPct val="100000"/>
              <a:defRPr/>
            </a:pPr>
            <a:endParaRPr lang="en-US" sz="900" dirty="0">
              <a:solidFill>
                <a:schemeClr val="tx1"/>
              </a:solidFill>
            </a:endParaRPr>
          </a:p>
          <a:p>
            <a:pPr eaLnBrk="1" hangingPunct="1">
              <a:buClr>
                <a:srgbClr val="000000"/>
              </a:buClr>
              <a:buSzPct val="100000"/>
              <a:defRPr/>
            </a:pPr>
            <a:r>
              <a:rPr lang="en-US" sz="900" dirty="0">
                <a:solidFill>
                  <a:schemeClr val="tx1"/>
                </a:solidFill>
              </a:rPr>
              <a:t>1-Relatório de </a:t>
            </a:r>
            <a:r>
              <a:rPr lang="en-US" sz="900" dirty="0" err="1">
                <a:solidFill>
                  <a:schemeClr val="tx1"/>
                </a:solidFill>
              </a:rPr>
              <a:t>Execução</a:t>
            </a:r>
            <a:r>
              <a:rPr lang="en-US" sz="900" dirty="0">
                <a:solidFill>
                  <a:schemeClr val="tx1"/>
                </a:solidFill>
              </a:rPr>
              <a:t> do </a:t>
            </a:r>
            <a:r>
              <a:rPr lang="en-US" sz="900" dirty="0" err="1">
                <a:solidFill>
                  <a:schemeClr val="tx1"/>
                </a:solidFill>
              </a:rPr>
              <a:t>Objeto</a:t>
            </a:r>
            <a:endParaRPr lang="en-US" sz="900" dirty="0">
              <a:solidFill>
                <a:schemeClr val="tx1"/>
              </a:solidFill>
            </a:endParaRPr>
          </a:p>
          <a:p>
            <a:pPr eaLnBrk="1" hangingPunct="1">
              <a:buClr>
                <a:srgbClr val="000000"/>
              </a:buClr>
              <a:buSzPct val="100000"/>
              <a:defRPr/>
            </a:pPr>
            <a:r>
              <a:rPr lang="en-US" sz="900" dirty="0">
                <a:solidFill>
                  <a:schemeClr val="tx1"/>
                </a:solidFill>
              </a:rPr>
              <a:t>2-Relatório de </a:t>
            </a:r>
            <a:r>
              <a:rPr lang="en-US" sz="900" dirty="0" err="1">
                <a:solidFill>
                  <a:schemeClr val="tx1"/>
                </a:solidFill>
              </a:rPr>
              <a:t>Execução</a:t>
            </a:r>
            <a:r>
              <a:rPr lang="en-US" sz="900" dirty="0">
                <a:solidFill>
                  <a:schemeClr val="tx1"/>
                </a:solidFill>
              </a:rPr>
              <a:t>  </a:t>
            </a:r>
            <a:r>
              <a:rPr lang="en-US" sz="900" dirty="0" err="1">
                <a:solidFill>
                  <a:schemeClr val="tx1"/>
                </a:solidFill>
              </a:rPr>
              <a:t>Financeira</a:t>
            </a:r>
            <a:endParaRPr lang="en-US" sz="900" dirty="0">
              <a:solidFill>
                <a:schemeClr val="tx1"/>
              </a:solidFill>
            </a:endParaRPr>
          </a:p>
          <a:p>
            <a:pPr eaLnBrk="1" hangingPunct="1">
              <a:buClr>
                <a:srgbClr val="000000"/>
              </a:buClr>
              <a:buSzPct val="100000"/>
              <a:defRPr/>
            </a:pPr>
            <a:endParaRPr lang="pt-BR" sz="900" dirty="0">
              <a:solidFill>
                <a:schemeClr val="tx1"/>
              </a:solidFill>
            </a:endParaRPr>
          </a:p>
        </p:txBody>
      </p:sp>
      <p:sp>
        <p:nvSpPr>
          <p:cNvPr id="72" name="Fluxograma: Decisão 71"/>
          <p:cNvSpPr/>
          <p:nvPr/>
        </p:nvSpPr>
        <p:spPr>
          <a:xfrm>
            <a:off x="6743701" y="2365375"/>
            <a:ext cx="1296988" cy="776288"/>
          </a:xfrm>
          <a:prstGeom prst="flowChartDecision">
            <a:avLst/>
          </a:prstGeom>
          <a:solidFill>
            <a:srgbClr val="FFFF00"/>
          </a:solidFill>
          <a:ln>
            <a:solidFill>
              <a:schemeClr val="tx1"/>
            </a:solidFill>
          </a:ln>
        </p:spPr>
        <p:style>
          <a:lnRef idx="1">
            <a:schemeClr val="accent6"/>
          </a:lnRef>
          <a:fillRef idx="2">
            <a:schemeClr val="accent6"/>
          </a:fillRef>
          <a:effectRef idx="1">
            <a:schemeClr val="accent6"/>
          </a:effectRef>
          <a:fontRef idx="minor">
            <a:schemeClr val="dk1"/>
          </a:fontRef>
        </p:style>
        <p:txBody>
          <a:bodyPr anchor="ctr"/>
          <a:lstStyle/>
          <a:p>
            <a:pPr algn="ctr" eaLnBrk="1" hangingPunct="1">
              <a:buClr>
                <a:srgbClr val="000000"/>
              </a:buClr>
              <a:buSzPct val="100000"/>
              <a:buFont typeface="Arial" charset="0"/>
              <a:buNone/>
              <a:defRPr/>
            </a:pPr>
            <a:r>
              <a:rPr lang="en-US" sz="800" dirty="0" err="1">
                <a:solidFill>
                  <a:prstClr val="black"/>
                </a:solidFill>
              </a:rPr>
              <a:t>Execução</a:t>
            </a:r>
            <a:r>
              <a:rPr lang="en-US" sz="800" dirty="0">
                <a:solidFill>
                  <a:prstClr val="black"/>
                </a:solidFill>
              </a:rPr>
              <a:t> OK?</a:t>
            </a:r>
          </a:p>
        </p:txBody>
      </p:sp>
      <p:sp>
        <p:nvSpPr>
          <p:cNvPr id="76" name="Retângulo 75"/>
          <p:cNvSpPr/>
          <p:nvPr/>
        </p:nvSpPr>
        <p:spPr>
          <a:xfrm>
            <a:off x="6907213" y="3644900"/>
            <a:ext cx="1008062" cy="647700"/>
          </a:xfrm>
          <a:prstGeom prst="rect">
            <a:avLst/>
          </a:prstGeom>
          <a:solidFill>
            <a:srgbClr val="FFFF00"/>
          </a:solidFill>
          <a:ln>
            <a:solidFill>
              <a:schemeClr val="tx1"/>
            </a:solidFill>
          </a:ln>
        </p:spPr>
        <p:style>
          <a:lnRef idx="1">
            <a:schemeClr val="accent6"/>
          </a:lnRef>
          <a:fillRef idx="2">
            <a:schemeClr val="accent6"/>
          </a:fillRef>
          <a:effectRef idx="1">
            <a:schemeClr val="accent6"/>
          </a:effectRef>
          <a:fontRef idx="minor">
            <a:schemeClr val="dk1"/>
          </a:fontRef>
        </p:style>
        <p:txBody>
          <a:bodyPr anchor="ctr"/>
          <a:lstStyle/>
          <a:p>
            <a:pPr algn="ctr" eaLnBrk="1" hangingPunct="1">
              <a:buClr>
                <a:srgbClr val="000000"/>
              </a:buClr>
              <a:buSzPct val="100000"/>
              <a:buFont typeface="Arial" charset="0"/>
              <a:buNone/>
              <a:defRPr/>
            </a:pPr>
            <a:r>
              <a:rPr lang="en-US" sz="1050" dirty="0" err="1">
                <a:solidFill>
                  <a:prstClr val="black"/>
                </a:solidFill>
              </a:rPr>
              <a:t>Registro</a:t>
            </a:r>
            <a:r>
              <a:rPr lang="en-US" sz="1050" dirty="0">
                <a:solidFill>
                  <a:prstClr val="black"/>
                </a:solidFill>
              </a:rPr>
              <a:t> </a:t>
            </a:r>
            <a:r>
              <a:rPr lang="en-US" sz="1050" dirty="0" err="1">
                <a:solidFill>
                  <a:prstClr val="black"/>
                </a:solidFill>
              </a:rPr>
              <a:t>em</a:t>
            </a:r>
            <a:r>
              <a:rPr lang="en-US" sz="1050" dirty="0">
                <a:solidFill>
                  <a:prstClr val="black"/>
                </a:solidFill>
              </a:rPr>
              <a:t> </a:t>
            </a:r>
            <a:r>
              <a:rPr lang="en-US" sz="1050" dirty="0" err="1">
                <a:solidFill>
                  <a:prstClr val="black"/>
                </a:solidFill>
              </a:rPr>
              <a:t>Plataforma</a:t>
            </a:r>
            <a:r>
              <a:rPr lang="en-US" sz="1050" dirty="0">
                <a:solidFill>
                  <a:prstClr val="black"/>
                </a:solidFill>
              </a:rPr>
              <a:t> </a:t>
            </a:r>
            <a:r>
              <a:rPr lang="en-US" sz="1050" dirty="0" err="1">
                <a:solidFill>
                  <a:prstClr val="black"/>
                </a:solidFill>
              </a:rPr>
              <a:t>Eletrônica</a:t>
            </a:r>
            <a:endParaRPr lang="en-US" sz="1050" dirty="0">
              <a:solidFill>
                <a:prstClr val="black"/>
              </a:solidFill>
            </a:endParaRPr>
          </a:p>
        </p:txBody>
      </p:sp>
      <p:cxnSp>
        <p:nvCxnSpPr>
          <p:cNvPr id="46160" name="Conector angulado 46159"/>
          <p:cNvCxnSpPr>
            <a:stCxn id="72" idx="2"/>
            <a:endCxn id="76" idx="0"/>
          </p:cNvCxnSpPr>
          <p:nvPr/>
        </p:nvCxnSpPr>
        <p:spPr>
          <a:xfrm rot="16200000" flipH="1">
            <a:off x="7150102" y="3383757"/>
            <a:ext cx="503237" cy="19049"/>
          </a:xfrm>
          <a:prstGeom prst="bentConnector3">
            <a:avLst/>
          </a:prstGeom>
          <a:ln>
            <a:tailEnd type="arrow"/>
          </a:ln>
        </p:spPr>
        <p:style>
          <a:lnRef idx="3">
            <a:schemeClr val="accent2"/>
          </a:lnRef>
          <a:fillRef idx="0">
            <a:schemeClr val="accent2"/>
          </a:fillRef>
          <a:effectRef idx="2">
            <a:schemeClr val="accent2"/>
          </a:effectRef>
          <a:fontRef idx="minor">
            <a:schemeClr val="tx1"/>
          </a:fontRef>
        </p:style>
      </p:cxnSp>
      <p:sp>
        <p:nvSpPr>
          <p:cNvPr id="101" name="CaixaDeTexto 100"/>
          <p:cNvSpPr txBox="1"/>
          <p:nvPr/>
        </p:nvSpPr>
        <p:spPr>
          <a:xfrm>
            <a:off x="7483475" y="3200400"/>
            <a:ext cx="431800" cy="254000"/>
          </a:xfrm>
          <a:prstGeom prst="rect">
            <a:avLst/>
          </a:prstGeom>
          <a:noFill/>
        </p:spPr>
        <p:txBody>
          <a:bodyPr>
            <a:spAutoFit/>
          </a:bodyPr>
          <a:lstStyle/>
          <a:p>
            <a:pPr eaLnBrk="1" hangingPunct="1">
              <a:buClr>
                <a:srgbClr val="000000"/>
              </a:buClr>
              <a:buSzPct val="100000"/>
              <a:buFont typeface="Arial" charset="0"/>
              <a:buNone/>
              <a:defRPr/>
            </a:pPr>
            <a:r>
              <a:rPr lang="en-US" sz="1050" dirty="0" err="1">
                <a:solidFill>
                  <a:prstClr val="black"/>
                </a:solidFill>
              </a:rPr>
              <a:t>Não</a:t>
            </a:r>
            <a:endParaRPr lang="pt-BR" sz="1050" dirty="0">
              <a:solidFill>
                <a:prstClr val="black"/>
              </a:solidFill>
            </a:endParaRPr>
          </a:p>
        </p:txBody>
      </p:sp>
      <p:sp>
        <p:nvSpPr>
          <p:cNvPr id="102" name="CaixaDeTexto 101"/>
          <p:cNvSpPr txBox="1"/>
          <p:nvPr/>
        </p:nvSpPr>
        <p:spPr>
          <a:xfrm>
            <a:off x="6743700" y="2425700"/>
            <a:ext cx="431800" cy="254000"/>
          </a:xfrm>
          <a:prstGeom prst="rect">
            <a:avLst/>
          </a:prstGeom>
          <a:noFill/>
        </p:spPr>
        <p:txBody>
          <a:bodyPr>
            <a:spAutoFit/>
          </a:bodyPr>
          <a:lstStyle/>
          <a:p>
            <a:pPr eaLnBrk="1" hangingPunct="1">
              <a:buClr>
                <a:srgbClr val="000000"/>
              </a:buClr>
              <a:buSzPct val="100000"/>
              <a:buFont typeface="Arial" charset="0"/>
              <a:buNone/>
              <a:defRPr/>
            </a:pPr>
            <a:r>
              <a:rPr lang="en-US" sz="1050" dirty="0" err="1">
                <a:solidFill>
                  <a:prstClr val="black"/>
                </a:solidFill>
              </a:rPr>
              <a:t>Sim</a:t>
            </a:r>
            <a:endParaRPr lang="pt-BR" sz="1050" dirty="0">
              <a:solidFill>
                <a:prstClr val="black"/>
              </a:solidFill>
            </a:endParaRPr>
          </a:p>
        </p:txBody>
      </p:sp>
      <p:sp>
        <p:nvSpPr>
          <p:cNvPr id="131" name="Retângulo 130"/>
          <p:cNvSpPr/>
          <p:nvPr/>
        </p:nvSpPr>
        <p:spPr>
          <a:xfrm>
            <a:off x="4223792" y="5283200"/>
            <a:ext cx="1368220" cy="738188"/>
          </a:xfrm>
          <a:prstGeom prst="rect">
            <a:avLst/>
          </a:prstGeom>
          <a:ln/>
        </p:spPr>
        <p:style>
          <a:lnRef idx="3">
            <a:schemeClr val="lt1"/>
          </a:lnRef>
          <a:fillRef idx="1">
            <a:schemeClr val="accent2"/>
          </a:fillRef>
          <a:effectRef idx="1">
            <a:schemeClr val="accent2"/>
          </a:effectRef>
          <a:fontRef idx="minor">
            <a:schemeClr val="lt1"/>
          </a:fontRef>
        </p:style>
        <p:txBody>
          <a:bodyPr anchor="ctr"/>
          <a:lstStyle/>
          <a:p>
            <a:pPr algn="ctr" eaLnBrk="1" hangingPunct="1">
              <a:buClr>
                <a:srgbClr val="000000"/>
              </a:buClr>
              <a:buSzPct val="100000"/>
              <a:buFont typeface="Arial" charset="0"/>
              <a:buNone/>
              <a:defRPr/>
            </a:pPr>
            <a:r>
              <a:rPr lang="en-US" sz="1050" b="1" dirty="0" err="1">
                <a:solidFill>
                  <a:schemeClr val="bg1"/>
                </a:solidFill>
              </a:rPr>
              <a:t>Apurar</a:t>
            </a:r>
            <a:r>
              <a:rPr lang="en-US" sz="1050" b="1" dirty="0">
                <a:solidFill>
                  <a:schemeClr val="bg1"/>
                </a:solidFill>
              </a:rPr>
              <a:t> </a:t>
            </a:r>
            <a:r>
              <a:rPr lang="en-US" sz="1050" b="1" dirty="0" err="1">
                <a:solidFill>
                  <a:schemeClr val="bg1"/>
                </a:solidFill>
              </a:rPr>
              <a:t>Responsabili-dades</a:t>
            </a:r>
            <a:endParaRPr lang="en-US" sz="1050" b="1" dirty="0">
              <a:solidFill>
                <a:schemeClr val="bg1"/>
              </a:solidFill>
            </a:endParaRPr>
          </a:p>
        </p:txBody>
      </p:sp>
      <p:sp>
        <p:nvSpPr>
          <p:cNvPr id="46" name="Retângulo 45"/>
          <p:cNvSpPr/>
          <p:nvPr/>
        </p:nvSpPr>
        <p:spPr>
          <a:xfrm>
            <a:off x="2928144" y="1268411"/>
            <a:ext cx="1295648" cy="1223964"/>
          </a:xfrm>
          <a:prstGeom prst="rect">
            <a:avLst/>
          </a:prstGeom>
          <a:solidFill>
            <a:srgbClr val="FFFF00"/>
          </a:solidFill>
          <a:ln>
            <a:solidFill>
              <a:schemeClr val="tx1"/>
            </a:solidFill>
          </a:ln>
        </p:spPr>
        <p:style>
          <a:lnRef idx="1">
            <a:schemeClr val="accent6"/>
          </a:lnRef>
          <a:fillRef idx="2">
            <a:schemeClr val="accent6"/>
          </a:fillRef>
          <a:effectRef idx="1">
            <a:schemeClr val="accent6"/>
          </a:effectRef>
          <a:fontRef idx="minor">
            <a:schemeClr val="dk1"/>
          </a:fontRef>
        </p:style>
        <p:txBody>
          <a:bodyPr anchor="ctr"/>
          <a:lstStyle/>
          <a:p>
            <a:pPr algn="ctr" eaLnBrk="1" hangingPunct="1">
              <a:buClr>
                <a:srgbClr val="000000"/>
              </a:buClr>
              <a:buSzPct val="100000"/>
              <a:buFont typeface="Arial" charset="0"/>
              <a:buNone/>
              <a:defRPr/>
            </a:pPr>
            <a:r>
              <a:rPr lang="en-US" sz="1050" dirty="0" err="1">
                <a:solidFill>
                  <a:prstClr val="black"/>
                </a:solidFill>
              </a:rPr>
              <a:t>Análise</a:t>
            </a:r>
            <a:r>
              <a:rPr lang="en-US" sz="1050" dirty="0">
                <a:solidFill>
                  <a:prstClr val="black"/>
                </a:solidFill>
              </a:rPr>
              <a:t> das </a:t>
            </a:r>
            <a:r>
              <a:rPr lang="en-US" sz="1050" dirty="0" err="1">
                <a:solidFill>
                  <a:prstClr val="black"/>
                </a:solidFill>
              </a:rPr>
              <a:t>Visitas</a:t>
            </a:r>
            <a:r>
              <a:rPr lang="en-US" sz="1050" dirty="0">
                <a:solidFill>
                  <a:prstClr val="black"/>
                </a:solidFill>
              </a:rPr>
              <a:t> </a:t>
            </a:r>
            <a:r>
              <a:rPr lang="en-US" sz="1050" dirty="0" err="1">
                <a:solidFill>
                  <a:prstClr val="black"/>
                </a:solidFill>
              </a:rPr>
              <a:t>Técnicas</a:t>
            </a:r>
            <a:r>
              <a:rPr lang="en-US" sz="1050" dirty="0">
                <a:solidFill>
                  <a:prstClr val="black"/>
                </a:solidFill>
              </a:rPr>
              <a:t> e </a:t>
            </a:r>
            <a:r>
              <a:rPr lang="en-US" sz="1050" dirty="0" err="1">
                <a:solidFill>
                  <a:prstClr val="black"/>
                </a:solidFill>
              </a:rPr>
              <a:t>Relatórios</a:t>
            </a:r>
            <a:r>
              <a:rPr lang="en-US" sz="1050" dirty="0">
                <a:solidFill>
                  <a:prstClr val="black"/>
                </a:solidFill>
              </a:rPr>
              <a:t> de </a:t>
            </a:r>
            <a:r>
              <a:rPr lang="en-US" sz="1050" dirty="0" err="1">
                <a:solidFill>
                  <a:prstClr val="black"/>
                </a:solidFill>
              </a:rPr>
              <a:t>Acompanhamento</a:t>
            </a:r>
            <a:endParaRPr lang="en-US" sz="1050" dirty="0">
              <a:solidFill>
                <a:prstClr val="black"/>
              </a:solidFill>
            </a:endParaRPr>
          </a:p>
        </p:txBody>
      </p:sp>
      <p:sp>
        <p:nvSpPr>
          <p:cNvPr id="48" name="Retângulo 47"/>
          <p:cNvSpPr/>
          <p:nvPr/>
        </p:nvSpPr>
        <p:spPr>
          <a:xfrm>
            <a:off x="6888163" y="1341439"/>
            <a:ext cx="1008062" cy="611187"/>
          </a:xfrm>
          <a:prstGeom prst="rect">
            <a:avLst/>
          </a:prstGeom>
          <a:solidFill>
            <a:srgbClr val="FFFF00"/>
          </a:solidFill>
          <a:ln>
            <a:solidFill>
              <a:schemeClr val="tx1"/>
            </a:solidFill>
          </a:ln>
        </p:spPr>
        <p:style>
          <a:lnRef idx="1">
            <a:schemeClr val="accent6"/>
          </a:lnRef>
          <a:fillRef idx="2">
            <a:schemeClr val="accent6"/>
          </a:fillRef>
          <a:effectRef idx="1">
            <a:schemeClr val="accent6"/>
          </a:effectRef>
          <a:fontRef idx="minor">
            <a:schemeClr val="dk1"/>
          </a:fontRef>
        </p:style>
        <p:txBody>
          <a:bodyPr anchor="ctr"/>
          <a:lstStyle/>
          <a:p>
            <a:pPr algn="ctr" eaLnBrk="1" hangingPunct="1">
              <a:buClr>
                <a:srgbClr val="000000"/>
              </a:buClr>
              <a:buSzPct val="100000"/>
              <a:buFont typeface="Arial" charset="0"/>
              <a:buNone/>
              <a:defRPr/>
            </a:pPr>
            <a:endParaRPr lang="en-US" sz="1050" dirty="0">
              <a:solidFill>
                <a:prstClr val="black"/>
              </a:solidFill>
            </a:endParaRPr>
          </a:p>
          <a:p>
            <a:pPr algn="ctr" eaLnBrk="1" hangingPunct="1">
              <a:buClr>
                <a:srgbClr val="000000"/>
              </a:buClr>
              <a:buSzPct val="100000"/>
              <a:buFont typeface="Arial" charset="0"/>
              <a:buNone/>
              <a:defRPr/>
            </a:pPr>
            <a:r>
              <a:rPr lang="en-US" sz="1050" dirty="0" err="1">
                <a:solidFill>
                  <a:prstClr val="black"/>
                </a:solidFill>
              </a:rPr>
              <a:t>Parecer</a:t>
            </a:r>
            <a:r>
              <a:rPr lang="en-US" sz="1050" dirty="0">
                <a:solidFill>
                  <a:prstClr val="black"/>
                </a:solidFill>
              </a:rPr>
              <a:t> </a:t>
            </a:r>
            <a:r>
              <a:rPr lang="en-US" sz="1050" dirty="0" err="1">
                <a:solidFill>
                  <a:prstClr val="black"/>
                </a:solidFill>
              </a:rPr>
              <a:t>Técnico</a:t>
            </a:r>
            <a:r>
              <a:rPr lang="en-US" sz="1050" dirty="0">
                <a:solidFill>
                  <a:prstClr val="black"/>
                </a:solidFill>
              </a:rPr>
              <a:t> </a:t>
            </a:r>
            <a:r>
              <a:rPr lang="en-US" sz="1050" dirty="0" err="1">
                <a:solidFill>
                  <a:prstClr val="black"/>
                </a:solidFill>
              </a:rPr>
              <a:t>Conclusivo</a:t>
            </a:r>
            <a:endParaRPr lang="en-US" sz="1050" dirty="0">
              <a:solidFill>
                <a:prstClr val="black"/>
              </a:solidFill>
            </a:endParaRPr>
          </a:p>
          <a:p>
            <a:pPr algn="ctr" eaLnBrk="1" hangingPunct="1">
              <a:buClr>
                <a:srgbClr val="000000"/>
              </a:buClr>
              <a:buSzPct val="100000"/>
              <a:buFont typeface="Arial" charset="0"/>
              <a:buNone/>
              <a:defRPr/>
            </a:pPr>
            <a:endParaRPr lang="en-US" sz="1050" dirty="0">
              <a:solidFill>
                <a:prstClr val="black"/>
              </a:solidFill>
            </a:endParaRPr>
          </a:p>
        </p:txBody>
      </p:sp>
      <p:cxnSp>
        <p:nvCxnSpPr>
          <p:cNvPr id="3" name="Conector angulado 2"/>
          <p:cNvCxnSpPr>
            <a:stCxn id="43" idx="0"/>
            <a:endCxn id="46" idx="0"/>
          </p:cNvCxnSpPr>
          <p:nvPr/>
        </p:nvCxnSpPr>
        <p:spPr>
          <a:xfrm rot="16200000" flipV="1">
            <a:off x="6708082" y="-1863701"/>
            <a:ext cx="1" cy="6264226"/>
          </a:xfrm>
          <a:prstGeom prst="bentConnector3">
            <a:avLst>
              <a:gd name="adj1" fmla="val 2286010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Conector angulado 6"/>
          <p:cNvCxnSpPr>
            <a:stCxn id="46" idx="3"/>
            <a:endCxn id="48" idx="1"/>
          </p:cNvCxnSpPr>
          <p:nvPr/>
        </p:nvCxnSpPr>
        <p:spPr>
          <a:xfrm flipV="1">
            <a:off x="4223793" y="1647033"/>
            <a:ext cx="2664371" cy="233361"/>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Conector angulado 20"/>
          <p:cNvCxnSpPr>
            <a:stCxn id="48" idx="2"/>
            <a:endCxn id="72" idx="0"/>
          </p:cNvCxnSpPr>
          <p:nvPr/>
        </p:nvCxnSpPr>
        <p:spPr>
          <a:xfrm rot="16200000" flipH="1">
            <a:off x="7185819" y="2159000"/>
            <a:ext cx="412750" cy="1"/>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sp>
        <p:nvSpPr>
          <p:cNvPr id="63" name="Retângulo 62"/>
          <p:cNvSpPr/>
          <p:nvPr/>
        </p:nvSpPr>
        <p:spPr>
          <a:xfrm>
            <a:off x="6888163" y="4652964"/>
            <a:ext cx="1008062" cy="720725"/>
          </a:xfrm>
          <a:prstGeom prst="rect">
            <a:avLst/>
          </a:prstGeom>
          <a:solidFill>
            <a:srgbClr val="FFFF00"/>
          </a:solidFill>
          <a:ln>
            <a:solidFill>
              <a:schemeClr val="tx1"/>
            </a:solidFill>
          </a:ln>
        </p:spPr>
        <p:style>
          <a:lnRef idx="1">
            <a:schemeClr val="accent6"/>
          </a:lnRef>
          <a:fillRef idx="2">
            <a:schemeClr val="accent6"/>
          </a:fillRef>
          <a:effectRef idx="1">
            <a:schemeClr val="accent6"/>
          </a:effectRef>
          <a:fontRef idx="minor">
            <a:schemeClr val="dk1"/>
          </a:fontRef>
        </p:style>
        <p:txBody>
          <a:bodyPr anchor="ctr"/>
          <a:lstStyle/>
          <a:p>
            <a:pPr algn="ctr" eaLnBrk="1" hangingPunct="1">
              <a:buClr>
                <a:srgbClr val="000000"/>
              </a:buClr>
              <a:buSzPct val="100000"/>
              <a:buFont typeface="Arial" charset="0"/>
              <a:buNone/>
              <a:defRPr/>
            </a:pPr>
            <a:r>
              <a:rPr lang="en-US" sz="1050" dirty="0" err="1">
                <a:solidFill>
                  <a:prstClr val="black"/>
                </a:solidFill>
              </a:rPr>
              <a:t>Prazo</a:t>
            </a:r>
            <a:r>
              <a:rPr lang="en-US" sz="1050" dirty="0">
                <a:solidFill>
                  <a:prstClr val="black"/>
                </a:solidFill>
              </a:rPr>
              <a:t> de </a:t>
            </a:r>
            <a:r>
              <a:rPr lang="en-US" sz="1050" dirty="0" err="1">
                <a:solidFill>
                  <a:prstClr val="black"/>
                </a:solidFill>
              </a:rPr>
              <a:t>até</a:t>
            </a:r>
            <a:r>
              <a:rPr lang="en-US" sz="1050" dirty="0">
                <a:solidFill>
                  <a:prstClr val="black"/>
                </a:solidFill>
              </a:rPr>
              <a:t> 45d (</a:t>
            </a:r>
            <a:r>
              <a:rPr lang="en-US" sz="1050" dirty="0" err="1">
                <a:solidFill>
                  <a:prstClr val="black"/>
                </a:solidFill>
              </a:rPr>
              <a:t>prorrogável</a:t>
            </a:r>
            <a:r>
              <a:rPr lang="en-US" sz="1050" dirty="0">
                <a:solidFill>
                  <a:prstClr val="black"/>
                </a:solidFill>
              </a:rPr>
              <a:t>) </a:t>
            </a:r>
            <a:r>
              <a:rPr lang="en-US" sz="1050" dirty="0" err="1">
                <a:solidFill>
                  <a:prstClr val="black"/>
                </a:solidFill>
              </a:rPr>
              <a:t>para</a:t>
            </a:r>
            <a:r>
              <a:rPr lang="en-US" sz="1050" dirty="0">
                <a:solidFill>
                  <a:prstClr val="black"/>
                </a:solidFill>
              </a:rPr>
              <a:t> </a:t>
            </a:r>
            <a:r>
              <a:rPr lang="en-US" sz="1050" dirty="0" err="1">
                <a:solidFill>
                  <a:prstClr val="black"/>
                </a:solidFill>
              </a:rPr>
              <a:t>sanar</a:t>
            </a:r>
            <a:endParaRPr lang="en-US" sz="1050" dirty="0">
              <a:solidFill>
                <a:prstClr val="black"/>
              </a:solidFill>
            </a:endParaRPr>
          </a:p>
        </p:txBody>
      </p:sp>
      <p:cxnSp>
        <p:nvCxnSpPr>
          <p:cNvPr id="27" name="Conector angulado 26"/>
          <p:cNvCxnSpPr>
            <a:stCxn id="76" idx="2"/>
          </p:cNvCxnSpPr>
          <p:nvPr/>
        </p:nvCxnSpPr>
        <p:spPr>
          <a:xfrm rot="16200000" flipH="1">
            <a:off x="7257257" y="4445795"/>
            <a:ext cx="360363" cy="53975"/>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Conector angulado 28"/>
          <p:cNvCxnSpPr>
            <a:stCxn id="63" idx="3"/>
            <a:endCxn id="70" idx="0"/>
          </p:cNvCxnSpPr>
          <p:nvPr/>
        </p:nvCxnSpPr>
        <p:spPr>
          <a:xfrm flipV="1">
            <a:off x="7896226" y="3213102"/>
            <a:ext cx="1799873" cy="1800225"/>
          </a:xfrm>
          <a:prstGeom prst="bentConnector4">
            <a:avLst>
              <a:gd name="adj1" fmla="val 26000"/>
              <a:gd name="adj2" fmla="val 112698"/>
            </a:avLst>
          </a:prstGeom>
          <a:ln>
            <a:tailEnd type="arrow"/>
          </a:ln>
        </p:spPr>
        <p:style>
          <a:lnRef idx="1">
            <a:schemeClr val="accent1"/>
          </a:lnRef>
          <a:fillRef idx="0">
            <a:schemeClr val="accent1"/>
          </a:fillRef>
          <a:effectRef idx="0">
            <a:schemeClr val="accent1"/>
          </a:effectRef>
          <a:fontRef idx="minor">
            <a:schemeClr val="tx1"/>
          </a:fontRef>
        </p:style>
      </p:cxnSp>
      <p:sp>
        <p:nvSpPr>
          <p:cNvPr id="70" name="Fluxograma: Decisão 69"/>
          <p:cNvSpPr/>
          <p:nvPr/>
        </p:nvSpPr>
        <p:spPr>
          <a:xfrm>
            <a:off x="8832144" y="3213101"/>
            <a:ext cx="1727908" cy="1258888"/>
          </a:xfrm>
          <a:prstGeom prst="flowChartDecision">
            <a:avLst/>
          </a:prstGeom>
          <a:solidFill>
            <a:srgbClr val="FFFF00"/>
          </a:solidFill>
          <a:ln>
            <a:solidFill>
              <a:schemeClr val="tx1"/>
            </a:solidFill>
          </a:ln>
        </p:spPr>
        <p:style>
          <a:lnRef idx="1">
            <a:schemeClr val="accent6"/>
          </a:lnRef>
          <a:fillRef idx="2">
            <a:schemeClr val="accent6"/>
          </a:fillRef>
          <a:effectRef idx="1">
            <a:schemeClr val="accent6"/>
          </a:effectRef>
          <a:fontRef idx="minor">
            <a:schemeClr val="dk1"/>
          </a:fontRef>
        </p:style>
        <p:txBody>
          <a:bodyPr anchor="ctr"/>
          <a:lstStyle/>
          <a:p>
            <a:pPr algn="ctr" eaLnBrk="1" hangingPunct="1">
              <a:buClr>
                <a:srgbClr val="000000"/>
              </a:buClr>
              <a:buSzPct val="100000"/>
              <a:buFont typeface="Arial" charset="0"/>
              <a:buNone/>
              <a:defRPr/>
            </a:pPr>
            <a:r>
              <a:rPr lang="en-US" sz="1000" dirty="0" err="1">
                <a:solidFill>
                  <a:prstClr val="black"/>
                </a:solidFill>
              </a:rPr>
              <a:t>Saneamento</a:t>
            </a:r>
            <a:endParaRPr lang="en-US" sz="1000" dirty="0">
              <a:solidFill>
                <a:prstClr val="black"/>
              </a:solidFill>
            </a:endParaRPr>
          </a:p>
        </p:txBody>
      </p:sp>
      <p:cxnSp>
        <p:nvCxnSpPr>
          <p:cNvPr id="46147" name="Conector angulado 46146"/>
          <p:cNvCxnSpPr/>
          <p:nvPr/>
        </p:nvCxnSpPr>
        <p:spPr>
          <a:xfrm rot="10800000" flipV="1">
            <a:off x="2464472" y="2667397"/>
            <a:ext cx="4434755" cy="10717"/>
          </a:xfrm>
          <a:prstGeom prst="bentConnector3">
            <a:avLst>
              <a:gd name="adj1" fmla="val 50000"/>
            </a:avLst>
          </a:prstGeom>
          <a:ln>
            <a:tailEnd type="arrow"/>
          </a:ln>
        </p:spPr>
        <p:style>
          <a:lnRef idx="3">
            <a:schemeClr val="accent1"/>
          </a:lnRef>
          <a:fillRef idx="0">
            <a:schemeClr val="accent1"/>
          </a:fillRef>
          <a:effectRef idx="2">
            <a:schemeClr val="accent1"/>
          </a:effectRef>
          <a:fontRef idx="minor">
            <a:schemeClr val="tx1"/>
          </a:fontRef>
        </p:style>
      </p:cxnSp>
      <p:cxnSp>
        <p:nvCxnSpPr>
          <p:cNvPr id="46150" name="Conector angulado 46149"/>
          <p:cNvCxnSpPr>
            <a:stCxn id="70" idx="2"/>
            <a:endCxn id="131" idx="3"/>
          </p:cNvCxnSpPr>
          <p:nvPr/>
        </p:nvCxnSpPr>
        <p:spPr>
          <a:xfrm rot="5400000">
            <a:off x="7053904" y="3010098"/>
            <a:ext cx="1180305" cy="4104086"/>
          </a:xfrm>
          <a:prstGeom prst="bentConnector2">
            <a:avLst/>
          </a:prstGeom>
          <a:ln>
            <a:tailEnd type="arrow"/>
          </a:ln>
        </p:spPr>
        <p:style>
          <a:lnRef idx="3">
            <a:schemeClr val="accent2"/>
          </a:lnRef>
          <a:fillRef idx="0">
            <a:schemeClr val="accent2"/>
          </a:fillRef>
          <a:effectRef idx="2">
            <a:schemeClr val="accent2"/>
          </a:effectRef>
          <a:fontRef idx="minor">
            <a:schemeClr val="tx1"/>
          </a:fontRef>
        </p:style>
      </p:cxnSp>
      <p:sp>
        <p:nvSpPr>
          <p:cNvPr id="83" name="Fluxograma: Decisão 82"/>
          <p:cNvSpPr/>
          <p:nvPr/>
        </p:nvSpPr>
        <p:spPr>
          <a:xfrm>
            <a:off x="1703389" y="2492375"/>
            <a:ext cx="1296987" cy="801688"/>
          </a:xfrm>
          <a:prstGeom prst="flowChartDecision">
            <a:avLst/>
          </a:prstGeom>
          <a:solidFill>
            <a:srgbClr val="FFFF00"/>
          </a:solidFill>
          <a:ln>
            <a:solidFill>
              <a:schemeClr val="tx1"/>
            </a:solidFill>
          </a:ln>
        </p:spPr>
        <p:style>
          <a:lnRef idx="1">
            <a:schemeClr val="accent6"/>
          </a:lnRef>
          <a:fillRef idx="2">
            <a:schemeClr val="accent6"/>
          </a:fillRef>
          <a:effectRef idx="1">
            <a:schemeClr val="accent6"/>
          </a:effectRef>
          <a:fontRef idx="minor">
            <a:schemeClr val="dk1"/>
          </a:fontRef>
        </p:style>
        <p:txBody>
          <a:bodyPr anchor="ctr"/>
          <a:lstStyle/>
          <a:p>
            <a:pPr algn="ctr" eaLnBrk="1" hangingPunct="1">
              <a:buClr>
                <a:srgbClr val="000000"/>
              </a:buClr>
              <a:buSzPct val="100000"/>
              <a:buFont typeface="Arial" charset="0"/>
              <a:buNone/>
              <a:defRPr/>
            </a:pPr>
            <a:r>
              <a:rPr lang="en-US" sz="800" dirty="0" err="1">
                <a:solidFill>
                  <a:prstClr val="black"/>
                </a:solidFill>
              </a:rPr>
              <a:t>Conclusão</a:t>
            </a:r>
            <a:r>
              <a:rPr lang="en-US" sz="800" dirty="0">
                <a:solidFill>
                  <a:prstClr val="black"/>
                </a:solidFill>
              </a:rPr>
              <a:t> </a:t>
            </a:r>
            <a:r>
              <a:rPr lang="en-US" sz="800" dirty="0" err="1">
                <a:solidFill>
                  <a:prstClr val="black"/>
                </a:solidFill>
              </a:rPr>
              <a:t>sobre</a:t>
            </a:r>
            <a:r>
              <a:rPr lang="en-US" sz="800" dirty="0">
                <a:solidFill>
                  <a:prstClr val="black"/>
                </a:solidFill>
              </a:rPr>
              <a:t> as </a:t>
            </a:r>
            <a:r>
              <a:rPr lang="en-US" sz="800" dirty="0" err="1">
                <a:solidFill>
                  <a:prstClr val="black"/>
                </a:solidFill>
              </a:rPr>
              <a:t>Contas</a:t>
            </a:r>
            <a:endParaRPr lang="en-US" sz="800" dirty="0">
              <a:solidFill>
                <a:prstClr val="black"/>
              </a:solidFill>
            </a:endParaRPr>
          </a:p>
        </p:txBody>
      </p:sp>
      <p:sp>
        <p:nvSpPr>
          <p:cNvPr id="84" name="Retângulo 83"/>
          <p:cNvSpPr/>
          <p:nvPr/>
        </p:nvSpPr>
        <p:spPr>
          <a:xfrm>
            <a:off x="1847851" y="3644900"/>
            <a:ext cx="1008063" cy="647700"/>
          </a:xfrm>
          <a:prstGeom prst="rect">
            <a:avLst/>
          </a:prstGeom>
          <a:solidFill>
            <a:srgbClr val="FFFF00"/>
          </a:solidFill>
          <a:ln w="9525">
            <a:solidFill>
              <a:schemeClr val="tx1"/>
            </a:solidFill>
          </a:ln>
        </p:spPr>
        <p:style>
          <a:lnRef idx="3">
            <a:schemeClr val="lt1"/>
          </a:lnRef>
          <a:fillRef idx="1">
            <a:schemeClr val="accent2"/>
          </a:fillRef>
          <a:effectRef idx="1">
            <a:schemeClr val="accent2"/>
          </a:effectRef>
          <a:fontRef idx="minor">
            <a:schemeClr val="lt1"/>
          </a:fontRef>
        </p:style>
        <p:txBody>
          <a:bodyPr anchor="ctr"/>
          <a:lstStyle/>
          <a:p>
            <a:pPr algn="ctr" eaLnBrk="1" hangingPunct="1">
              <a:buClr>
                <a:srgbClr val="000000"/>
              </a:buClr>
              <a:buSzPct val="100000"/>
              <a:buFont typeface="Arial" charset="0"/>
              <a:buNone/>
              <a:defRPr/>
            </a:pPr>
            <a:r>
              <a:rPr lang="en-US" sz="1050" dirty="0" err="1">
                <a:solidFill>
                  <a:schemeClr val="tx1"/>
                </a:solidFill>
              </a:rPr>
              <a:t>Aprovação</a:t>
            </a:r>
            <a:r>
              <a:rPr lang="en-US" sz="1050" dirty="0">
                <a:solidFill>
                  <a:schemeClr val="tx1"/>
                </a:solidFill>
              </a:rPr>
              <a:t> </a:t>
            </a:r>
            <a:r>
              <a:rPr lang="en-US" sz="1050" dirty="0" err="1">
                <a:solidFill>
                  <a:schemeClr val="tx1"/>
                </a:solidFill>
              </a:rPr>
              <a:t>ou</a:t>
            </a:r>
            <a:r>
              <a:rPr lang="en-US" sz="1050" dirty="0">
                <a:solidFill>
                  <a:schemeClr val="tx1"/>
                </a:solidFill>
              </a:rPr>
              <a:t> </a:t>
            </a:r>
            <a:r>
              <a:rPr lang="en-US" sz="1050" dirty="0" err="1">
                <a:solidFill>
                  <a:schemeClr val="tx1"/>
                </a:solidFill>
              </a:rPr>
              <a:t>Aprovação</a:t>
            </a:r>
            <a:r>
              <a:rPr lang="en-US" sz="1050" dirty="0">
                <a:solidFill>
                  <a:schemeClr val="tx1"/>
                </a:solidFill>
              </a:rPr>
              <a:t> com </a:t>
            </a:r>
            <a:r>
              <a:rPr lang="en-US" sz="1050" dirty="0" err="1">
                <a:solidFill>
                  <a:schemeClr val="tx1"/>
                </a:solidFill>
              </a:rPr>
              <a:t>Ressalvas</a:t>
            </a:r>
            <a:endParaRPr lang="en-US" sz="1050" dirty="0">
              <a:solidFill>
                <a:schemeClr val="tx1"/>
              </a:solidFill>
            </a:endParaRPr>
          </a:p>
        </p:txBody>
      </p:sp>
      <p:sp>
        <p:nvSpPr>
          <p:cNvPr id="85" name="Retângulo 84"/>
          <p:cNvSpPr/>
          <p:nvPr/>
        </p:nvSpPr>
        <p:spPr>
          <a:xfrm>
            <a:off x="1847851" y="4635500"/>
            <a:ext cx="1008063" cy="647700"/>
          </a:xfrm>
          <a:prstGeom prst="rect">
            <a:avLst/>
          </a:prstGeom>
          <a:solidFill>
            <a:srgbClr val="FFFF00"/>
          </a:solidFill>
          <a:ln w="9525">
            <a:solidFill>
              <a:schemeClr val="tx1"/>
            </a:solidFill>
          </a:ln>
        </p:spPr>
        <p:style>
          <a:lnRef idx="3">
            <a:schemeClr val="lt1"/>
          </a:lnRef>
          <a:fillRef idx="1">
            <a:schemeClr val="accent2"/>
          </a:fillRef>
          <a:effectRef idx="1">
            <a:schemeClr val="accent2"/>
          </a:effectRef>
          <a:fontRef idx="minor">
            <a:schemeClr val="lt1"/>
          </a:fontRef>
        </p:style>
        <p:txBody>
          <a:bodyPr anchor="ctr"/>
          <a:lstStyle/>
          <a:p>
            <a:pPr algn="ctr" eaLnBrk="1" hangingPunct="1">
              <a:buClr>
                <a:srgbClr val="000000"/>
              </a:buClr>
              <a:buSzPct val="100000"/>
              <a:buFont typeface="Arial" charset="0"/>
              <a:buNone/>
              <a:defRPr/>
            </a:pPr>
            <a:r>
              <a:rPr lang="en-US" sz="1050" b="1" dirty="0" err="1">
                <a:solidFill>
                  <a:schemeClr val="tx1"/>
                </a:solidFill>
              </a:rPr>
              <a:t>Rejeição</a:t>
            </a:r>
            <a:endParaRPr lang="en-US" sz="1050" b="1" dirty="0">
              <a:solidFill>
                <a:schemeClr val="tx1"/>
              </a:solidFill>
            </a:endParaRPr>
          </a:p>
        </p:txBody>
      </p:sp>
      <p:sp>
        <p:nvSpPr>
          <p:cNvPr id="86" name="Retângulo 85"/>
          <p:cNvSpPr/>
          <p:nvPr/>
        </p:nvSpPr>
        <p:spPr>
          <a:xfrm>
            <a:off x="1847851" y="5589588"/>
            <a:ext cx="1008063" cy="647700"/>
          </a:xfrm>
          <a:prstGeom prst="rect">
            <a:avLst/>
          </a:prstGeom>
          <a:ln/>
        </p:spPr>
        <p:style>
          <a:lnRef idx="3">
            <a:schemeClr val="lt1"/>
          </a:lnRef>
          <a:fillRef idx="1">
            <a:schemeClr val="accent2"/>
          </a:fillRef>
          <a:effectRef idx="1">
            <a:schemeClr val="accent2"/>
          </a:effectRef>
          <a:fontRef idx="minor">
            <a:schemeClr val="lt1"/>
          </a:fontRef>
        </p:style>
        <p:txBody>
          <a:bodyPr anchor="ctr"/>
          <a:lstStyle/>
          <a:p>
            <a:pPr algn="ctr" eaLnBrk="1" hangingPunct="1">
              <a:buClr>
                <a:srgbClr val="000000"/>
              </a:buClr>
              <a:buSzPct val="100000"/>
              <a:buFont typeface="Arial" charset="0"/>
              <a:buNone/>
              <a:defRPr/>
            </a:pPr>
            <a:r>
              <a:rPr lang="en-US" sz="1050" b="1" dirty="0" err="1">
                <a:solidFill>
                  <a:schemeClr val="bg1"/>
                </a:solidFill>
              </a:rPr>
              <a:t>Registro</a:t>
            </a:r>
            <a:r>
              <a:rPr lang="en-US" sz="1050" b="1" dirty="0">
                <a:solidFill>
                  <a:schemeClr val="bg1"/>
                </a:solidFill>
              </a:rPr>
              <a:t> </a:t>
            </a:r>
            <a:r>
              <a:rPr lang="en-US" sz="1050" b="1" dirty="0" err="1">
                <a:solidFill>
                  <a:schemeClr val="bg1"/>
                </a:solidFill>
              </a:rPr>
              <a:t>em</a:t>
            </a:r>
            <a:r>
              <a:rPr lang="en-US" sz="1050" b="1" dirty="0">
                <a:solidFill>
                  <a:schemeClr val="bg1"/>
                </a:solidFill>
              </a:rPr>
              <a:t> </a:t>
            </a:r>
            <a:r>
              <a:rPr lang="en-US" sz="1050" b="1" dirty="0" err="1">
                <a:solidFill>
                  <a:schemeClr val="bg1"/>
                </a:solidFill>
              </a:rPr>
              <a:t>Plataforma</a:t>
            </a:r>
            <a:r>
              <a:rPr lang="en-US" sz="1050" b="1" dirty="0">
                <a:solidFill>
                  <a:schemeClr val="bg1"/>
                </a:solidFill>
              </a:rPr>
              <a:t> </a:t>
            </a:r>
            <a:r>
              <a:rPr lang="en-US" sz="1050" b="1" dirty="0" err="1">
                <a:solidFill>
                  <a:schemeClr val="bg1"/>
                </a:solidFill>
              </a:rPr>
              <a:t>Eletrônica</a:t>
            </a:r>
            <a:endParaRPr lang="en-US" sz="1050" b="1" dirty="0">
              <a:solidFill>
                <a:schemeClr val="bg1"/>
              </a:solidFill>
            </a:endParaRPr>
          </a:p>
        </p:txBody>
      </p:sp>
      <p:cxnSp>
        <p:nvCxnSpPr>
          <p:cNvPr id="46159" name="Conector angulado 46158"/>
          <p:cNvCxnSpPr>
            <a:stCxn id="83" idx="2"/>
            <a:endCxn id="84" idx="0"/>
          </p:cNvCxnSpPr>
          <p:nvPr/>
        </p:nvCxnSpPr>
        <p:spPr>
          <a:xfrm rot="16200000" flipH="1">
            <a:off x="2176464" y="3468689"/>
            <a:ext cx="350837" cy="1587"/>
          </a:xfrm>
          <a:prstGeom prst="bentConnector3">
            <a:avLst/>
          </a:prstGeom>
          <a:ln>
            <a:tailEnd type="arrow"/>
          </a:ln>
        </p:spPr>
        <p:style>
          <a:lnRef idx="3">
            <a:schemeClr val="accent1"/>
          </a:lnRef>
          <a:fillRef idx="0">
            <a:schemeClr val="accent1"/>
          </a:fillRef>
          <a:effectRef idx="2">
            <a:schemeClr val="accent1"/>
          </a:effectRef>
          <a:fontRef idx="minor">
            <a:schemeClr val="tx1"/>
          </a:fontRef>
        </p:style>
      </p:cxnSp>
      <p:cxnSp>
        <p:nvCxnSpPr>
          <p:cNvPr id="46162" name="Conector angulado 46161"/>
          <p:cNvCxnSpPr>
            <a:stCxn id="83" idx="3"/>
            <a:endCxn id="85" idx="3"/>
          </p:cNvCxnSpPr>
          <p:nvPr/>
        </p:nvCxnSpPr>
        <p:spPr>
          <a:xfrm flipH="1">
            <a:off x="2855913" y="2894014"/>
            <a:ext cx="144462" cy="2065337"/>
          </a:xfrm>
          <a:prstGeom prst="bentConnector3">
            <a:avLst>
              <a:gd name="adj1" fmla="val -159034"/>
            </a:avLst>
          </a:prstGeom>
          <a:ln>
            <a:tailEnd type="arrow"/>
          </a:ln>
        </p:spPr>
        <p:style>
          <a:lnRef idx="3">
            <a:schemeClr val="accent2"/>
          </a:lnRef>
          <a:fillRef idx="0">
            <a:schemeClr val="accent2"/>
          </a:fillRef>
          <a:effectRef idx="2">
            <a:schemeClr val="accent2"/>
          </a:effectRef>
          <a:fontRef idx="minor">
            <a:schemeClr val="tx1"/>
          </a:fontRef>
        </p:style>
      </p:cxnSp>
      <p:cxnSp>
        <p:nvCxnSpPr>
          <p:cNvPr id="46164" name="Conector angulado 46163"/>
          <p:cNvCxnSpPr>
            <a:stCxn id="84" idx="3"/>
            <a:endCxn id="86" idx="3"/>
          </p:cNvCxnSpPr>
          <p:nvPr/>
        </p:nvCxnSpPr>
        <p:spPr>
          <a:xfrm>
            <a:off x="2855913" y="3968750"/>
            <a:ext cx="12700" cy="1944688"/>
          </a:xfrm>
          <a:prstGeom prst="bentConnector3">
            <a:avLst>
              <a:gd name="adj1" fmla="val 4144189"/>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6166" name="Conector angulado 46165"/>
          <p:cNvCxnSpPr>
            <a:stCxn id="85" idx="2"/>
            <a:endCxn id="86" idx="0"/>
          </p:cNvCxnSpPr>
          <p:nvPr/>
        </p:nvCxnSpPr>
        <p:spPr>
          <a:xfrm rot="16200000" flipH="1">
            <a:off x="2197894" y="5436394"/>
            <a:ext cx="306388" cy="0"/>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Conector angulado 30"/>
          <p:cNvCxnSpPr>
            <a:stCxn id="70" idx="1"/>
            <a:endCxn id="86" idx="2"/>
          </p:cNvCxnSpPr>
          <p:nvPr/>
        </p:nvCxnSpPr>
        <p:spPr>
          <a:xfrm rot="10800000" flipV="1">
            <a:off x="2351882" y="3842545"/>
            <a:ext cx="6480262" cy="2394743"/>
          </a:xfrm>
          <a:prstGeom prst="bentConnector4">
            <a:avLst>
              <a:gd name="adj1" fmla="val 46111"/>
              <a:gd name="adj2" fmla="val 109546"/>
            </a:avLst>
          </a:prstGeom>
          <a:ln>
            <a:tailEnd type="arrow"/>
          </a:ln>
        </p:spPr>
        <p:style>
          <a:lnRef idx="3">
            <a:schemeClr val="accent1"/>
          </a:lnRef>
          <a:fillRef idx="0">
            <a:schemeClr val="accent1"/>
          </a:fillRef>
          <a:effectRef idx="2">
            <a:schemeClr val="accent1"/>
          </a:effectRef>
          <a:fontRef idx="minor">
            <a:schemeClr val="tx1"/>
          </a:fontRef>
        </p:style>
      </p:cxnSp>
      <p:sp>
        <p:nvSpPr>
          <p:cNvPr id="34" name="CaixaDeTexto 33"/>
          <p:cNvSpPr txBox="1"/>
          <p:nvPr/>
        </p:nvSpPr>
        <p:spPr>
          <a:xfrm>
            <a:off x="8544272" y="3992563"/>
            <a:ext cx="431800" cy="254000"/>
          </a:xfrm>
          <a:prstGeom prst="rect">
            <a:avLst/>
          </a:prstGeom>
          <a:noFill/>
        </p:spPr>
        <p:txBody>
          <a:bodyPr>
            <a:spAutoFit/>
          </a:bodyPr>
          <a:lstStyle/>
          <a:p>
            <a:pPr eaLnBrk="1" hangingPunct="1">
              <a:buClr>
                <a:srgbClr val="000000"/>
              </a:buClr>
              <a:buSzPct val="100000"/>
              <a:buFont typeface="Arial" charset="0"/>
              <a:buNone/>
              <a:defRPr/>
            </a:pPr>
            <a:r>
              <a:rPr lang="en-US" sz="1050" dirty="0" err="1">
                <a:solidFill>
                  <a:prstClr val="black"/>
                </a:solidFill>
              </a:rPr>
              <a:t>Sim</a:t>
            </a:r>
            <a:endParaRPr lang="pt-BR" sz="1050" dirty="0">
              <a:solidFill>
                <a:prstClr val="black"/>
              </a:solidFill>
            </a:endParaRPr>
          </a:p>
        </p:txBody>
      </p:sp>
      <p:sp>
        <p:nvSpPr>
          <p:cNvPr id="35" name="CaixaDeTexto 34"/>
          <p:cNvSpPr txBox="1"/>
          <p:nvPr/>
        </p:nvSpPr>
        <p:spPr>
          <a:xfrm>
            <a:off x="10037763" y="4344988"/>
            <a:ext cx="431800" cy="254000"/>
          </a:xfrm>
          <a:prstGeom prst="rect">
            <a:avLst/>
          </a:prstGeom>
          <a:noFill/>
        </p:spPr>
        <p:txBody>
          <a:bodyPr>
            <a:spAutoFit/>
          </a:bodyPr>
          <a:lstStyle/>
          <a:p>
            <a:pPr eaLnBrk="1" hangingPunct="1">
              <a:buClr>
                <a:srgbClr val="000000"/>
              </a:buClr>
              <a:buSzPct val="100000"/>
              <a:buFont typeface="Arial" charset="0"/>
              <a:buNone/>
              <a:defRPr/>
            </a:pPr>
            <a:r>
              <a:rPr lang="en-US" sz="1050" dirty="0" err="1">
                <a:solidFill>
                  <a:prstClr val="black"/>
                </a:solidFill>
              </a:rPr>
              <a:t>Não</a:t>
            </a:r>
            <a:endParaRPr lang="pt-BR" sz="1050" dirty="0">
              <a:solidFill>
                <a:prstClr val="black"/>
              </a:solidFill>
            </a:endParaRPr>
          </a:p>
        </p:txBody>
      </p:sp>
      <p:sp>
        <p:nvSpPr>
          <p:cNvPr id="73826" name="CaixaDeTexto 16"/>
          <p:cNvSpPr txBox="1">
            <a:spLocks noChangeArrowheads="1"/>
          </p:cNvSpPr>
          <p:nvPr/>
        </p:nvSpPr>
        <p:spPr bwMode="auto">
          <a:xfrm>
            <a:off x="2855914" y="2678113"/>
            <a:ext cx="765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bg1"/>
                </a:solidFill>
                <a:latin typeface="Arial" charset="0"/>
                <a:cs typeface="Arial" charset="0"/>
              </a:defRPr>
            </a:lvl1pPr>
            <a:lvl2pPr marL="742950" indent="-285750">
              <a:defRPr>
                <a:solidFill>
                  <a:schemeClr val="bg1"/>
                </a:solidFill>
                <a:latin typeface="Arial" charset="0"/>
                <a:cs typeface="Arial" charset="0"/>
              </a:defRPr>
            </a:lvl2pPr>
            <a:lvl3pPr marL="1143000" indent="-228600">
              <a:defRPr>
                <a:solidFill>
                  <a:schemeClr val="bg1"/>
                </a:solidFill>
                <a:latin typeface="Arial" charset="0"/>
                <a:cs typeface="Arial" charset="0"/>
              </a:defRPr>
            </a:lvl3pPr>
            <a:lvl4pPr marL="1600200" indent="-228600">
              <a:defRPr>
                <a:solidFill>
                  <a:schemeClr val="bg1"/>
                </a:solidFill>
                <a:latin typeface="Arial" charset="0"/>
                <a:cs typeface="Arial" charset="0"/>
              </a:defRPr>
            </a:lvl4pPr>
            <a:lvl5pPr marL="2057400" indent="-228600">
              <a:defRPr>
                <a:solidFill>
                  <a:schemeClr val="bg1"/>
                </a:solidFill>
                <a:latin typeface="Arial" charset="0"/>
                <a:cs typeface="Arial" charset="0"/>
              </a:defRPr>
            </a:lvl5pPr>
            <a:lvl6pPr marL="2514600" indent="-228600" eaLnBrk="0" fontAlgn="base" hangingPunct="0">
              <a:spcBef>
                <a:spcPct val="0"/>
              </a:spcBef>
              <a:spcAft>
                <a:spcPct val="0"/>
              </a:spcAft>
              <a:defRPr>
                <a:solidFill>
                  <a:schemeClr val="bg1"/>
                </a:solidFill>
                <a:latin typeface="Arial" charset="0"/>
                <a:cs typeface="Arial" charset="0"/>
              </a:defRPr>
            </a:lvl6pPr>
            <a:lvl7pPr marL="2971800" indent="-228600" eaLnBrk="0" fontAlgn="base" hangingPunct="0">
              <a:spcBef>
                <a:spcPct val="0"/>
              </a:spcBef>
              <a:spcAft>
                <a:spcPct val="0"/>
              </a:spcAft>
              <a:defRPr>
                <a:solidFill>
                  <a:schemeClr val="bg1"/>
                </a:solidFill>
                <a:latin typeface="Arial" charset="0"/>
                <a:cs typeface="Arial" charset="0"/>
              </a:defRPr>
            </a:lvl7pPr>
            <a:lvl8pPr marL="3429000" indent="-228600" eaLnBrk="0" fontAlgn="base" hangingPunct="0">
              <a:spcBef>
                <a:spcPct val="0"/>
              </a:spcBef>
              <a:spcAft>
                <a:spcPct val="0"/>
              </a:spcAft>
              <a:defRPr>
                <a:solidFill>
                  <a:schemeClr val="bg1"/>
                </a:solidFill>
                <a:latin typeface="Arial" charset="0"/>
                <a:cs typeface="Arial" charset="0"/>
              </a:defRPr>
            </a:lvl8pPr>
            <a:lvl9pPr marL="3886200" indent="-228600" eaLnBrk="0" fontAlgn="base" hangingPunct="0">
              <a:spcBef>
                <a:spcPct val="0"/>
              </a:spcBef>
              <a:spcAft>
                <a:spcPct val="0"/>
              </a:spcAft>
              <a:defRPr>
                <a:solidFill>
                  <a:schemeClr val="bg1"/>
                </a:solidFill>
                <a:latin typeface="Arial" charset="0"/>
                <a:cs typeface="Arial" charset="0"/>
              </a:defRPr>
            </a:lvl9pPr>
          </a:lstStyle>
          <a:p>
            <a:r>
              <a:rPr lang="en-US" altLang="pt-BR" sz="1000">
                <a:solidFill>
                  <a:schemeClr val="tx1"/>
                </a:solidFill>
              </a:rPr>
              <a:t>Rejeição</a:t>
            </a:r>
            <a:endParaRPr lang="pt-BR" altLang="pt-BR" sz="1000">
              <a:solidFill>
                <a:schemeClr val="tx1"/>
              </a:solidFill>
            </a:endParaRPr>
          </a:p>
        </p:txBody>
      </p:sp>
      <p:sp>
        <p:nvSpPr>
          <p:cNvPr id="73827" name="CaixaDeTexto 46"/>
          <p:cNvSpPr txBox="1">
            <a:spLocks noChangeArrowheads="1"/>
          </p:cNvSpPr>
          <p:nvPr/>
        </p:nvSpPr>
        <p:spPr bwMode="auto">
          <a:xfrm>
            <a:off x="2351088" y="3213101"/>
            <a:ext cx="10080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bg1"/>
                </a:solidFill>
                <a:latin typeface="Arial" charset="0"/>
                <a:cs typeface="Arial" charset="0"/>
              </a:defRPr>
            </a:lvl1pPr>
            <a:lvl2pPr marL="742950" indent="-285750">
              <a:defRPr>
                <a:solidFill>
                  <a:schemeClr val="bg1"/>
                </a:solidFill>
                <a:latin typeface="Arial" charset="0"/>
                <a:cs typeface="Arial" charset="0"/>
              </a:defRPr>
            </a:lvl2pPr>
            <a:lvl3pPr marL="1143000" indent="-228600">
              <a:defRPr>
                <a:solidFill>
                  <a:schemeClr val="bg1"/>
                </a:solidFill>
                <a:latin typeface="Arial" charset="0"/>
                <a:cs typeface="Arial" charset="0"/>
              </a:defRPr>
            </a:lvl3pPr>
            <a:lvl4pPr marL="1600200" indent="-228600">
              <a:defRPr>
                <a:solidFill>
                  <a:schemeClr val="bg1"/>
                </a:solidFill>
                <a:latin typeface="Arial" charset="0"/>
                <a:cs typeface="Arial" charset="0"/>
              </a:defRPr>
            </a:lvl4pPr>
            <a:lvl5pPr marL="2057400" indent="-228600">
              <a:defRPr>
                <a:solidFill>
                  <a:schemeClr val="bg1"/>
                </a:solidFill>
                <a:latin typeface="Arial" charset="0"/>
                <a:cs typeface="Arial" charset="0"/>
              </a:defRPr>
            </a:lvl5pPr>
            <a:lvl6pPr marL="2514600" indent="-228600" eaLnBrk="0" fontAlgn="base" hangingPunct="0">
              <a:spcBef>
                <a:spcPct val="0"/>
              </a:spcBef>
              <a:spcAft>
                <a:spcPct val="0"/>
              </a:spcAft>
              <a:defRPr>
                <a:solidFill>
                  <a:schemeClr val="bg1"/>
                </a:solidFill>
                <a:latin typeface="Arial" charset="0"/>
                <a:cs typeface="Arial" charset="0"/>
              </a:defRPr>
            </a:lvl6pPr>
            <a:lvl7pPr marL="2971800" indent="-228600" eaLnBrk="0" fontAlgn="base" hangingPunct="0">
              <a:spcBef>
                <a:spcPct val="0"/>
              </a:spcBef>
              <a:spcAft>
                <a:spcPct val="0"/>
              </a:spcAft>
              <a:defRPr>
                <a:solidFill>
                  <a:schemeClr val="bg1"/>
                </a:solidFill>
                <a:latin typeface="Arial" charset="0"/>
                <a:cs typeface="Arial" charset="0"/>
              </a:defRPr>
            </a:lvl7pPr>
            <a:lvl8pPr marL="3429000" indent="-228600" eaLnBrk="0" fontAlgn="base" hangingPunct="0">
              <a:spcBef>
                <a:spcPct val="0"/>
              </a:spcBef>
              <a:spcAft>
                <a:spcPct val="0"/>
              </a:spcAft>
              <a:defRPr>
                <a:solidFill>
                  <a:schemeClr val="bg1"/>
                </a:solidFill>
                <a:latin typeface="Arial" charset="0"/>
                <a:cs typeface="Arial" charset="0"/>
              </a:defRPr>
            </a:lvl8pPr>
            <a:lvl9pPr marL="3886200" indent="-228600" eaLnBrk="0" fontAlgn="base" hangingPunct="0">
              <a:spcBef>
                <a:spcPct val="0"/>
              </a:spcBef>
              <a:spcAft>
                <a:spcPct val="0"/>
              </a:spcAft>
              <a:defRPr>
                <a:solidFill>
                  <a:schemeClr val="bg1"/>
                </a:solidFill>
                <a:latin typeface="Arial" charset="0"/>
                <a:cs typeface="Arial" charset="0"/>
              </a:defRPr>
            </a:lvl9pPr>
          </a:lstStyle>
          <a:p>
            <a:r>
              <a:rPr lang="en-US" altLang="pt-BR" sz="1000">
                <a:solidFill>
                  <a:schemeClr val="tx1"/>
                </a:solidFill>
              </a:rPr>
              <a:t>Aprovação</a:t>
            </a:r>
            <a:endParaRPr lang="pt-BR" altLang="pt-BR" sz="1000">
              <a:solidFill>
                <a:schemeClr val="tx1"/>
              </a:solidFill>
            </a:endParaRPr>
          </a:p>
        </p:txBody>
      </p:sp>
      <p:cxnSp>
        <p:nvCxnSpPr>
          <p:cNvPr id="9" name="Conector angulado 8"/>
          <p:cNvCxnSpPr>
            <a:stCxn id="85" idx="0"/>
            <a:endCxn id="131" idx="0"/>
          </p:cNvCxnSpPr>
          <p:nvPr/>
        </p:nvCxnSpPr>
        <p:spPr>
          <a:xfrm rot="16200000" flipH="1">
            <a:off x="3306042" y="3681340"/>
            <a:ext cx="647700" cy="2556020"/>
          </a:xfrm>
          <a:prstGeom prst="bentConnector3">
            <a:avLst>
              <a:gd name="adj1" fmla="val -35294"/>
            </a:avLst>
          </a:prstGeom>
          <a:ln>
            <a:tailEnd type="arrow"/>
          </a:ln>
        </p:spPr>
        <p:style>
          <a:lnRef idx="1">
            <a:schemeClr val="accent1"/>
          </a:lnRef>
          <a:fillRef idx="0">
            <a:schemeClr val="accent1"/>
          </a:fillRef>
          <a:effectRef idx="0">
            <a:schemeClr val="accent1"/>
          </a:effectRef>
          <a:fontRef idx="minor">
            <a:schemeClr val="tx1"/>
          </a:fontRef>
        </p:style>
      </p:cxnSp>
      <p:pic>
        <p:nvPicPr>
          <p:cNvPr id="36" name="Imagem 3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975" y="244699"/>
            <a:ext cx="1357024" cy="678512"/>
          </a:xfrm>
          <a:prstGeom prst="rect">
            <a:avLst/>
          </a:prstGeom>
        </p:spPr>
      </p:pic>
    </p:spTree>
    <p:extLst>
      <p:ext uri="{BB962C8B-B14F-4D97-AF65-F5344CB8AC3E}">
        <p14:creationId xmlns:p14="http://schemas.microsoft.com/office/powerpoint/2010/main" val="425811702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p:cNvGraphicFramePr/>
          <p:nvPr>
            <p:extLst/>
          </p:nvPr>
        </p:nvGraphicFramePr>
        <p:xfrm>
          <a:off x="1559496" y="1772816"/>
          <a:ext cx="5328592" cy="4464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a 7"/>
          <p:cNvGraphicFramePr/>
          <p:nvPr>
            <p:extLst/>
          </p:nvPr>
        </p:nvGraphicFramePr>
        <p:xfrm>
          <a:off x="7248128" y="1484784"/>
          <a:ext cx="2880320" cy="496855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 name="Retângulo 1"/>
          <p:cNvSpPr/>
          <p:nvPr/>
        </p:nvSpPr>
        <p:spPr>
          <a:xfrm>
            <a:off x="3071664" y="404663"/>
            <a:ext cx="5544616" cy="892552"/>
          </a:xfrm>
          <a:prstGeom prst="rect">
            <a:avLst/>
          </a:prstGeom>
        </p:spPr>
        <p:txBody>
          <a:bodyPr wrap="square">
            <a:spAutoFit/>
          </a:bodyPr>
          <a:lstStyle/>
          <a:p>
            <a:r>
              <a:rPr lang="pt-BR" sz="2600" b="1" dirty="0">
                <a:solidFill>
                  <a:schemeClr val="tx2">
                    <a:lumMod val="50000"/>
                  </a:schemeClr>
                </a:solidFill>
              </a:rPr>
              <a:t>SANÇÕES ADMINISTRATIVAS </a:t>
            </a:r>
          </a:p>
          <a:p>
            <a:r>
              <a:rPr lang="pt-BR" sz="2600" b="1" dirty="0">
                <a:solidFill>
                  <a:schemeClr val="tx2">
                    <a:lumMod val="50000"/>
                  </a:schemeClr>
                </a:solidFill>
              </a:rPr>
              <a:t>					</a:t>
            </a:r>
            <a:r>
              <a:rPr lang="pt-BR" sz="1400" b="1" dirty="0">
                <a:solidFill>
                  <a:schemeClr val="tx2">
                    <a:lumMod val="50000"/>
                  </a:schemeClr>
                </a:solidFill>
              </a:rPr>
              <a:t>Art. 73</a:t>
            </a:r>
          </a:p>
        </p:txBody>
      </p:sp>
      <p:pic>
        <p:nvPicPr>
          <p:cNvPr id="5" name="Imagem 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39681" y="228288"/>
            <a:ext cx="1905000" cy="952500"/>
          </a:xfrm>
          <a:prstGeom prst="rect">
            <a:avLst/>
          </a:prstGeom>
        </p:spPr>
      </p:pic>
    </p:spTree>
    <p:extLst>
      <p:ext uri="{BB962C8B-B14F-4D97-AF65-F5344CB8AC3E}">
        <p14:creationId xmlns:p14="http://schemas.microsoft.com/office/powerpoint/2010/main" val="4064753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8" grpId="0">
        <p:bldAsOne/>
      </p:bldGraphic>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1919536" y="188641"/>
            <a:ext cx="8424936" cy="514643"/>
          </a:xfrm>
          <a:prstGeom prst="rect">
            <a:avLst/>
          </a:prstGeom>
          <a:noFill/>
        </p:spPr>
        <p:txBody>
          <a:bodyPr wrap="square" lIns="82945" tIns="41473" rIns="82945" bIns="41473">
            <a:spAutoFit/>
          </a:bodyPr>
          <a:lstStyle/>
          <a:p>
            <a:pPr algn="ctr">
              <a:defRPr/>
            </a:pPr>
            <a:r>
              <a:rPr lang="pt-BR" sz="2800" b="1" dirty="0">
                <a:ln w="12700">
                  <a:noFill/>
                  <a:prstDash val="solid"/>
                </a:ln>
                <a:solidFill>
                  <a:schemeClr val="accent2"/>
                </a:solidFill>
                <a:effectLst>
                  <a:outerShdw blurRad="41275" dist="20320" dir="1800000" algn="tl" rotWithShape="0">
                    <a:srgbClr val="000000">
                      <a:alpha val="40000"/>
                    </a:srgbClr>
                  </a:outerShdw>
                </a:effectLst>
                <a:latin typeface="Cambria" panose="02040503050406030204" pitchFamily="18" charset="0"/>
              </a:rPr>
              <a:t>Atos de Improbidade Administrativ</a:t>
            </a:r>
            <a:r>
              <a:rPr lang="pt-BR" sz="2800" b="1" dirty="0">
                <a:ln w="12700">
                  <a:noFill/>
                  <a:prstDash val="solid"/>
                </a:ln>
                <a:solidFill>
                  <a:schemeClr val="bg2">
                    <a:lumMod val="75000"/>
                  </a:schemeClr>
                </a:solidFill>
                <a:effectLst>
                  <a:outerShdw blurRad="41275" dist="20320" dir="1800000" algn="tl" rotWithShape="0">
                    <a:srgbClr val="000000">
                      <a:alpha val="40000"/>
                    </a:srgbClr>
                  </a:outerShdw>
                </a:effectLst>
              </a:rPr>
              <a:t>a</a:t>
            </a:r>
          </a:p>
        </p:txBody>
      </p:sp>
      <p:sp>
        <p:nvSpPr>
          <p:cNvPr id="5" name="Espaço Reservado para Conteúdo 2"/>
          <p:cNvSpPr txBox="1">
            <a:spLocks/>
          </p:cNvSpPr>
          <p:nvPr/>
        </p:nvSpPr>
        <p:spPr>
          <a:xfrm>
            <a:off x="965675" y="1340768"/>
            <a:ext cx="9450805" cy="5400600"/>
          </a:xfrm>
          <a:prstGeom prst="rect">
            <a:avLst/>
          </a:prstGeom>
        </p:spPr>
        <p:txBody>
          <a:bodyPr>
            <a:noAutofit/>
          </a:bodyPr>
          <a:lstStyle>
            <a:lvl1pPr marL="342900" indent="-342900" algn="just" defTabSz="914400" rtl="0" eaLnBrk="1" latinLnBrk="0" hangingPunct="1">
              <a:spcBef>
                <a:spcPct val="20000"/>
              </a:spcBef>
              <a:buClr>
                <a:schemeClr val="tx2"/>
              </a:buClr>
              <a:buFont typeface="Arial" pitchFamily="34" charset="0"/>
              <a:buChar char="•"/>
              <a:defRPr sz="2000" kern="1200">
                <a:solidFill>
                  <a:schemeClr val="tx1">
                    <a:lumMod val="50000"/>
                    <a:lumOff val="50000"/>
                  </a:schemeClr>
                </a:solidFill>
                <a:latin typeface="+mj-lt"/>
                <a:ea typeface="+mn-ea"/>
                <a:cs typeface="+mn-cs"/>
              </a:defRPr>
            </a:lvl1pPr>
            <a:lvl2pPr marL="742950" indent="-285750" algn="just" defTabSz="914400" rtl="0" eaLnBrk="1" latinLnBrk="0" hangingPunct="1">
              <a:spcBef>
                <a:spcPct val="20000"/>
              </a:spcBef>
              <a:buClr>
                <a:schemeClr val="tx2"/>
              </a:buClr>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just" defTabSz="914400" rtl="0" eaLnBrk="1" latinLnBrk="0" hangingPunct="1">
              <a:spcBef>
                <a:spcPct val="20000"/>
              </a:spcBef>
              <a:buClr>
                <a:schemeClr val="tx2"/>
              </a:buClr>
              <a:buFont typeface="Arial" pitchFamily="34" charset="0"/>
              <a:buChar char="•"/>
              <a:defRPr sz="1600" kern="1200">
                <a:solidFill>
                  <a:schemeClr val="tx1">
                    <a:lumMod val="50000"/>
                    <a:lumOff val="50000"/>
                  </a:schemeClr>
                </a:solidFill>
                <a:latin typeface="+mj-lt"/>
                <a:ea typeface="+mn-ea"/>
                <a:cs typeface="+mn-cs"/>
              </a:defRPr>
            </a:lvl3pPr>
            <a:lvl4pPr marL="1600200" indent="-228600" algn="just" defTabSz="914400" rtl="0" eaLnBrk="1" latinLnBrk="0" hangingPunct="1">
              <a:spcBef>
                <a:spcPct val="20000"/>
              </a:spcBef>
              <a:buClr>
                <a:schemeClr val="tx2"/>
              </a:buClr>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just" defTabSz="914400" rtl="0" eaLnBrk="1" latinLnBrk="0" hangingPunct="1">
              <a:spcBef>
                <a:spcPct val="20000"/>
              </a:spcBef>
              <a:buClr>
                <a:schemeClr val="tx2"/>
              </a:buClr>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a:lnSpc>
                <a:spcPct val="115000"/>
              </a:lnSpc>
              <a:spcAft>
                <a:spcPts val="500"/>
              </a:spcAft>
              <a:buClr>
                <a:schemeClr val="accent2"/>
              </a:buClr>
              <a:buFont typeface="Wingdings" panose="05000000000000000000" pitchFamily="2" charset="2"/>
              <a:buChar char="ü"/>
            </a:pPr>
            <a:r>
              <a:rPr lang="pt-BR" b="1" dirty="0">
                <a:solidFill>
                  <a:schemeClr val="tx1"/>
                </a:solidFill>
                <a:latin typeface="Cambria" panose="02040503050406030204" pitchFamily="18" charset="0"/>
                <a:cs typeface="Arial" panose="020B0604020202020204" pitchFamily="34" charset="0"/>
              </a:rPr>
              <a:t>Art. 77. O art. 10 da </a:t>
            </a:r>
            <a:r>
              <a:rPr lang="pt-BR" b="1" dirty="0">
                <a:solidFill>
                  <a:schemeClr val="tx1"/>
                </a:solidFill>
                <a:latin typeface="Cambria" panose="02040503050406030204" pitchFamily="18" charset="0"/>
                <a:cs typeface="Arial" panose="020B0604020202020204" pitchFamily="34" charset="0"/>
                <a:hlinkClick r:id="rId2"/>
              </a:rPr>
              <a:t>Lei n</a:t>
            </a:r>
            <a:r>
              <a:rPr lang="pt-BR" b="1" u="sng" baseline="30000" dirty="0">
                <a:solidFill>
                  <a:schemeClr val="tx1"/>
                </a:solidFill>
                <a:latin typeface="Cambria" panose="02040503050406030204" pitchFamily="18" charset="0"/>
                <a:cs typeface="Arial" panose="020B0604020202020204" pitchFamily="34" charset="0"/>
                <a:hlinkClick r:id="rId2"/>
              </a:rPr>
              <a:t>o</a:t>
            </a:r>
            <a:r>
              <a:rPr lang="pt-BR" b="1" dirty="0">
                <a:solidFill>
                  <a:schemeClr val="tx1"/>
                </a:solidFill>
                <a:latin typeface="Cambria" panose="02040503050406030204" pitchFamily="18" charset="0"/>
                <a:cs typeface="Arial" panose="020B0604020202020204" pitchFamily="34" charset="0"/>
                <a:hlinkClick r:id="rId2"/>
              </a:rPr>
              <a:t> 8.429, de 2 de junho de 1992</a:t>
            </a:r>
            <a:r>
              <a:rPr lang="pt-BR" b="1" dirty="0">
                <a:solidFill>
                  <a:schemeClr val="tx1"/>
                </a:solidFill>
                <a:latin typeface="Cambria" panose="02040503050406030204" pitchFamily="18" charset="0"/>
                <a:cs typeface="Arial" panose="020B0604020202020204" pitchFamily="34" charset="0"/>
              </a:rPr>
              <a:t>, passa a vigorar com as seguintes alterações:</a:t>
            </a:r>
          </a:p>
          <a:p>
            <a:pPr>
              <a:lnSpc>
                <a:spcPct val="115000"/>
              </a:lnSpc>
              <a:spcAft>
                <a:spcPts val="500"/>
              </a:spcAft>
              <a:buClr>
                <a:schemeClr val="accent2"/>
              </a:buClr>
              <a:buFont typeface="Wingdings" panose="05000000000000000000" pitchFamily="2" charset="2"/>
              <a:buChar char="ü"/>
            </a:pPr>
            <a:endParaRPr lang="pt-BR" sz="1000" b="1" dirty="0">
              <a:solidFill>
                <a:schemeClr val="tx1"/>
              </a:solidFill>
              <a:latin typeface="Cambria" panose="02040503050406030204" pitchFamily="18" charset="0"/>
              <a:cs typeface="Arial" panose="020B0604020202020204" pitchFamily="34" charset="0"/>
            </a:endParaRPr>
          </a:p>
          <a:p>
            <a:pPr marL="0" indent="0">
              <a:buNone/>
            </a:pPr>
            <a:r>
              <a:rPr lang="pt-BR" dirty="0">
                <a:solidFill>
                  <a:schemeClr val="tx1"/>
                </a:solidFill>
                <a:latin typeface="Cambria" panose="02040503050406030204" pitchFamily="18" charset="0"/>
                <a:hlinkClick r:id="rId2"/>
              </a:rPr>
              <a:t>VIII - </a:t>
            </a:r>
            <a:r>
              <a:rPr lang="pt-BR" dirty="0">
                <a:solidFill>
                  <a:schemeClr val="tx1"/>
                </a:solidFill>
                <a:latin typeface="Cambria" panose="02040503050406030204" pitchFamily="18" charset="0"/>
              </a:rPr>
              <a:t>frustrar a licitude de processo licitatório ou de processo seletivo para celebração de parcerias com entidades sem fins lucrativos, ou dispensá-los indevidamente;</a:t>
            </a:r>
          </a:p>
          <a:p>
            <a:pPr marL="0" indent="0">
              <a:buNone/>
            </a:pPr>
            <a:r>
              <a:rPr lang="pt-BR" dirty="0">
                <a:solidFill>
                  <a:schemeClr val="tx1"/>
                </a:solidFill>
                <a:latin typeface="Cambria" panose="02040503050406030204" pitchFamily="18" charset="0"/>
                <a:hlinkClick r:id="rId2"/>
              </a:rPr>
              <a:t>XVI - </a:t>
            </a:r>
            <a:r>
              <a:rPr lang="pt-BR" dirty="0">
                <a:solidFill>
                  <a:schemeClr val="tx1"/>
                </a:solidFill>
                <a:latin typeface="Cambria" panose="02040503050406030204" pitchFamily="18" charset="0"/>
              </a:rPr>
              <a:t>facilitar ou concorrer, por qualquer forma, para a incorporação, ao patrimônio particular de pessoa física ou jurídica, de bens, rendas, verbas ou valores públicos transferidos pela administração pública a entidades privadas mediante celebração de parcerias, sem a observância das formalidades legais ou regulamentares aplicáveis à espécie;</a:t>
            </a:r>
          </a:p>
          <a:p>
            <a:pPr marL="0" indent="0">
              <a:buNone/>
            </a:pPr>
            <a:r>
              <a:rPr lang="pt-BR" dirty="0">
                <a:solidFill>
                  <a:schemeClr val="tx1"/>
                </a:solidFill>
                <a:latin typeface="Cambria" panose="02040503050406030204" pitchFamily="18" charset="0"/>
              </a:rPr>
              <a:t>XVII - permitir ou concorrer para que pessoa física ou jurídica privada utilize bens, rendas, verbas ou valores públicos transferidos pela administração pública a entidade privada mediante celebração de parcerias, sem a observância das formalidades legais ou regulamentares aplicáveis à espécie;</a:t>
            </a:r>
            <a:endParaRPr lang="pt-BR" dirty="0">
              <a:solidFill>
                <a:schemeClr val="tx1"/>
              </a:solidFill>
              <a:latin typeface="Cambria" panose="02040503050406030204" pitchFamily="18" charset="0"/>
              <a:ea typeface="Times New Roman"/>
              <a:cs typeface="Times New Roman"/>
            </a:endParaRPr>
          </a:p>
        </p:txBody>
      </p:sp>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681" y="228288"/>
            <a:ext cx="1905000" cy="952500"/>
          </a:xfrm>
          <a:prstGeom prst="rect">
            <a:avLst/>
          </a:prstGeom>
        </p:spPr>
      </p:pic>
    </p:spTree>
    <p:extLst>
      <p:ext uri="{BB962C8B-B14F-4D97-AF65-F5344CB8AC3E}">
        <p14:creationId xmlns:p14="http://schemas.microsoft.com/office/powerpoint/2010/main" val="3554261716"/>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1919536" y="188641"/>
            <a:ext cx="8424936" cy="514643"/>
          </a:xfrm>
          <a:prstGeom prst="rect">
            <a:avLst/>
          </a:prstGeom>
          <a:noFill/>
        </p:spPr>
        <p:txBody>
          <a:bodyPr wrap="square" lIns="82945" tIns="41473" rIns="82945" bIns="41473">
            <a:spAutoFit/>
          </a:bodyPr>
          <a:lstStyle/>
          <a:p>
            <a:pPr algn="ctr">
              <a:defRPr/>
            </a:pPr>
            <a:r>
              <a:rPr lang="pt-BR" sz="2800" b="1" dirty="0">
                <a:ln w="12700">
                  <a:noFill/>
                  <a:prstDash val="solid"/>
                </a:ln>
                <a:solidFill>
                  <a:schemeClr val="accent2"/>
                </a:solidFill>
                <a:effectLst>
                  <a:outerShdw blurRad="41275" dist="20320" dir="1800000" algn="tl" rotWithShape="0">
                    <a:srgbClr val="000000">
                      <a:alpha val="40000"/>
                    </a:srgbClr>
                  </a:outerShdw>
                </a:effectLst>
                <a:latin typeface="Cambria" panose="02040503050406030204" pitchFamily="18" charset="0"/>
              </a:rPr>
              <a:t>Atos de Improbidade Administrativa</a:t>
            </a:r>
          </a:p>
        </p:txBody>
      </p:sp>
      <p:sp>
        <p:nvSpPr>
          <p:cNvPr id="5" name="Espaço Reservado para Conteúdo 2"/>
          <p:cNvSpPr txBox="1">
            <a:spLocks/>
          </p:cNvSpPr>
          <p:nvPr/>
        </p:nvSpPr>
        <p:spPr>
          <a:xfrm>
            <a:off x="1847528" y="1340768"/>
            <a:ext cx="8568952" cy="5256584"/>
          </a:xfrm>
          <a:prstGeom prst="rect">
            <a:avLst/>
          </a:prstGeom>
        </p:spPr>
        <p:txBody>
          <a:bodyPr>
            <a:noAutofit/>
          </a:bodyPr>
          <a:lstStyle>
            <a:lvl1pPr marL="342900" indent="-342900" algn="just" defTabSz="914400" rtl="0" eaLnBrk="1" latinLnBrk="0" hangingPunct="1">
              <a:spcBef>
                <a:spcPct val="20000"/>
              </a:spcBef>
              <a:buClr>
                <a:schemeClr val="tx2"/>
              </a:buClr>
              <a:buFont typeface="Arial" pitchFamily="34" charset="0"/>
              <a:buChar char="•"/>
              <a:defRPr sz="2000" kern="1200">
                <a:solidFill>
                  <a:schemeClr val="tx1">
                    <a:lumMod val="50000"/>
                    <a:lumOff val="50000"/>
                  </a:schemeClr>
                </a:solidFill>
                <a:latin typeface="+mj-lt"/>
                <a:ea typeface="+mn-ea"/>
                <a:cs typeface="+mn-cs"/>
              </a:defRPr>
            </a:lvl1pPr>
            <a:lvl2pPr marL="742950" indent="-285750" algn="just" defTabSz="914400" rtl="0" eaLnBrk="1" latinLnBrk="0" hangingPunct="1">
              <a:spcBef>
                <a:spcPct val="20000"/>
              </a:spcBef>
              <a:buClr>
                <a:schemeClr val="tx2"/>
              </a:buClr>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just" defTabSz="914400" rtl="0" eaLnBrk="1" latinLnBrk="0" hangingPunct="1">
              <a:spcBef>
                <a:spcPct val="20000"/>
              </a:spcBef>
              <a:buClr>
                <a:schemeClr val="tx2"/>
              </a:buClr>
              <a:buFont typeface="Arial" pitchFamily="34" charset="0"/>
              <a:buChar char="•"/>
              <a:defRPr sz="1600" kern="1200">
                <a:solidFill>
                  <a:schemeClr val="tx1">
                    <a:lumMod val="50000"/>
                    <a:lumOff val="50000"/>
                  </a:schemeClr>
                </a:solidFill>
                <a:latin typeface="+mj-lt"/>
                <a:ea typeface="+mn-ea"/>
                <a:cs typeface="+mn-cs"/>
              </a:defRPr>
            </a:lvl3pPr>
            <a:lvl4pPr marL="1600200" indent="-228600" algn="just" defTabSz="914400" rtl="0" eaLnBrk="1" latinLnBrk="0" hangingPunct="1">
              <a:spcBef>
                <a:spcPct val="20000"/>
              </a:spcBef>
              <a:buClr>
                <a:schemeClr val="tx2"/>
              </a:buClr>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just" defTabSz="914400" rtl="0" eaLnBrk="1" latinLnBrk="0" hangingPunct="1">
              <a:spcBef>
                <a:spcPct val="20000"/>
              </a:spcBef>
              <a:buClr>
                <a:schemeClr val="tx2"/>
              </a:buClr>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a:lnSpc>
                <a:spcPct val="115000"/>
              </a:lnSpc>
              <a:spcAft>
                <a:spcPts val="500"/>
              </a:spcAft>
              <a:buClr>
                <a:schemeClr val="accent2"/>
              </a:buClr>
              <a:buFont typeface="Wingdings" panose="05000000000000000000" pitchFamily="2" charset="2"/>
              <a:buChar char="ü"/>
            </a:pPr>
            <a:r>
              <a:rPr lang="pt-BR" b="1" dirty="0">
                <a:solidFill>
                  <a:schemeClr val="tx1"/>
                </a:solidFill>
                <a:latin typeface="Cambria" panose="02040503050406030204" pitchFamily="18" charset="0"/>
                <a:cs typeface="Arial" panose="020B0604020202020204" pitchFamily="34" charset="0"/>
              </a:rPr>
              <a:t>Art. 77. O art. 10 da </a:t>
            </a:r>
            <a:r>
              <a:rPr lang="pt-BR" b="1" dirty="0">
                <a:solidFill>
                  <a:schemeClr val="tx1"/>
                </a:solidFill>
                <a:latin typeface="Cambria" panose="02040503050406030204" pitchFamily="18" charset="0"/>
                <a:cs typeface="Arial" panose="020B0604020202020204" pitchFamily="34" charset="0"/>
                <a:hlinkClick r:id="rId2"/>
              </a:rPr>
              <a:t>Lei n</a:t>
            </a:r>
            <a:r>
              <a:rPr lang="pt-BR" b="1" u="sng" baseline="30000" dirty="0">
                <a:solidFill>
                  <a:schemeClr val="tx1"/>
                </a:solidFill>
                <a:latin typeface="Cambria" panose="02040503050406030204" pitchFamily="18" charset="0"/>
                <a:cs typeface="Arial" panose="020B0604020202020204" pitchFamily="34" charset="0"/>
                <a:hlinkClick r:id="rId2"/>
              </a:rPr>
              <a:t>o</a:t>
            </a:r>
            <a:r>
              <a:rPr lang="pt-BR" b="1" dirty="0">
                <a:solidFill>
                  <a:schemeClr val="tx1"/>
                </a:solidFill>
                <a:latin typeface="Cambria" panose="02040503050406030204" pitchFamily="18" charset="0"/>
                <a:cs typeface="Arial" panose="020B0604020202020204" pitchFamily="34" charset="0"/>
                <a:hlinkClick r:id="rId2"/>
              </a:rPr>
              <a:t> 8.429, de 2 de junho de 1992</a:t>
            </a:r>
            <a:r>
              <a:rPr lang="pt-BR" b="1" dirty="0">
                <a:solidFill>
                  <a:schemeClr val="tx1"/>
                </a:solidFill>
                <a:latin typeface="Cambria" panose="02040503050406030204" pitchFamily="18" charset="0"/>
                <a:cs typeface="Arial" panose="020B0604020202020204" pitchFamily="34" charset="0"/>
              </a:rPr>
              <a:t>, passa a vigorar com as seguintes alterações:</a:t>
            </a:r>
          </a:p>
          <a:p>
            <a:pPr>
              <a:lnSpc>
                <a:spcPct val="115000"/>
              </a:lnSpc>
              <a:spcAft>
                <a:spcPts val="500"/>
              </a:spcAft>
              <a:buClr>
                <a:schemeClr val="accent2"/>
              </a:buClr>
              <a:buFont typeface="Wingdings" panose="05000000000000000000" pitchFamily="2" charset="2"/>
              <a:buChar char="ü"/>
            </a:pPr>
            <a:endParaRPr lang="pt-BR" sz="1000" b="1" dirty="0">
              <a:solidFill>
                <a:schemeClr val="tx1"/>
              </a:solidFill>
              <a:latin typeface="Cambria" panose="02040503050406030204" pitchFamily="18" charset="0"/>
              <a:cs typeface="Arial" panose="020B0604020202020204" pitchFamily="34" charset="0"/>
            </a:endParaRPr>
          </a:p>
          <a:p>
            <a:pPr marL="0" indent="0">
              <a:buNone/>
            </a:pPr>
            <a:r>
              <a:rPr lang="pt-BR" dirty="0">
                <a:solidFill>
                  <a:srgbClr val="000000"/>
                </a:solidFill>
                <a:latin typeface="Cambria" panose="02040503050406030204" pitchFamily="18" charset="0"/>
              </a:rPr>
              <a:t>XVIII - celebrar parcerias da administração pública com entidades privadas sem a observância das formalidades legais ou regulamentares aplicáveis à espécie;</a:t>
            </a:r>
          </a:p>
          <a:p>
            <a:pPr marL="0" indent="0">
              <a:buNone/>
            </a:pPr>
            <a:r>
              <a:rPr lang="pt-BR" dirty="0">
                <a:solidFill>
                  <a:srgbClr val="000000"/>
                </a:solidFill>
                <a:latin typeface="Cambria" panose="02040503050406030204" pitchFamily="18" charset="0"/>
              </a:rPr>
              <a:t>XIX - agir negligentemente na celebração, fiscalização e análise das prestações de contas de parcerias firmadas pela administração pública com entidades privadas;          </a:t>
            </a:r>
          </a:p>
          <a:p>
            <a:pPr marL="0" indent="0">
              <a:buNone/>
            </a:pPr>
            <a:r>
              <a:rPr lang="pt-BR" dirty="0">
                <a:solidFill>
                  <a:srgbClr val="000000"/>
                </a:solidFill>
                <a:latin typeface="Cambria" panose="02040503050406030204" pitchFamily="18" charset="0"/>
              </a:rPr>
              <a:t>XX - liberar recursos de parcerias firmadas pela administração pública com entidades privadas sem a estrita observância das normas pertinentes ou influir de qualquer forma para a sua aplicação irregular.            </a:t>
            </a:r>
          </a:p>
          <a:p>
            <a:pPr marL="0" indent="0">
              <a:buNone/>
            </a:pPr>
            <a:r>
              <a:rPr lang="pt-BR" dirty="0">
                <a:solidFill>
                  <a:srgbClr val="000000"/>
                </a:solidFill>
                <a:latin typeface="Cambria" panose="02040503050406030204" pitchFamily="18" charset="0"/>
              </a:rPr>
              <a:t>XXI - liberar recursos de parcerias firmadas pela administração pública com entidades privadas sem a estrita observância das normas pertinentes ou influir de qualquer forma para a sua aplicação irregular.” (NR)</a:t>
            </a:r>
          </a:p>
          <a:p>
            <a:pPr>
              <a:lnSpc>
                <a:spcPct val="115000"/>
              </a:lnSpc>
              <a:spcAft>
                <a:spcPts val="500"/>
              </a:spcAft>
              <a:buClr>
                <a:schemeClr val="accent2"/>
              </a:buClr>
              <a:buFont typeface="Wingdings" panose="05000000000000000000" pitchFamily="2" charset="2"/>
              <a:buChar char="ü"/>
            </a:pPr>
            <a:endParaRPr lang="pt-BR" b="1" dirty="0">
              <a:solidFill>
                <a:schemeClr val="tx1"/>
              </a:solidFill>
              <a:latin typeface="Arial" panose="020B0604020202020204" pitchFamily="34" charset="0"/>
              <a:cs typeface="Arial" panose="020B0604020202020204" pitchFamily="34" charset="0"/>
            </a:endParaRPr>
          </a:p>
          <a:p>
            <a:pPr lvl="1">
              <a:lnSpc>
                <a:spcPct val="115000"/>
              </a:lnSpc>
              <a:spcAft>
                <a:spcPts val="500"/>
              </a:spcAft>
              <a:buClr>
                <a:schemeClr val="accent2"/>
              </a:buClr>
              <a:buFont typeface="Wingdings" panose="05000000000000000000" pitchFamily="2" charset="2"/>
              <a:buChar char="ü"/>
            </a:pPr>
            <a:endParaRPr lang="pt-BR" b="1" dirty="0">
              <a:solidFill>
                <a:schemeClr val="tx1"/>
              </a:solidFill>
              <a:latin typeface="Arial" panose="020B0604020202020204" pitchFamily="34" charset="0"/>
              <a:cs typeface="Arial" panose="020B0604020202020204" pitchFamily="34" charset="0"/>
            </a:endParaRPr>
          </a:p>
          <a:p>
            <a:pPr>
              <a:lnSpc>
                <a:spcPct val="115000"/>
              </a:lnSpc>
              <a:spcAft>
                <a:spcPts val="500"/>
              </a:spcAft>
              <a:buClr>
                <a:schemeClr val="accent2"/>
              </a:buClr>
              <a:buFont typeface="Wingdings" panose="05000000000000000000" pitchFamily="2" charset="2"/>
              <a:buChar char="ü"/>
            </a:pPr>
            <a:endParaRPr lang="pt-BR" sz="1000" dirty="0">
              <a:solidFill>
                <a:srgbClr val="000000"/>
              </a:solidFill>
              <a:latin typeface="Times New Roman"/>
              <a:ea typeface="Times New Roman"/>
              <a:cs typeface="Times New Roman"/>
            </a:endParaRPr>
          </a:p>
          <a:p>
            <a:pPr>
              <a:lnSpc>
                <a:spcPct val="115000"/>
              </a:lnSpc>
              <a:spcAft>
                <a:spcPts val="500"/>
              </a:spcAft>
              <a:buClr>
                <a:schemeClr val="accent2"/>
              </a:buClr>
              <a:buFont typeface="Wingdings" panose="05000000000000000000" pitchFamily="2" charset="2"/>
              <a:buChar char="ü"/>
            </a:pPr>
            <a:endParaRPr lang="pt-BR" dirty="0">
              <a:solidFill>
                <a:srgbClr val="000000"/>
              </a:solidFill>
              <a:latin typeface="Times New Roman"/>
              <a:ea typeface="Times New Roman"/>
              <a:cs typeface="Times New Roman"/>
            </a:endParaRPr>
          </a:p>
        </p:txBody>
      </p:sp>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681" y="228288"/>
            <a:ext cx="1905000" cy="952500"/>
          </a:xfrm>
          <a:prstGeom prst="rect">
            <a:avLst/>
          </a:prstGeom>
        </p:spPr>
      </p:pic>
    </p:spTree>
    <p:extLst>
      <p:ext uri="{BB962C8B-B14F-4D97-AF65-F5344CB8AC3E}">
        <p14:creationId xmlns:p14="http://schemas.microsoft.com/office/powerpoint/2010/main" val="2082235269"/>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1919536" y="3330194"/>
            <a:ext cx="8424936" cy="514643"/>
          </a:xfrm>
          <a:prstGeom prst="rect">
            <a:avLst/>
          </a:prstGeom>
          <a:noFill/>
        </p:spPr>
        <p:txBody>
          <a:bodyPr wrap="square" lIns="82945" tIns="41473" rIns="82945" bIns="41473">
            <a:spAutoFit/>
          </a:bodyPr>
          <a:lstStyle/>
          <a:p>
            <a:pPr algn="ctr">
              <a:defRPr/>
            </a:pPr>
            <a:r>
              <a:rPr lang="pt-BR" sz="2800" b="1" dirty="0">
                <a:ln w="12700">
                  <a:noFill/>
                  <a:prstDash val="solid"/>
                </a:ln>
                <a:solidFill>
                  <a:schemeClr val="accent2"/>
                </a:solidFill>
                <a:effectLst>
                  <a:outerShdw blurRad="41275" dist="20320" dir="1800000" algn="tl" rotWithShape="0">
                    <a:srgbClr val="000000">
                      <a:alpha val="40000"/>
                    </a:srgbClr>
                  </a:outerShdw>
                </a:effectLst>
                <a:latin typeface="Cambria" panose="02040503050406030204" pitchFamily="18" charset="0"/>
              </a:rPr>
              <a:t>Aspectos Importantes Legislação CREA/RS</a:t>
            </a:r>
          </a:p>
        </p:txBody>
      </p:sp>
      <p:sp>
        <p:nvSpPr>
          <p:cNvPr id="5" name="Espaço Reservado para Conteúdo 2"/>
          <p:cNvSpPr txBox="1">
            <a:spLocks/>
          </p:cNvSpPr>
          <p:nvPr/>
        </p:nvSpPr>
        <p:spPr>
          <a:xfrm>
            <a:off x="1847528" y="1340768"/>
            <a:ext cx="8568952" cy="5256584"/>
          </a:xfrm>
          <a:prstGeom prst="rect">
            <a:avLst/>
          </a:prstGeom>
        </p:spPr>
        <p:txBody>
          <a:bodyPr>
            <a:noAutofit/>
          </a:bodyPr>
          <a:lstStyle>
            <a:lvl1pPr marL="342900" indent="-342900" algn="just" defTabSz="914400" rtl="0" eaLnBrk="1" latinLnBrk="0" hangingPunct="1">
              <a:spcBef>
                <a:spcPct val="20000"/>
              </a:spcBef>
              <a:buClr>
                <a:schemeClr val="tx2"/>
              </a:buClr>
              <a:buFont typeface="Arial" pitchFamily="34" charset="0"/>
              <a:buChar char="•"/>
              <a:defRPr sz="2000" kern="1200">
                <a:solidFill>
                  <a:schemeClr val="tx1">
                    <a:lumMod val="50000"/>
                    <a:lumOff val="50000"/>
                  </a:schemeClr>
                </a:solidFill>
                <a:latin typeface="+mj-lt"/>
                <a:ea typeface="+mn-ea"/>
                <a:cs typeface="+mn-cs"/>
              </a:defRPr>
            </a:lvl1pPr>
            <a:lvl2pPr marL="742950" indent="-285750" algn="just" defTabSz="914400" rtl="0" eaLnBrk="1" latinLnBrk="0" hangingPunct="1">
              <a:spcBef>
                <a:spcPct val="20000"/>
              </a:spcBef>
              <a:buClr>
                <a:schemeClr val="tx2"/>
              </a:buClr>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just" defTabSz="914400" rtl="0" eaLnBrk="1" latinLnBrk="0" hangingPunct="1">
              <a:spcBef>
                <a:spcPct val="20000"/>
              </a:spcBef>
              <a:buClr>
                <a:schemeClr val="tx2"/>
              </a:buClr>
              <a:buFont typeface="Arial" pitchFamily="34" charset="0"/>
              <a:buChar char="•"/>
              <a:defRPr sz="1600" kern="1200">
                <a:solidFill>
                  <a:schemeClr val="tx1">
                    <a:lumMod val="50000"/>
                    <a:lumOff val="50000"/>
                  </a:schemeClr>
                </a:solidFill>
                <a:latin typeface="+mj-lt"/>
                <a:ea typeface="+mn-ea"/>
                <a:cs typeface="+mn-cs"/>
              </a:defRPr>
            </a:lvl3pPr>
            <a:lvl4pPr marL="1600200" indent="-228600" algn="just" defTabSz="914400" rtl="0" eaLnBrk="1" latinLnBrk="0" hangingPunct="1">
              <a:spcBef>
                <a:spcPct val="20000"/>
              </a:spcBef>
              <a:buClr>
                <a:schemeClr val="tx2"/>
              </a:buClr>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just" defTabSz="914400" rtl="0" eaLnBrk="1" latinLnBrk="0" hangingPunct="1">
              <a:spcBef>
                <a:spcPct val="20000"/>
              </a:spcBef>
              <a:buClr>
                <a:schemeClr val="tx2"/>
              </a:buClr>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a:lnSpc>
                <a:spcPct val="115000"/>
              </a:lnSpc>
              <a:spcAft>
                <a:spcPts val="500"/>
              </a:spcAft>
              <a:buClr>
                <a:schemeClr val="accent2"/>
              </a:buClr>
              <a:buFont typeface="Wingdings" panose="05000000000000000000" pitchFamily="2" charset="2"/>
              <a:buChar char="ü"/>
            </a:pPr>
            <a:endParaRPr lang="pt-BR" b="1" dirty="0">
              <a:solidFill>
                <a:schemeClr val="tx1"/>
              </a:solidFill>
              <a:latin typeface="Arial" panose="020B0604020202020204" pitchFamily="34" charset="0"/>
              <a:cs typeface="Arial" panose="020B0604020202020204" pitchFamily="34" charset="0"/>
            </a:endParaRPr>
          </a:p>
          <a:p>
            <a:pPr lvl="1">
              <a:lnSpc>
                <a:spcPct val="115000"/>
              </a:lnSpc>
              <a:spcAft>
                <a:spcPts val="500"/>
              </a:spcAft>
              <a:buClr>
                <a:schemeClr val="accent2"/>
              </a:buClr>
              <a:buFont typeface="Wingdings" panose="05000000000000000000" pitchFamily="2" charset="2"/>
              <a:buChar char="ü"/>
            </a:pPr>
            <a:endParaRPr lang="pt-BR" b="1" dirty="0">
              <a:solidFill>
                <a:schemeClr val="tx1"/>
              </a:solidFill>
              <a:latin typeface="Arial" panose="020B0604020202020204" pitchFamily="34" charset="0"/>
              <a:cs typeface="Arial" panose="020B0604020202020204" pitchFamily="34" charset="0"/>
            </a:endParaRPr>
          </a:p>
          <a:p>
            <a:pPr>
              <a:lnSpc>
                <a:spcPct val="115000"/>
              </a:lnSpc>
              <a:spcAft>
                <a:spcPts val="500"/>
              </a:spcAft>
              <a:buClr>
                <a:schemeClr val="accent2"/>
              </a:buClr>
              <a:buFont typeface="Wingdings" panose="05000000000000000000" pitchFamily="2" charset="2"/>
              <a:buChar char="ü"/>
            </a:pPr>
            <a:endParaRPr lang="pt-BR" sz="1000" dirty="0">
              <a:solidFill>
                <a:srgbClr val="000000"/>
              </a:solidFill>
              <a:latin typeface="Times New Roman"/>
              <a:ea typeface="Times New Roman"/>
              <a:cs typeface="Times New Roman"/>
            </a:endParaRPr>
          </a:p>
          <a:p>
            <a:pPr>
              <a:lnSpc>
                <a:spcPct val="115000"/>
              </a:lnSpc>
              <a:spcAft>
                <a:spcPts val="500"/>
              </a:spcAft>
              <a:buClr>
                <a:schemeClr val="accent2"/>
              </a:buClr>
              <a:buFont typeface="Wingdings" panose="05000000000000000000" pitchFamily="2" charset="2"/>
              <a:buChar char="ü"/>
            </a:pPr>
            <a:endParaRPr lang="pt-BR" dirty="0">
              <a:solidFill>
                <a:srgbClr val="000000"/>
              </a:solidFill>
              <a:latin typeface="Times New Roman"/>
              <a:ea typeface="Times New Roman"/>
              <a:cs typeface="Times New Roman"/>
            </a:endParaRPr>
          </a:p>
        </p:txBody>
      </p:sp>
      <p:pic>
        <p:nvPicPr>
          <p:cNvPr id="6" name="Image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681" y="228288"/>
            <a:ext cx="1905000" cy="952500"/>
          </a:xfrm>
          <a:prstGeom prst="rect">
            <a:avLst/>
          </a:prstGeom>
        </p:spPr>
      </p:pic>
    </p:spTree>
    <p:extLst>
      <p:ext uri="{BB962C8B-B14F-4D97-AF65-F5344CB8AC3E}">
        <p14:creationId xmlns:p14="http://schemas.microsoft.com/office/powerpoint/2010/main" val="206333595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p:cNvSpPr/>
          <p:nvPr/>
        </p:nvSpPr>
        <p:spPr>
          <a:xfrm>
            <a:off x="1524000" y="4365104"/>
            <a:ext cx="9144000" cy="630070"/>
          </a:xfrm>
          <a:prstGeom prst="rect">
            <a:avLst/>
          </a:prstGeom>
          <a:gradFill flip="none" rotWithShape="1">
            <a:gsLst>
              <a:gs pos="0">
                <a:schemeClr val="bg1">
                  <a:lumMod val="50000"/>
                  <a:tint val="66000"/>
                  <a:satMod val="160000"/>
                </a:schemeClr>
              </a:gs>
              <a:gs pos="50000">
                <a:schemeClr val="bg1">
                  <a:lumMod val="50000"/>
                  <a:tint val="44500"/>
                  <a:satMod val="160000"/>
                </a:schemeClr>
              </a:gs>
              <a:gs pos="100000">
                <a:schemeClr val="bg1">
                  <a:lumMod val="50000"/>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600" b="1" i="1" dirty="0">
                <a:solidFill>
                  <a:schemeClr val="tx1">
                    <a:lumMod val="65000"/>
                    <a:lumOff val="35000"/>
                  </a:schemeClr>
                </a:solidFill>
                <a:effectLst>
                  <a:outerShdw blurRad="38100" dist="38100" dir="2700000" algn="tl">
                    <a:srgbClr val="000000">
                      <a:alpha val="43137"/>
                    </a:srgbClr>
                  </a:outerShdw>
                </a:effectLst>
              </a:rPr>
              <a:t>Obrigada!!</a:t>
            </a:r>
          </a:p>
        </p:txBody>
      </p:sp>
      <p:sp>
        <p:nvSpPr>
          <p:cNvPr id="6" name="CaixaDeTexto 5"/>
          <p:cNvSpPr txBox="1"/>
          <p:nvPr/>
        </p:nvSpPr>
        <p:spPr>
          <a:xfrm>
            <a:off x="6632620" y="5746872"/>
            <a:ext cx="3766522" cy="369332"/>
          </a:xfrm>
          <a:prstGeom prst="rect">
            <a:avLst/>
          </a:prstGeom>
          <a:noFill/>
        </p:spPr>
        <p:txBody>
          <a:bodyPr wrap="square" rtlCol="0">
            <a:spAutoFit/>
          </a:bodyPr>
          <a:lstStyle/>
          <a:p>
            <a:r>
              <a:rPr lang="pt-BR" dirty="0"/>
              <a:t>schirley@consultoriasquadra.com.br</a:t>
            </a:r>
          </a:p>
        </p:txBody>
      </p:sp>
      <p:sp>
        <p:nvSpPr>
          <p:cNvPr id="9" name="CaixaDeTexto 8"/>
          <p:cNvSpPr txBox="1"/>
          <p:nvPr/>
        </p:nvSpPr>
        <p:spPr>
          <a:xfrm>
            <a:off x="2279576" y="620689"/>
            <a:ext cx="7200800" cy="707886"/>
          </a:xfrm>
          <a:prstGeom prst="rect">
            <a:avLst/>
          </a:prstGeom>
          <a:noFill/>
        </p:spPr>
        <p:txBody>
          <a:bodyPr wrap="square" rtlCol="0">
            <a:spAutoFit/>
          </a:bodyPr>
          <a:lstStyle/>
          <a:p>
            <a:r>
              <a:rPr lang="pt-BR" sz="2000" i="1" dirty="0">
                <a:latin typeface="Cambria" panose="02040503050406030204" pitchFamily="18" charset="0"/>
              </a:rPr>
              <a:t>“O planejamento não diz respeito a decisões futuras, mas às implicações futuras de decisões presentes.”</a:t>
            </a:r>
          </a:p>
        </p:txBody>
      </p:sp>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0350" y="1593385"/>
            <a:ext cx="3134122" cy="17551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Imagem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681" y="228288"/>
            <a:ext cx="1905000" cy="952500"/>
          </a:xfrm>
          <a:prstGeom prst="rect">
            <a:avLst/>
          </a:prstGeom>
        </p:spPr>
      </p:pic>
    </p:spTree>
    <p:extLst>
      <p:ext uri="{BB962C8B-B14F-4D97-AF65-F5344CB8AC3E}">
        <p14:creationId xmlns:p14="http://schemas.microsoft.com/office/powerpoint/2010/main" val="337108017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8007" y="624109"/>
            <a:ext cx="11160808" cy="1612653"/>
          </a:xfrm>
        </p:spPr>
        <p:txBody>
          <a:bodyPr>
            <a:normAutofit fontScale="90000"/>
          </a:bodyPr>
          <a:lstStyle/>
          <a:p>
            <a:pPr algn="just"/>
            <a:r>
              <a:rPr lang="pt-BR" dirty="0">
                <a:latin typeface="+mn-lt"/>
              </a:rPr>
              <a:t>Quais as pessoas jurídicas que poderão </a:t>
            </a:r>
            <a:r>
              <a:rPr lang="pt-BR" dirty="0" err="1">
                <a:latin typeface="+mn-lt"/>
              </a:rPr>
              <a:t>contratualizar</a:t>
            </a:r>
            <a:r>
              <a:rPr lang="pt-BR" dirty="0">
                <a:latin typeface="+mn-lt"/>
              </a:rPr>
              <a:t> com o poder público a partir da vigência da Lei nº 13.019/2014?</a:t>
            </a:r>
          </a:p>
        </p:txBody>
      </p:sp>
      <p:pic>
        <p:nvPicPr>
          <p:cNvPr id="4" name="Espaço Reservado para Conteúdo 3"/>
          <p:cNvPicPr>
            <a:picLocks noGrp="1" noChangeAspect="1"/>
          </p:cNvPicPr>
          <p:nvPr>
            <p:ph idx="1"/>
          </p:nvPr>
        </p:nvPicPr>
        <p:blipFill rotWithShape="1">
          <a:blip r:embed="rId2"/>
          <a:srcRect l="45200" t="31933" r="27168" b="33967"/>
          <a:stretch/>
        </p:blipFill>
        <p:spPr>
          <a:xfrm>
            <a:off x="3048219" y="2405773"/>
            <a:ext cx="5611025" cy="3893003"/>
          </a:xfrm>
          <a:prstGeom prst="rect">
            <a:avLst/>
          </a:prstGeom>
        </p:spPr>
      </p:pic>
    </p:spTree>
    <p:extLst>
      <p:ext uri="{BB962C8B-B14F-4D97-AF65-F5344CB8AC3E}">
        <p14:creationId xmlns:p14="http://schemas.microsoft.com/office/powerpoint/2010/main" val="17253557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435180" y="143732"/>
            <a:ext cx="10515600" cy="1325563"/>
          </a:xfrm>
        </p:spPr>
        <p:txBody>
          <a:bodyPr/>
          <a:lstStyle/>
          <a:p>
            <a:br>
              <a:rPr lang="pt-BR" b="1" dirty="0">
                <a:solidFill>
                  <a:schemeClr val="accent2"/>
                </a:solidFill>
              </a:rPr>
            </a:br>
            <a:r>
              <a:rPr lang="pt-BR" b="1" dirty="0"/>
              <a:t>A Posição Contextual da Lei 13.019</a:t>
            </a:r>
          </a:p>
        </p:txBody>
      </p:sp>
      <p:sp>
        <p:nvSpPr>
          <p:cNvPr id="4" name="Text Box 6"/>
          <p:cNvSpPr txBox="1">
            <a:spLocks noChangeArrowheads="1"/>
          </p:cNvSpPr>
          <p:nvPr/>
        </p:nvSpPr>
        <p:spPr bwMode="auto">
          <a:xfrm>
            <a:off x="2135188" y="2204344"/>
            <a:ext cx="5689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AutoNum type="arabicPeriod"/>
            </a:pPr>
            <a:endParaRPr lang="pt-BR" altLang="pt-BR" sz="2400" b="1">
              <a:latin typeface="Arial" charset="0"/>
            </a:endParaRPr>
          </a:p>
        </p:txBody>
      </p:sp>
      <p:graphicFrame>
        <p:nvGraphicFramePr>
          <p:cNvPr id="5" name="Diagrama 4"/>
          <p:cNvGraphicFramePr/>
          <p:nvPr>
            <p:extLst>
              <p:ext uri="{D42A27DB-BD31-4B8C-83A1-F6EECF244321}">
                <p14:modId xmlns:p14="http://schemas.microsoft.com/office/powerpoint/2010/main" val="738510345"/>
              </p:ext>
            </p:extLst>
          </p:nvPr>
        </p:nvGraphicFramePr>
        <p:xfrm>
          <a:off x="1775520" y="1751888"/>
          <a:ext cx="8568952" cy="45574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a 5"/>
          <p:cNvGraphicFramePr/>
          <p:nvPr>
            <p:extLst>
              <p:ext uri="{D42A27DB-BD31-4B8C-83A1-F6EECF244321}">
                <p14:modId xmlns:p14="http://schemas.microsoft.com/office/powerpoint/2010/main" val="4261024189"/>
              </p:ext>
            </p:extLst>
          </p:nvPr>
        </p:nvGraphicFramePr>
        <p:xfrm>
          <a:off x="2135560" y="2348880"/>
          <a:ext cx="7920880" cy="381642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7" name="Imagem 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9681" y="228288"/>
            <a:ext cx="1905000" cy="952500"/>
          </a:xfrm>
          <a:prstGeom prst="rect">
            <a:avLst/>
          </a:prstGeom>
        </p:spPr>
      </p:pic>
    </p:spTree>
    <p:extLst>
      <p:ext uri="{BB962C8B-B14F-4D97-AF65-F5344CB8AC3E}">
        <p14:creationId xmlns:p14="http://schemas.microsoft.com/office/powerpoint/2010/main" val="16707924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435180" y="143732"/>
            <a:ext cx="10515600" cy="1325563"/>
          </a:xfrm>
        </p:spPr>
        <p:txBody>
          <a:bodyPr/>
          <a:lstStyle/>
          <a:p>
            <a:br>
              <a:rPr lang="pt-BR" b="1" dirty="0">
                <a:solidFill>
                  <a:schemeClr val="accent2"/>
                </a:solidFill>
              </a:rPr>
            </a:br>
            <a:r>
              <a:rPr lang="pt-BR" b="1" dirty="0"/>
              <a:t>A Posição Contextual da Lei 13.019</a:t>
            </a:r>
          </a:p>
        </p:txBody>
      </p:sp>
      <p:sp>
        <p:nvSpPr>
          <p:cNvPr id="4" name="Text Box 6"/>
          <p:cNvSpPr txBox="1">
            <a:spLocks noChangeArrowheads="1"/>
          </p:cNvSpPr>
          <p:nvPr/>
        </p:nvSpPr>
        <p:spPr bwMode="auto">
          <a:xfrm>
            <a:off x="2135188" y="2204344"/>
            <a:ext cx="5689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AutoNum type="arabicPeriod"/>
            </a:pPr>
            <a:endParaRPr lang="pt-BR" altLang="pt-BR" sz="2400" b="1">
              <a:latin typeface="Arial" charset="0"/>
            </a:endParaRPr>
          </a:p>
        </p:txBody>
      </p:sp>
      <p:graphicFrame>
        <p:nvGraphicFramePr>
          <p:cNvPr id="5" name="Diagrama 4"/>
          <p:cNvGraphicFramePr/>
          <p:nvPr>
            <p:extLst>
              <p:ext uri="{D42A27DB-BD31-4B8C-83A1-F6EECF244321}">
                <p14:modId xmlns:p14="http://schemas.microsoft.com/office/powerpoint/2010/main" val="738510345"/>
              </p:ext>
            </p:extLst>
          </p:nvPr>
        </p:nvGraphicFramePr>
        <p:xfrm>
          <a:off x="1775520" y="1751888"/>
          <a:ext cx="8568952" cy="45574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a 5"/>
          <p:cNvGraphicFramePr/>
          <p:nvPr>
            <p:extLst>
              <p:ext uri="{D42A27DB-BD31-4B8C-83A1-F6EECF244321}">
                <p14:modId xmlns:p14="http://schemas.microsoft.com/office/powerpoint/2010/main" val="3302284669"/>
              </p:ext>
            </p:extLst>
          </p:nvPr>
        </p:nvGraphicFramePr>
        <p:xfrm>
          <a:off x="2135560" y="2348880"/>
          <a:ext cx="7920880" cy="381642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7" name="Imagem 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9681" y="228288"/>
            <a:ext cx="1905000" cy="952500"/>
          </a:xfrm>
          <a:prstGeom prst="rect">
            <a:avLst/>
          </a:prstGeom>
        </p:spPr>
      </p:pic>
    </p:spTree>
    <p:extLst>
      <p:ext uri="{BB962C8B-B14F-4D97-AF65-F5344CB8AC3E}">
        <p14:creationId xmlns:p14="http://schemas.microsoft.com/office/powerpoint/2010/main" val="3803045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b="1" dirty="0"/>
              <a:t>Qualificações Jurídicas e Legais das Organizações do Terceiro Setor </a:t>
            </a:r>
          </a:p>
        </p:txBody>
      </p:sp>
      <p:pic>
        <p:nvPicPr>
          <p:cNvPr id="4" name="Espaço Reservado para Conteúdo 3"/>
          <p:cNvPicPr>
            <a:picLocks noGrp="1" noChangeAspect="1"/>
          </p:cNvPicPr>
          <p:nvPr>
            <p:ph idx="1"/>
          </p:nvPr>
        </p:nvPicPr>
        <p:blipFill>
          <a:blip r:embed="rId2"/>
          <a:stretch>
            <a:fillRect/>
          </a:stretch>
        </p:blipFill>
        <p:spPr>
          <a:xfrm>
            <a:off x="407871" y="1946472"/>
            <a:ext cx="11376257" cy="4598020"/>
          </a:xfrm>
          <a:prstGeom prst="rect">
            <a:avLst/>
          </a:prstGeom>
        </p:spPr>
      </p:pic>
    </p:spTree>
    <p:extLst>
      <p:ext uri="{BB962C8B-B14F-4D97-AF65-F5344CB8AC3E}">
        <p14:creationId xmlns:p14="http://schemas.microsoft.com/office/powerpoint/2010/main" val="1763062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pt-BR" b="1" dirty="0"/>
              <a:t>Quadro Geral de Parcerias </a:t>
            </a:r>
          </a:p>
        </p:txBody>
      </p:sp>
      <p:pic>
        <p:nvPicPr>
          <p:cNvPr id="5" name="Espaço Reservado para Conteúdo 4"/>
          <p:cNvPicPr>
            <a:picLocks noGrp="1" noChangeAspect="1"/>
          </p:cNvPicPr>
          <p:nvPr>
            <p:ph idx="1"/>
          </p:nvPr>
        </p:nvPicPr>
        <p:blipFill>
          <a:blip r:embed="rId2"/>
          <a:stretch>
            <a:fillRect/>
          </a:stretch>
        </p:blipFill>
        <p:spPr>
          <a:xfrm>
            <a:off x="443207" y="2364376"/>
            <a:ext cx="11305585" cy="3252651"/>
          </a:xfrm>
          <a:prstGeom prst="rect">
            <a:avLst/>
          </a:prstGeom>
        </p:spPr>
      </p:pic>
    </p:spTree>
    <p:extLst>
      <p:ext uri="{BB962C8B-B14F-4D97-AF65-F5344CB8AC3E}">
        <p14:creationId xmlns:p14="http://schemas.microsoft.com/office/powerpoint/2010/main" val="33338002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383664" y="228288"/>
            <a:ext cx="10515600" cy="1325563"/>
          </a:xfrm>
        </p:spPr>
        <p:txBody>
          <a:bodyPr/>
          <a:lstStyle/>
          <a:p>
            <a:r>
              <a:rPr lang="pt-BR" b="1" dirty="0"/>
              <a:t>A Posição Contextual da Lei 13.019</a:t>
            </a:r>
          </a:p>
        </p:txBody>
      </p:sp>
      <p:graphicFrame>
        <p:nvGraphicFramePr>
          <p:cNvPr id="4" name="Diagrama 3"/>
          <p:cNvGraphicFramePr/>
          <p:nvPr>
            <p:extLst/>
          </p:nvPr>
        </p:nvGraphicFramePr>
        <p:xfrm>
          <a:off x="1631504" y="1340768"/>
          <a:ext cx="8928992" cy="5112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m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9681" y="228288"/>
            <a:ext cx="1905000" cy="952500"/>
          </a:xfrm>
          <a:prstGeom prst="rect">
            <a:avLst/>
          </a:prstGeom>
        </p:spPr>
      </p:pic>
    </p:spTree>
    <p:extLst>
      <p:ext uri="{BB962C8B-B14F-4D97-AF65-F5344CB8AC3E}">
        <p14:creationId xmlns:p14="http://schemas.microsoft.com/office/powerpoint/2010/main" val="1244359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a:spLocks noChangeArrowheads="1"/>
          </p:cNvSpPr>
          <p:nvPr/>
        </p:nvSpPr>
        <p:spPr bwMode="auto">
          <a:xfrm>
            <a:off x="2803021" y="3360984"/>
            <a:ext cx="7397437" cy="3093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eaLnBrk="0" hangingPunct="0">
              <a:spcBef>
                <a:spcPts val="400"/>
              </a:spcBef>
              <a:buClr>
                <a:schemeClr val="accent1"/>
              </a:buClr>
              <a:buSzPct val="68000"/>
              <a:buFont typeface="Wingdings 3" pitchFamily="18" charset="2"/>
              <a:buChar char=""/>
              <a:defRPr sz="2700">
                <a:solidFill>
                  <a:schemeClr val="tx1"/>
                </a:solidFill>
                <a:latin typeface="Lucida Sans Unicode" pitchFamily="34" charset="0"/>
              </a:defRPr>
            </a:lvl1pPr>
            <a:lvl2pPr marL="742950" indent="-285750" eaLnBrk="0" hangingPunct="0">
              <a:spcBef>
                <a:spcPts val="325"/>
              </a:spcBef>
              <a:buClr>
                <a:schemeClr val="accent1"/>
              </a:buClr>
              <a:buFont typeface="Verdana" pitchFamily="34" charset="0"/>
              <a:buChar char="◦"/>
              <a:defRPr sz="2300">
                <a:solidFill>
                  <a:schemeClr val="tx1"/>
                </a:solidFill>
                <a:latin typeface="Lucida Sans Unicode" pitchFamily="34" charset="0"/>
              </a:defRPr>
            </a:lvl2pPr>
            <a:lvl3pPr marL="1143000" indent="-228600" eaLnBrk="0" hangingPunct="0">
              <a:spcBef>
                <a:spcPts val="350"/>
              </a:spcBef>
              <a:buClr>
                <a:schemeClr val="accent2"/>
              </a:buClr>
              <a:buSzPct val="100000"/>
              <a:buFont typeface="Wingdings 2" pitchFamily="18" charset="2"/>
              <a:buChar char=""/>
              <a:defRPr sz="2100">
                <a:solidFill>
                  <a:schemeClr val="tx1"/>
                </a:solidFill>
                <a:latin typeface="Lucida Sans Unicode" pitchFamily="34" charset="0"/>
              </a:defRPr>
            </a:lvl3pPr>
            <a:lvl4pPr marL="1600200" indent="-228600" eaLnBrk="0" hangingPunct="0">
              <a:spcBef>
                <a:spcPts val="350"/>
              </a:spcBef>
              <a:buClr>
                <a:schemeClr val="accent2"/>
              </a:buClr>
              <a:buFont typeface="Wingdings 2" pitchFamily="18" charset="2"/>
              <a:buChar char=""/>
              <a:defRPr sz="1900">
                <a:solidFill>
                  <a:schemeClr val="tx1"/>
                </a:solidFill>
                <a:latin typeface="Lucida Sans Unicode" pitchFamily="34" charset="0"/>
              </a:defRPr>
            </a:lvl4pPr>
            <a:lvl5pPr marL="2057400" indent="-228600" eaLnBrk="0" hangingPunct="0">
              <a:spcBef>
                <a:spcPts val="350"/>
              </a:spcBef>
              <a:buClr>
                <a:schemeClr val="accent2"/>
              </a:buClr>
              <a:buFont typeface="Wingdings 2" pitchFamily="18" charset="2"/>
              <a:buChar char=""/>
              <a:defRPr>
                <a:solidFill>
                  <a:schemeClr val="tx1"/>
                </a:solidFill>
                <a:latin typeface="Lucida Sans Unicode" pitchFamily="34" charset="0"/>
              </a:defRPr>
            </a:lvl5pPr>
            <a:lvl6pPr marL="25146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6pPr>
            <a:lvl7pPr marL="29718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7pPr>
            <a:lvl8pPr marL="34290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8pPr>
            <a:lvl9pPr marL="3886200" indent="-228600" eaLnBrk="0" fontAlgn="base" hangingPunct="0">
              <a:spcBef>
                <a:spcPts val="350"/>
              </a:spcBef>
              <a:spcAft>
                <a:spcPct val="0"/>
              </a:spcAft>
              <a:buClr>
                <a:schemeClr val="accent2"/>
              </a:buClr>
              <a:buFont typeface="Wingdings 2" pitchFamily="18" charset="2"/>
              <a:buChar char=""/>
              <a:defRPr>
                <a:solidFill>
                  <a:schemeClr val="tx1"/>
                </a:solidFill>
                <a:latin typeface="Lucida Sans Unicode" pitchFamily="34" charset="0"/>
              </a:defRPr>
            </a:lvl9pPr>
          </a:lstStyle>
          <a:p>
            <a:pPr algn="just" eaLnBrk="1" hangingPunct="1">
              <a:spcBef>
                <a:spcPct val="0"/>
              </a:spcBef>
              <a:buClrTx/>
              <a:buSzTx/>
              <a:buNone/>
            </a:pPr>
            <a:r>
              <a:rPr lang="pt-BR" sz="1500" dirty="0">
                <a:latin typeface="Cambria" panose="02040503050406030204" pitchFamily="18" charset="0"/>
              </a:rPr>
              <a:t>Consultora, atuando em Elaboração de Projetos e Captação de Recursos, junto a órgãos públicos, privados e terceiro setor.  Com experiência em Elaboração de Projetos, Captação de Recursos e Convênios. Graduada em Ciências Biológicas, atua em Leis de Incentivo Fiscal, Gestão de Convênios, no cadastro de proposta, execução de convênios e prestação de contas no Setor Público, Privado e Terceiro Setor, além de ministrar cursos nas respectivas áreas. É assessora e consultora de projetos, ministrante de cursos em captação de recursos (SICONV, SIGEF, Leis de Incentivo Fiscal -Cultura, Esporte, PRONON e PRONAS-  e elaboração de projetos para mais diversos potenciais doadores). Atua como gerente de Projetos dando suporte a Prefeituras, Entidades e Pessoas Físicas. Possui aperfeiçoamento pelo Ministério da Cultura/SENAC, em Elaboração e Gestão de Projetos Culturais, Empreendimentos Criativos e pelo ENAP – Escola Nacional de Administração Pública. É Membro ABCR – Associação Brasileira de Captadores de Recursos.</a:t>
            </a:r>
          </a:p>
        </p:txBody>
      </p:sp>
      <p:sp>
        <p:nvSpPr>
          <p:cNvPr id="7" name="Retângulo 6"/>
          <p:cNvSpPr/>
          <p:nvPr/>
        </p:nvSpPr>
        <p:spPr>
          <a:xfrm>
            <a:off x="1703513" y="2179177"/>
            <a:ext cx="3609812" cy="427289"/>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pt-BR" b="1" dirty="0">
                <a:solidFill>
                  <a:schemeClr val="tx1"/>
                </a:solidFill>
                <a:effectLst>
                  <a:outerShdw blurRad="38100" dist="38100" dir="2700000" algn="tl">
                    <a:srgbClr val="000000">
                      <a:alpha val="43137"/>
                    </a:srgbClr>
                  </a:outerShdw>
                </a:effectLst>
              </a:rPr>
              <a:t>SCHIRLEY KARINE FISCHER</a:t>
            </a:r>
          </a:p>
        </p:txBody>
      </p:sp>
      <p:pic>
        <p:nvPicPr>
          <p:cNvPr id="6" name="Image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681" y="228288"/>
            <a:ext cx="1905000" cy="952500"/>
          </a:xfrm>
          <a:prstGeom prst="rect">
            <a:avLst/>
          </a:prstGeom>
        </p:spPr>
      </p:pic>
    </p:spTree>
    <p:extLst>
      <p:ext uri="{BB962C8B-B14F-4D97-AF65-F5344CB8AC3E}">
        <p14:creationId xmlns:p14="http://schemas.microsoft.com/office/powerpoint/2010/main" val="330198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460938" y="228288"/>
            <a:ext cx="10515600" cy="1325563"/>
          </a:xfrm>
        </p:spPr>
        <p:txBody>
          <a:bodyPr/>
          <a:lstStyle/>
          <a:p>
            <a:r>
              <a:rPr lang="pt-BR" dirty="0">
                <a:latin typeface="Cambria" panose="02040503050406030204" pitchFamily="18" charset="0"/>
              </a:rPr>
              <a:t>A Posição Contextual da Lei 13.019</a:t>
            </a:r>
          </a:p>
        </p:txBody>
      </p:sp>
      <p:graphicFrame>
        <p:nvGraphicFramePr>
          <p:cNvPr id="4" name="Diagrama 3"/>
          <p:cNvGraphicFramePr/>
          <p:nvPr>
            <p:extLst/>
          </p:nvPr>
        </p:nvGraphicFramePr>
        <p:xfrm>
          <a:off x="1631504" y="1340768"/>
          <a:ext cx="8928992" cy="5112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m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9681" y="228288"/>
            <a:ext cx="1905000" cy="952500"/>
          </a:xfrm>
          <a:prstGeom prst="rect">
            <a:avLst/>
          </a:prstGeom>
        </p:spPr>
      </p:pic>
    </p:spTree>
    <p:extLst>
      <p:ext uri="{BB962C8B-B14F-4D97-AF65-F5344CB8AC3E}">
        <p14:creationId xmlns:p14="http://schemas.microsoft.com/office/powerpoint/2010/main" val="154136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460938" y="228288"/>
            <a:ext cx="10515600" cy="1325563"/>
          </a:xfrm>
        </p:spPr>
        <p:txBody>
          <a:bodyPr/>
          <a:lstStyle/>
          <a:p>
            <a:r>
              <a:rPr lang="pt-BR" dirty="0">
                <a:latin typeface="Cambria" panose="02040503050406030204" pitchFamily="18" charset="0"/>
              </a:rPr>
              <a:t>A Posição Contextual da Lei 13.019</a:t>
            </a:r>
          </a:p>
        </p:txBody>
      </p:sp>
      <p:graphicFrame>
        <p:nvGraphicFramePr>
          <p:cNvPr id="4" name="Diagrama 3"/>
          <p:cNvGraphicFramePr/>
          <p:nvPr>
            <p:extLst>
              <p:ext uri="{D42A27DB-BD31-4B8C-83A1-F6EECF244321}">
                <p14:modId xmlns:p14="http://schemas.microsoft.com/office/powerpoint/2010/main" val="4161103474"/>
              </p:ext>
            </p:extLst>
          </p:nvPr>
        </p:nvGraphicFramePr>
        <p:xfrm>
          <a:off x="1631504" y="1340768"/>
          <a:ext cx="8928992" cy="5112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m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9681" y="228288"/>
            <a:ext cx="1905000" cy="952500"/>
          </a:xfrm>
          <a:prstGeom prst="rect">
            <a:avLst/>
          </a:prstGeom>
        </p:spPr>
      </p:pic>
    </p:spTree>
    <p:extLst>
      <p:ext uri="{BB962C8B-B14F-4D97-AF65-F5344CB8AC3E}">
        <p14:creationId xmlns:p14="http://schemas.microsoft.com/office/powerpoint/2010/main" val="4017003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44681" y="228288"/>
            <a:ext cx="8640960" cy="774671"/>
          </a:xfrm>
        </p:spPr>
        <p:txBody>
          <a:bodyPr>
            <a:normAutofit/>
          </a:bodyPr>
          <a:lstStyle/>
          <a:p>
            <a:r>
              <a:rPr lang="pt-BR" b="1" dirty="0"/>
              <a:t>Não se aplicam as exigências da Lei</a:t>
            </a:r>
          </a:p>
        </p:txBody>
      </p:sp>
      <p:sp>
        <p:nvSpPr>
          <p:cNvPr id="7" name="Retângulo 6"/>
          <p:cNvSpPr/>
          <p:nvPr/>
        </p:nvSpPr>
        <p:spPr>
          <a:xfrm>
            <a:off x="1775520" y="1196753"/>
            <a:ext cx="8712968" cy="3693319"/>
          </a:xfrm>
          <a:prstGeom prst="rect">
            <a:avLst/>
          </a:prstGeom>
        </p:spPr>
        <p:txBody>
          <a:bodyPr wrap="square">
            <a:spAutoFit/>
          </a:bodyPr>
          <a:lstStyle/>
          <a:p>
            <a:r>
              <a:rPr lang="pt-BR" dirty="0"/>
              <a:t>Art. 3</a:t>
            </a:r>
            <a:r>
              <a:rPr lang="pt-BR" u="sng" baseline="30000" dirty="0"/>
              <a:t>o</a:t>
            </a:r>
            <a:r>
              <a:rPr lang="pt-BR" dirty="0"/>
              <a:t> Não se aplicam as exigências desta Lei:</a:t>
            </a:r>
          </a:p>
          <a:p>
            <a:endParaRPr lang="pt-BR" dirty="0"/>
          </a:p>
          <a:p>
            <a:r>
              <a:rPr lang="pt-BR" dirty="0"/>
              <a:t>I - às transferências de recursos homologadas pelo Congresso Nacional ou autorizadas pelo Senado Federal naquilo em que as disposições específicas dos tratados, acordos e convenções internacionais conflitarem com esta Lei;   </a:t>
            </a:r>
          </a:p>
          <a:p>
            <a:r>
              <a:rPr lang="pt-BR" dirty="0"/>
              <a:t>III - aos contratos de gestão celebrados com organizações sociais, desde que cumpridos os requisitos previstos na </a:t>
            </a:r>
            <a:r>
              <a:rPr lang="pt-BR" u="sng" dirty="0">
                <a:hlinkClick r:id="rId2"/>
              </a:rPr>
              <a:t>Lei nº 9.637, de 15 de maio de 1998</a:t>
            </a:r>
            <a:r>
              <a:rPr lang="pt-BR" u="sng" dirty="0"/>
              <a:t> </a:t>
            </a:r>
          </a:p>
          <a:p>
            <a:endParaRPr lang="pt-BR" u="sng" dirty="0"/>
          </a:p>
          <a:p>
            <a:endParaRPr lang="pt-BR" u="sng" dirty="0"/>
          </a:p>
          <a:p>
            <a:endParaRPr lang="pt-BR" dirty="0"/>
          </a:p>
          <a:p>
            <a:endParaRPr lang="pt-BR" dirty="0"/>
          </a:p>
          <a:p>
            <a:r>
              <a:rPr lang="pt-BR" dirty="0"/>
              <a:t>IV - aos convênios e contratos celebrados com entidades filantrópicas e sem fins lucrativos nos termos do </a:t>
            </a:r>
            <a:r>
              <a:rPr lang="pt-BR" u="sng" dirty="0">
                <a:hlinkClick r:id="rId3"/>
              </a:rPr>
              <a:t>§ 1</a:t>
            </a:r>
            <a:r>
              <a:rPr lang="pt-BR" u="sng" baseline="30000" dirty="0">
                <a:hlinkClick r:id="rId3"/>
              </a:rPr>
              <a:t>o</a:t>
            </a:r>
            <a:r>
              <a:rPr lang="pt-BR" u="sng" dirty="0">
                <a:hlinkClick r:id="rId3"/>
              </a:rPr>
              <a:t> do art. 199 da Constituição Federal</a:t>
            </a:r>
            <a:r>
              <a:rPr lang="pt-BR" dirty="0"/>
              <a:t>;</a:t>
            </a:r>
          </a:p>
        </p:txBody>
      </p:sp>
      <p:sp>
        <p:nvSpPr>
          <p:cNvPr id="14" name="Retângulo de cantos arredondados 13"/>
          <p:cNvSpPr/>
          <p:nvPr/>
        </p:nvSpPr>
        <p:spPr>
          <a:xfrm>
            <a:off x="1959049" y="4815936"/>
            <a:ext cx="7992888" cy="187808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82945" tIns="41473" rIns="82945" bIns="41473" anchor="ctr"/>
          <a:lstStyle>
            <a:lvl1pPr>
              <a:defRPr>
                <a:solidFill>
                  <a:schemeClr val="bg1"/>
                </a:solidFill>
                <a:latin typeface="Arial" charset="0"/>
                <a:ea typeface="Arial" charset="0"/>
                <a:cs typeface="Arial" charset="0"/>
              </a:defRPr>
            </a:lvl1pPr>
            <a:lvl2pPr marL="742950" indent="-285750">
              <a:defRPr>
                <a:solidFill>
                  <a:schemeClr val="bg1"/>
                </a:solidFill>
                <a:latin typeface="Arial" charset="0"/>
                <a:ea typeface="Arial" charset="0"/>
                <a:cs typeface="Arial" charset="0"/>
              </a:defRPr>
            </a:lvl2pPr>
            <a:lvl3pPr marL="1143000" indent="-228600">
              <a:defRPr>
                <a:solidFill>
                  <a:schemeClr val="bg1"/>
                </a:solidFill>
                <a:latin typeface="Arial" charset="0"/>
                <a:ea typeface="Arial" charset="0"/>
                <a:cs typeface="Arial" charset="0"/>
              </a:defRPr>
            </a:lvl3pPr>
            <a:lvl4pPr marL="1600200" indent="-228600">
              <a:defRPr>
                <a:solidFill>
                  <a:schemeClr val="bg1"/>
                </a:solidFill>
                <a:latin typeface="Arial" charset="0"/>
                <a:ea typeface="Arial" charset="0"/>
                <a:cs typeface="Arial" charset="0"/>
              </a:defRPr>
            </a:lvl4pPr>
            <a:lvl5pPr marL="2057400" indent="-228600">
              <a:defRPr>
                <a:solidFill>
                  <a:schemeClr val="bg1"/>
                </a:solidFill>
                <a:latin typeface="Arial" charset="0"/>
                <a:ea typeface="Arial" charset="0"/>
                <a:cs typeface="Arial" charset="0"/>
              </a:defRPr>
            </a:lvl5pPr>
            <a:lvl6pPr marL="2514600" indent="-228600" eaLnBrk="0" fontAlgn="base" hangingPunct="0">
              <a:spcBef>
                <a:spcPct val="0"/>
              </a:spcBef>
              <a:spcAft>
                <a:spcPct val="0"/>
              </a:spcAft>
              <a:defRPr>
                <a:solidFill>
                  <a:schemeClr val="bg1"/>
                </a:solidFill>
                <a:latin typeface="Arial" charset="0"/>
                <a:ea typeface="Arial" charset="0"/>
                <a:cs typeface="Arial" charset="0"/>
              </a:defRPr>
            </a:lvl6pPr>
            <a:lvl7pPr marL="2971800" indent="-228600" eaLnBrk="0" fontAlgn="base" hangingPunct="0">
              <a:spcBef>
                <a:spcPct val="0"/>
              </a:spcBef>
              <a:spcAft>
                <a:spcPct val="0"/>
              </a:spcAft>
              <a:defRPr>
                <a:solidFill>
                  <a:schemeClr val="bg1"/>
                </a:solidFill>
                <a:latin typeface="Arial" charset="0"/>
                <a:ea typeface="Arial" charset="0"/>
                <a:cs typeface="Arial" charset="0"/>
              </a:defRPr>
            </a:lvl7pPr>
            <a:lvl8pPr marL="3429000" indent="-228600" eaLnBrk="0" fontAlgn="base" hangingPunct="0">
              <a:spcBef>
                <a:spcPct val="0"/>
              </a:spcBef>
              <a:spcAft>
                <a:spcPct val="0"/>
              </a:spcAft>
              <a:defRPr>
                <a:solidFill>
                  <a:schemeClr val="bg1"/>
                </a:solidFill>
                <a:latin typeface="Arial" charset="0"/>
                <a:ea typeface="Arial" charset="0"/>
                <a:cs typeface="Arial" charset="0"/>
              </a:defRPr>
            </a:lvl8pPr>
            <a:lvl9pPr marL="3886200" indent="-228600" eaLnBrk="0" fontAlgn="base" hangingPunct="0">
              <a:spcBef>
                <a:spcPct val="0"/>
              </a:spcBef>
              <a:spcAft>
                <a:spcPct val="0"/>
              </a:spcAft>
              <a:defRPr>
                <a:solidFill>
                  <a:schemeClr val="bg1"/>
                </a:solidFill>
                <a:latin typeface="Arial" charset="0"/>
                <a:ea typeface="Arial" charset="0"/>
                <a:cs typeface="Arial" charset="0"/>
              </a:defRPr>
            </a:lvl9pPr>
          </a:lstStyle>
          <a:p>
            <a:pPr algn="just"/>
            <a:r>
              <a:rPr lang="pt-BR" b="1" dirty="0">
                <a:solidFill>
                  <a:srgbClr val="002060"/>
                </a:solidFill>
              </a:rPr>
              <a:t>Art. 199.</a:t>
            </a:r>
            <a:r>
              <a:rPr lang="pt-BR" dirty="0">
                <a:solidFill>
                  <a:srgbClr val="002060"/>
                </a:solidFill>
              </a:rPr>
              <a:t> A assistência à saúde é livre à iniciativa privada.</a:t>
            </a:r>
          </a:p>
          <a:p>
            <a:pPr algn="just"/>
            <a:r>
              <a:rPr lang="pt-BR" b="1" dirty="0">
                <a:solidFill>
                  <a:srgbClr val="002060"/>
                </a:solidFill>
              </a:rPr>
              <a:t>§ 1º</a:t>
            </a:r>
            <a:r>
              <a:rPr lang="pt-BR" dirty="0">
                <a:solidFill>
                  <a:srgbClr val="002060"/>
                </a:solidFill>
              </a:rPr>
              <a:t> - As instituições privadas poderão participar de forma complementar do sistema único de saúde, segundo diretrizes deste, mediante contrato de direito público ou convênio, tendo preferência as entidades filantrópicas e as sem fins lucrativos.</a:t>
            </a:r>
            <a:endParaRPr lang="pt-BR" altLang="pt-BR" dirty="0">
              <a:solidFill>
                <a:srgbClr val="002060"/>
              </a:solidFill>
              <a:latin typeface="+mj-lt"/>
            </a:endParaRPr>
          </a:p>
        </p:txBody>
      </p:sp>
      <p:pic>
        <p:nvPicPr>
          <p:cNvPr id="5" name="Image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681" y="228288"/>
            <a:ext cx="1905000" cy="952500"/>
          </a:xfrm>
          <a:prstGeom prst="rect">
            <a:avLst/>
          </a:prstGeom>
        </p:spPr>
      </p:pic>
      <p:sp>
        <p:nvSpPr>
          <p:cNvPr id="8" name="Retângulo de cantos arredondados 13"/>
          <p:cNvSpPr/>
          <p:nvPr/>
        </p:nvSpPr>
        <p:spPr>
          <a:xfrm>
            <a:off x="3491004" y="3240199"/>
            <a:ext cx="4928978" cy="83610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82945" tIns="41473" rIns="82945" bIns="41473" anchor="ctr"/>
          <a:lstStyle>
            <a:lvl1pPr>
              <a:defRPr>
                <a:solidFill>
                  <a:schemeClr val="bg1"/>
                </a:solidFill>
                <a:latin typeface="Arial" charset="0"/>
                <a:ea typeface="Arial" charset="0"/>
                <a:cs typeface="Arial" charset="0"/>
              </a:defRPr>
            </a:lvl1pPr>
            <a:lvl2pPr marL="742950" indent="-285750">
              <a:defRPr>
                <a:solidFill>
                  <a:schemeClr val="bg1"/>
                </a:solidFill>
                <a:latin typeface="Arial" charset="0"/>
                <a:ea typeface="Arial" charset="0"/>
                <a:cs typeface="Arial" charset="0"/>
              </a:defRPr>
            </a:lvl2pPr>
            <a:lvl3pPr marL="1143000" indent="-228600">
              <a:defRPr>
                <a:solidFill>
                  <a:schemeClr val="bg1"/>
                </a:solidFill>
                <a:latin typeface="Arial" charset="0"/>
                <a:ea typeface="Arial" charset="0"/>
                <a:cs typeface="Arial" charset="0"/>
              </a:defRPr>
            </a:lvl3pPr>
            <a:lvl4pPr marL="1600200" indent="-228600">
              <a:defRPr>
                <a:solidFill>
                  <a:schemeClr val="bg1"/>
                </a:solidFill>
                <a:latin typeface="Arial" charset="0"/>
                <a:ea typeface="Arial" charset="0"/>
                <a:cs typeface="Arial" charset="0"/>
              </a:defRPr>
            </a:lvl4pPr>
            <a:lvl5pPr marL="2057400" indent="-228600">
              <a:defRPr>
                <a:solidFill>
                  <a:schemeClr val="bg1"/>
                </a:solidFill>
                <a:latin typeface="Arial" charset="0"/>
                <a:ea typeface="Arial" charset="0"/>
                <a:cs typeface="Arial" charset="0"/>
              </a:defRPr>
            </a:lvl5pPr>
            <a:lvl6pPr marL="2514600" indent="-228600" eaLnBrk="0" fontAlgn="base" hangingPunct="0">
              <a:spcBef>
                <a:spcPct val="0"/>
              </a:spcBef>
              <a:spcAft>
                <a:spcPct val="0"/>
              </a:spcAft>
              <a:defRPr>
                <a:solidFill>
                  <a:schemeClr val="bg1"/>
                </a:solidFill>
                <a:latin typeface="Arial" charset="0"/>
                <a:ea typeface="Arial" charset="0"/>
                <a:cs typeface="Arial" charset="0"/>
              </a:defRPr>
            </a:lvl6pPr>
            <a:lvl7pPr marL="2971800" indent="-228600" eaLnBrk="0" fontAlgn="base" hangingPunct="0">
              <a:spcBef>
                <a:spcPct val="0"/>
              </a:spcBef>
              <a:spcAft>
                <a:spcPct val="0"/>
              </a:spcAft>
              <a:defRPr>
                <a:solidFill>
                  <a:schemeClr val="bg1"/>
                </a:solidFill>
                <a:latin typeface="Arial" charset="0"/>
                <a:ea typeface="Arial" charset="0"/>
                <a:cs typeface="Arial" charset="0"/>
              </a:defRPr>
            </a:lvl7pPr>
            <a:lvl8pPr marL="3429000" indent="-228600" eaLnBrk="0" fontAlgn="base" hangingPunct="0">
              <a:spcBef>
                <a:spcPct val="0"/>
              </a:spcBef>
              <a:spcAft>
                <a:spcPct val="0"/>
              </a:spcAft>
              <a:defRPr>
                <a:solidFill>
                  <a:schemeClr val="bg1"/>
                </a:solidFill>
                <a:latin typeface="Arial" charset="0"/>
                <a:ea typeface="Arial" charset="0"/>
                <a:cs typeface="Arial" charset="0"/>
              </a:defRPr>
            </a:lvl8pPr>
            <a:lvl9pPr marL="3886200" indent="-228600" eaLnBrk="0" fontAlgn="base" hangingPunct="0">
              <a:spcBef>
                <a:spcPct val="0"/>
              </a:spcBef>
              <a:spcAft>
                <a:spcPct val="0"/>
              </a:spcAft>
              <a:defRPr>
                <a:solidFill>
                  <a:schemeClr val="bg1"/>
                </a:solidFill>
                <a:latin typeface="Arial" charset="0"/>
                <a:ea typeface="Arial" charset="0"/>
                <a:cs typeface="Arial" charset="0"/>
              </a:defRPr>
            </a:lvl9pPr>
          </a:lstStyle>
          <a:p>
            <a:pPr algn="just"/>
            <a:r>
              <a:rPr lang="pt-BR" altLang="pt-BR" dirty="0">
                <a:solidFill>
                  <a:srgbClr val="002060"/>
                </a:solidFill>
                <a:latin typeface="+mj-lt"/>
              </a:rPr>
              <a:t>Ensino, pesquisa científica e desenvolvimento tecnológico; Proteção e preservação do meio ambiente, cultura e saúde. </a:t>
            </a:r>
          </a:p>
        </p:txBody>
      </p:sp>
    </p:spTree>
    <p:extLst>
      <p:ext uri="{BB962C8B-B14F-4D97-AF65-F5344CB8AC3E}">
        <p14:creationId xmlns:p14="http://schemas.microsoft.com/office/powerpoint/2010/main" val="370413210"/>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803305" y="704538"/>
            <a:ext cx="10204370" cy="1908215"/>
          </a:xfrm>
          <a:prstGeom prst="rect">
            <a:avLst/>
          </a:prstGeom>
        </p:spPr>
        <p:txBody>
          <a:bodyPr wrap="square">
            <a:spAutoFit/>
          </a:bodyPr>
          <a:lstStyle/>
          <a:p>
            <a:endParaRPr lang="pt-BR" sz="2000" dirty="0">
              <a:latin typeface="Arial" panose="020B0604020202020204" pitchFamily="34" charset="0"/>
              <a:cs typeface="Arial" panose="020B0604020202020204" pitchFamily="34" charset="0"/>
            </a:endParaRPr>
          </a:p>
          <a:p>
            <a:r>
              <a:rPr lang="pt-BR" sz="2000" dirty="0">
                <a:latin typeface="Arial" panose="020B0604020202020204" pitchFamily="34" charset="0"/>
                <a:cs typeface="Arial" panose="020B0604020202020204" pitchFamily="34" charset="0"/>
              </a:rPr>
              <a:t>Art. 3</a:t>
            </a:r>
            <a:r>
              <a:rPr lang="pt-BR" sz="2000" u="sng" baseline="30000" dirty="0">
                <a:latin typeface="Arial" panose="020B0604020202020204" pitchFamily="34" charset="0"/>
                <a:cs typeface="Arial" panose="020B0604020202020204" pitchFamily="34" charset="0"/>
              </a:rPr>
              <a:t>o</a:t>
            </a:r>
            <a:r>
              <a:rPr lang="pt-BR" sz="2000" dirty="0">
                <a:latin typeface="Arial" panose="020B0604020202020204" pitchFamily="34" charset="0"/>
                <a:cs typeface="Arial" panose="020B0604020202020204" pitchFamily="34" charset="0"/>
              </a:rPr>
              <a:t> Não se aplicam as exigências desta Lei:</a:t>
            </a:r>
          </a:p>
          <a:p>
            <a:endParaRPr lang="pt-BR" sz="2000" dirty="0">
              <a:latin typeface="Arial" panose="020B0604020202020204" pitchFamily="34" charset="0"/>
              <a:cs typeface="Arial" panose="020B0604020202020204" pitchFamily="34" charset="0"/>
            </a:endParaRPr>
          </a:p>
          <a:p>
            <a:r>
              <a:rPr lang="pt-BR" sz="2000" dirty="0">
                <a:latin typeface="Arial" panose="020B0604020202020204" pitchFamily="34" charset="0"/>
                <a:cs typeface="Arial" panose="020B0604020202020204" pitchFamily="34" charset="0"/>
              </a:rPr>
              <a:t>V - aos termos de compromisso cultural referidos no </a:t>
            </a:r>
            <a:r>
              <a:rPr lang="pt-BR" sz="2000" u="sng" dirty="0">
                <a:latin typeface="Arial" panose="020B0604020202020204" pitchFamily="34" charset="0"/>
                <a:cs typeface="Arial" panose="020B0604020202020204" pitchFamily="34" charset="0"/>
              </a:rPr>
              <a:t>§ 1</a:t>
            </a:r>
            <a:r>
              <a:rPr lang="pt-BR" sz="2000" u="sng" baseline="30000" dirty="0">
                <a:latin typeface="Arial" panose="020B0604020202020204" pitchFamily="34" charset="0"/>
                <a:cs typeface="Arial" panose="020B0604020202020204" pitchFamily="34" charset="0"/>
              </a:rPr>
              <a:t>o</a:t>
            </a:r>
            <a:r>
              <a:rPr lang="pt-BR" sz="2000" u="sng" dirty="0">
                <a:latin typeface="Arial" panose="020B0604020202020204" pitchFamily="34" charset="0"/>
                <a:cs typeface="Arial" panose="020B0604020202020204" pitchFamily="34" charset="0"/>
              </a:rPr>
              <a:t> do art. 9</a:t>
            </a:r>
            <a:r>
              <a:rPr lang="pt-BR" sz="2000" u="sng" baseline="30000" dirty="0">
                <a:latin typeface="Arial" panose="020B0604020202020204" pitchFamily="34" charset="0"/>
                <a:cs typeface="Arial" panose="020B0604020202020204" pitchFamily="34" charset="0"/>
              </a:rPr>
              <a:t>o</a:t>
            </a:r>
            <a:r>
              <a:rPr lang="pt-BR" sz="2000" u="sng" dirty="0">
                <a:latin typeface="Arial" panose="020B0604020202020204" pitchFamily="34" charset="0"/>
                <a:cs typeface="Arial" panose="020B0604020202020204" pitchFamily="34" charset="0"/>
              </a:rPr>
              <a:t> da Lei n</a:t>
            </a:r>
            <a:r>
              <a:rPr lang="pt-BR" sz="2000" u="sng" baseline="30000" dirty="0">
                <a:latin typeface="Arial" panose="020B0604020202020204" pitchFamily="34" charset="0"/>
                <a:cs typeface="Arial" panose="020B0604020202020204" pitchFamily="34" charset="0"/>
              </a:rPr>
              <a:t>o</a:t>
            </a:r>
            <a:r>
              <a:rPr lang="pt-BR" sz="2000" u="sng" dirty="0">
                <a:latin typeface="Arial" panose="020B0604020202020204" pitchFamily="34" charset="0"/>
                <a:cs typeface="Arial" panose="020B0604020202020204" pitchFamily="34" charset="0"/>
              </a:rPr>
              <a:t> 13.018, de 22 de julho de 2014</a:t>
            </a:r>
            <a:r>
              <a:rPr lang="pt-BR" sz="2000" dirty="0">
                <a:latin typeface="Arial" panose="020B0604020202020204" pitchFamily="34" charset="0"/>
                <a:cs typeface="Arial" panose="020B0604020202020204" pitchFamily="34" charset="0"/>
              </a:rPr>
              <a:t>;          </a:t>
            </a:r>
          </a:p>
          <a:p>
            <a:r>
              <a:rPr lang="pt-BR" dirty="0"/>
              <a:t> </a:t>
            </a:r>
          </a:p>
        </p:txBody>
      </p:sp>
      <p:sp>
        <p:nvSpPr>
          <p:cNvPr id="5" name="Retângulo de cantos arredondados 4"/>
          <p:cNvSpPr/>
          <p:nvPr/>
        </p:nvSpPr>
        <p:spPr>
          <a:xfrm>
            <a:off x="871671" y="2729253"/>
            <a:ext cx="9472801" cy="38681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82945" tIns="41473" rIns="82945" bIns="41473" anchor="ctr"/>
          <a:lstStyle>
            <a:lvl1pPr>
              <a:defRPr>
                <a:solidFill>
                  <a:schemeClr val="bg1"/>
                </a:solidFill>
                <a:latin typeface="Arial" charset="0"/>
                <a:ea typeface="Arial" charset="0"/>
                <a:cs typeface="Arial" charset="0"/>
              </a:defRPr>
            </a:lvl1pPr>
            <a:lvl2pPr marL="742950" indent="-285750">
              <a:defRPr>
                <a:solidFill>
                  <a:schemeClr val="bg1"/>
                </a:solidFill>
                <a:latin typeface="Arial" charset="0"/>
                <a:ea typeface="Arial" charset="0"/>
                <a:cs typeface="Arial" charset="0"/>
              </a:defRPr>
            </a:lvl2pPr>
            <a:lvl3pPr marL="1143000" indent="-228600">
              <a:defRPr>
                <a:solidFill>
                  <a:schemeClr val="bg1"/>
                </a:solidFill>
                <a:latin typeface="Arial" charset="0"/>
                <a:ea typeface="Arial" charset="0"/>
                <a:cs typeface="Arial" charset="0"/>
              </a:defRPr>
            </a:lvl3pPr>
            <a:lvl4pPr marL="1600200" indent="-228600">
              <a:defRPr>
                <a:solidFill>
                  <a:schemeClr val="bg1"/>
                </a:solidFill>
                <a:latin typeface="Arial" charset="0"/>
                <a:ea typeface="Arial" charset="0"/>
                <a:cs typeface="Arial" charset="0"/>
              </a:defRPr>
            </a:lvl4pPr>
            <a:lvl5pPr marL="2057400" indent="-228600">
              <a:defRPr>
                <a:solidFill>
                  <a:schemeClr val="bg1"/>
                </a:solidFill>
                <a:latin typeface="Arial" charset="0"/>
                <a:ea typeface="Arial" charset="0"/>
                <a:cs typeface="Arial" charset="0"/>
              </a:defRPr>
            </a:lvl5pPr>
            <a:lvl6pPr marL="2514600" indent="-228600" eaLnBrk="0" fontAlgn="base" hangingPunct="0">
              <a:spcBef>
                <a:spcPct val="0"/>
              </a:spcBef>
              <a:spcAft>
                <a:spcPct val="0"/>
              </a:spcAft>
              <a:defRPr>
                <a:solidFill>
                  <a:schemeClr val="bg1"/>
                </a:solidFill>
                <a:latin typeface="Arial" charset="0"/>
                <a:ea typeface="Arial" charset="0"/>
                <a:cs typeface="Arial" charset="0"/>
              </a:defRPr>
            </a:lvl6pPr>
            <a:lvl7pPr marL="2971800" indent="-228600" eaLnBrk="0" fontAlgn="base" hangingPunct="0">
              <a:spcBef>
                <a:spcPct val="0"/>
              </a:spcBef>
              <a:spcAft>
                <a:spcPct val="0"/>
              </a:spcAft>
              <a:defRPr>
                <a:solidFill>
                  <a:schemeClr val="bg1"/>
                </a:solidFill>
                <a:latin typeface="Arial" charset="0"/>
                <a:ea typeface="Arial" charset="0"/>
                <a:cs typeface="Arial" charset="0"/>
              </a:defRPr>
            </a:lvl7pPr>
            <a:lvl8pPr marL="3429000" indent="-228600" eaLnBrk="0" fontAlgn="base" hangingPunct="0">
              <a:spcBef>
                <a:spcPct val="0"/>
              </a:spcBef>
              <a:spcAft>
                <a:spcPct val="0"/>
              </a:spcAft>
              <a:defRPr>
                <a:solidFill>
                  <a:schemeClr val="bg1"/>
                </a:solidFill>
                <a:latin typeface="Arial" charset="0"/>
                <a:ea typeface="Arial" charset="0"/>
                <a:cs typeface="Arial" charset="0"/>
              </a:defRPr>
            </a:lvl8pPr>
            <a:lvl9pPr marL="3886200" indent="-228600" eaLnBrk="0" fontAlgn="base" hangingPunct="0">
              <a:spcBef>
                <a:spcPct val="0"/>
              </a:spcBef>
              <a:spcAft>
                <a:spcPct val="0"/>
              </a:spcAft>
              <a:defRPr>
                <a:solidFill>
                  <a:schemeClr val="bg1"/>
                </a:solidFill>
                <a:latin typeface="Arial" charset="0"/>
                <a:ea typeface="Arial" charset="0"/>
                <a:cs typeface="Arial" charset="0"/>
              </a:defRPr>
            </a:lvl9pPr>
          </a:lstStyle>
          <a:p>
            <a:pPr algn="just"/>
            <a:r>
              <a:rPr lang="pt-BR" sz="2000" dirty="0">
                <a:solidFill>
                  <a:srgbClr val="002060"/>
                </a:solidFill>
              </a:rPr>
              <a:t>Art. 9</a:t>
            </a:r>
            <a:r>
              <a:rPr lang="pt-BR" sz="2000" u="sng" baseline="30000" dirty="0">
                <a:solidFill>
                  <a:srgbClr val="002060"/>
                </a:solidFill>
              </a:rPr>
              <a:t>o</a:t>
            </a:r>
            <a:r>
              <a:rPr lang="pt-BR" sz="2000" dirty="0">
                <a:solidFill>
                  <a:srgbClr val="002060"/>
                </a:solidFill>
              </a:rPr>
              <a:t> A União, por meio do Ministério da Cultura e dos entes federados parceiros, é autorizada a transferir de forma direta os recursos às entidades culturais integrantes do Cadastro Nacional de Pontos e Pontões de Cultura, com a finalidade de prestar apoio financeiro à execução das ações da Política Nacional de Cultura Viva. </a:t>
            </a:r>
          </a:p>
          <a:p>
            <a:pPr algn="just"/>
            <a:r>
              <a:rPr lang="pt-BR" sz="2000" dirty="0">
                <a:solidFill>
                  <a:srgbClr val="002060"/>
                </a:solidFill>
              </a:rPr>
              <a:t>§ 1</a:t>
            </a:r>
            <a:r>
              <a:rPr lang="pt-BR" sz="2000" u="sng" baseline="30000" dirty="0">
                <a:solidFill>
                  <a:srgbClr val="002060"/>
                </a:solidFill>
              </a:rPr>
              <a:t>o</a:t>
            </a:r>
            <a:r>
              <a:rPr lang="pt-BR" sz="2000" dirty="0">
                <a:solidFill>
                  <a:srgbClr val="002060"/>
                </a:solidFill>
              </a:rPr>
              <a:t> A transferência dos recursos de que trata o caput ficará condicionada ao cumprimento de Termo de Compromisso Cultural, que deverá conter a identificação e a delimitação das ações a serem financiadas, as metas, o cronograma de execução físico-financeira e a previsão de início e término da execução das ações ou das fases programadas. </a:t>
            </a:r>
          </a:p>
          <a:p>
            <a:pPr algn="just">
              <a:defRPr/>
            </a:pPr>
            <a:endParaRPr lang="pt-BR" altLang="pt-BR" dirty="0">
              <a:solidFill>
                <a:srgbClr val="002060"/>
              </a:solidFill>
              <a:latin typeface="+mj-lt"/>
            </a:endParaRP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681" y="228288"/>
            <a:ext cx="1905000" cy="952500"/>
          </a:xfrm>
          <a:prstGeom prst="rect">
            <a:avLst/>
          </a:prstGeom>
        </p:spPr>
      </p:pic>
    </p:spTree>
    <p:extLst>
      <p:ext uri="{BB962C8B-B14F-4D97-AF65-F5344CB8AC3E}">
        <p14:creationId xmlns:p14="http://schemas.microsoft.com/office/powerpoint/2010/main" val="3433657844"/>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803305" y="188641"/>
            <a:ext cx="10904433" cy="3477875"/>
          </a:xfrm>
          <a:prstGeom prst="rect">
            <a:avLst/>
          </a:prstGeom>
        </p:spPr>
        <p:txBody>
          <a:bodyPr wrap="square">
            <a:spAutoFit/>
          </a:bodyPr>
          <a:lstStyle/>
          <a:p>
            <a:pPr algn="just"/>
            <a:endParaRPr lang="pt-BR" sz="2000" dirty="0">
              <a:latin typeface="Arial" panose="020B0604020202020204" pitchFamily="34" charset="0"/>
              <a:cs typeface="Arial" panose="020B0604020202020204" pitchFamily="34" charset="0"/>
            </a:endParaRPr>
          </a:p>
          <a:p>
            <a:pPr algn="just"/>
            <a:endParaRPr lang="pt-BR" sz="2000" dirty="0">
              <a:latin typeface="Arial" panose="020B0604020202020204" pitchFamily="34" charset="0"/>
              <a:cs typeface="Arial" panose="020B0604020202020204" pitchFamily="34" charset="0"/>
            </a:endParaRPr>
          </a:p>
          <a:p>
            <a:pPr algn="just"/>
            <a:endParaRPr lang="pt-BR" sz="2000" dirty="0">
              <a:latin typeface="Arial" panose="020B0604020202020204" pitchFamily="34" charset="0"/>
              <a:cs typeface="Arial" panose="020B0604020202020204" pitchFamily="34" charset="0"/>
            </a:endParaRPr>
          </a:p>
          <a:p>
            <a:pPr algn="just"/>
            <a:r>
              <a:rPr lang="pt-BR" sz="2000" dirty="0">
                <a:latin typeface="Arial" panose="020B0604020202020204" pitchFamily="34" charset="0"/>
                <a:cs typeface="Arial" panose="020B0604020202020204" pitchFamily="34" charset="0"/>
              </a:rPr>
              <a:t>Art. 3</a:t>
            </a:r>
            <a:r>
              <a:rPr lang="pt-BR" sz="2000" u="sng" baseline="30000" dirty="0">
                <a:latin typeface="Arial" panose="020B0604020202020204" pitchFamily="34" charset="0"/>
                <a:cs typeface="Arial" panose="020B0604020202020204" pitchFamily="34" charset="0"/>
              </a:rPr>
              <a:t>o</a:t>
            </a:r>
            <a:r>
              <a:rPr lang="pt-BR" sz="2000" dirty="0">
                <a:latin typeface="Arial" panose="020B0604020202020204" pitchFamily="34" charset="0"/>
                <a:cs typeface="Arial" panose="020B0604020202020204" pitchFamily="34" charset="0"/>
              </a:rPr>
              <a:t> Não se aplicam as exigências desta Lei:</a:t>
            </a:r>
          </a:p>
          <a:p>
            <a:pPr algn="just"/>
            <a:r>
              <a:rPr lang="pt-BR" sz="2000" dirty="0">
                <a:latin typeface="Arial" panose="020B0604020202020204" pitchFamily="34" charset="0"/>
                <a:cs typeface="Arial" panose="020B0604020202020204" pitchFamily="34" charset="0"/>
              </a:rPr>
              <a:t>  </a:t>
            </a:r>
          </a:p>
          <a:p>
            <a:pPr algn="just"/>
            <a:r>
              <a:rPr lang="pt-BR" sz="2000" dirty="0">
                <a:latin typeface="Arial" panose="020B0604020202020204" pitchFamily="34" charset="0"/>
                <a:cs typeface="Arial" panose="020B0604020202020204" pitchFamily="34" charset="0"/>
              </a:rPr>
              <a:t> VI - aos termos de parceria celebrados com organizações da sociedade civil de interesse público, desde que cumpridos os requisitos previstos na </a:t>
            </a:r>
            <a:r>
              <a:rPr lang="pt-BR" sz="2000" u="sng" dirty="0">
                <a:latin typeface="Arial" panose="020B0604020202020204" pitchFamily="34" charset="0"/>
                <a:cs typeface="Arial" panose="020B0604020202020204" pitchFamily="34" charset="0"/>
              </a:rPr>
              <a:t>Lei n</a:t>
            </a:r>
            <a:r>
              <a:rPr lang="pt-BR" sz="2000" u="sng" baseline="30000" dirty="0">
                <a:latin typeface="Arial" panose="020B0604020202020204" pitchFamily="34" charset="0"/>
                <a:cs typeface="Arial" panose="020B0604020202020204" pitchFamily="34" charset="0"/>
              </a:rPr>
              <a:t>o</a:t>
            </a:r>
            <a:r>
              <a:rPr lang="pt-BR" sz="2000" u="sng" dirty="0">
                <a:latin typeface="Arial" panose="020B0604020202020204" pitchFamily="34" charset="0"/>
                <a:cs typeface="Arial" panose="020B0604020202020204" pitchFamily="34" charset="0"/>
              </a:rPr>
              <a:t> 9.790, de 23 de março de 1999</a:t>
            </a:r>
            <a:r>
              <a:rPr lang="pt-BR" sz="2000" dirty="0">
                <a:latin typeface="Arial" panose="020B0604020202020204" pitchFamily="34" charset="0"/>
                <a:cs typeface="Arial" panose="020B0604020202020204" pitchFamily="34" charset="0"/>
              </a:rPr>
              <a:t>;  </a:t>
            </a:r>
          </a:p>
          <a:p>
            <a:pPr algn="just"/>
            <a:endParaRPr lang="pt-BR" sz="2000" dirty="0">
              <a:latin typeface="Arial" panose="020B0604020202020204" pitchFamily="34" charset="0"/>
              <a:cs typeface="Arial" panose="020B0604020202020204" pitchFamily="34" charset="0"/>
            </a:endParaRPr>
          </a:p>
          <a:p>
            <a:pPr algn="just"/>
            <a:r>
              <a:rPr lang="pt-BR" sz="2000" dirty="0">
                <a:latin typeface="Arial" panose="020B0604020202020204" pitchFamily="34" charset="0"/>
                <a:cs typeface="Arial" panose="020B0604020202020204" pitchFamily="34" charset="0"/>
              </a:rPr>
              <a:t> VII - às transferências referidas no </a:t>
            </a:r>
            <a:r>
              <a:rPr lang="pt-BR" sz="2000" u="sng" dirty="0">
                <a:latin typeface="Arial" panose="020B0604020202020204" pitchFamily="34" charset="0"/>
                <a:cs typeface="Arial" panose="020B0604020202020204" pitchFamily="34" charset="0"/>
              </a:rPr>
              <a:t>art. 2</a:t>
            </a:r>
            <a:r>
              <a:rPr lang="pt-BR" sz="2000" u="sng" baseline="30000" dirty="0">
                <a:latin typeface="Arial" panose="020B0604020202020204" pitchFamily="34" charset="0"/>
                <a:cs typeface="Arial" panose="020B0604020202020204" pitchFamily="34" charset="0"/>
              </a:rPr>
              <a:t>o</a:t>
            </a:r>
            <a:r>
              <a:rPr lang="pt-BR" sz="2000" u="sng" dirty="0">
                <a:latin typeface="Arial" panose="020B0604020202020204" pitchFamily="34" charset="0"/>
                <a:cs typeface="Arial" panose="020B0604020202020204" pitchFamily="34" charset="0"/>
              </a:rPr>
              <a:t> da Lei n</a:t>
            </a:r>
            <a:r>
              <a:rPr lang="pt-BR" sz="2000" u="sng" baseline="30000" dirty="0">
                <a:latin typeface="Arial" panose="020B0604020202020204" pitchFamily="34" charset="0"/>
                <a:cs typeface="Arial" panose="020B0604020202020204" pitchFamily="34" charset="0"/>
              </a:rPr>
              <a:t>o</a:t>
            </a:r>
            <a:r>
              <a:rPr lang="pt-BR" sz="2000" u="sng" dirty="0">
                <a:latin typeface="Arial" panose="020B0604020202020204" pitchFamily="34" charset="0"/>
                <a:cs typeface="Arial" panose="020B0604020202020204" pitchFamily="34" charset="0"/>
              </a:rPr>
              <a:t> 10.845, de 5 de março de 2004</a:t>
            </a:r>
            <a:r>
              <a:rPr lang="pt-BR" sz="2000" dirty="0">
                <a:latin typeface="Arial" panose="020B0604020202020204" pitchFamily="34" charset="0"/>
                <a:cs typeface="Arial" panose="020B0604020202020204" pitchFamily="34" charset="0"/>
              </a:rPr>
              <a:t>, e nos </a:t>
            </a:r>
            <a:r>
              <a:rPr lang="pt-BR" sz="2000" u="sng" dirty="0" err="1">
                <a:latin typeface="Arial" panose="020B0604020202020204" pitchFamily="34" charset="0"/>
                <a:cs typeface="Arial" panose="020B0604020202020204" pitchFamily="34" charset="0"/>
              </a:rPr>
              <a:t>arts</a:t>
            </a:r>
            <a:r>
              <a:rPr lang="pt-BR" sz="2000" u="sng" dirty="0">
                <a:latin typeface="Arial" panose="020B0604020202020204" pitchFamily="34" charset="0"/>
                <a:cs typeface="Arial" panose="020B0604020202020204" pitchFamily="34" charset="0"/>
              </a:rPr>
              <a:t>. 5º</a:t>
            </a:r>
            <a:r>
              <a:rPr lang="pt-BR" sz="2000" dirty="0">
                <a:latin typeface="Arial" panose="020B0604020202020204" pitchFamily="34" charset="0"/>
                <a:cs typeface="Arial" panose="020B0604020202020204" pitchFamily="34" charset="0"/>
              </a:rPr>
              <a:t> e </a:t>
            </a:r>
            <a:r>
              <a:rPr lang="pt-BR" sz="2000" u="sng" dirty="0">
                <a:latin typeface="Arial" panose="020B0604020202020204" pitchFamily="34" charset="0"/>
                <a:cs typeface="Arial" panose="020B0604020202020204" pitchFamily="34" charset="0"/>
              </a:rPr>
              <a:t>22 da Lei n</a:t>
            </a:r>
            <a:r>
              <a:rPr lang="pt-BR" sz="2000" u="sng" baseline="30000" dirty="0">
                <a:latin typeface="Arial" panose="020B0604020202020204" pitchFamily="34" charset="0"/>
                <a:cs typeface="Arial" panose="020B0604020202020204" pitchFamily="34" charset="0"/>
              </a:rPr>
              <a:t>o</a:t>
            </a:r>
            <a:r>
              <a:rPr lang="pt-BR" sz="2000" u="sng" dirty="0">
                <a:latin typeface="Arial" panose="020B0604020202020204" pitchFamily="34" charset="0"/>
                <a:cs typeface="Arial" panose="020B0604020202020204" pitchFamily="34" charset="0"/>
              </a:rPr>
              <a:t> 11.947, de 16 de junho de 2009</a:t>
            </a:r>
            <a:r>
              <a:rPr lang="pt-BR" sz="2000" dirty="0">
                <a:latin typeface="Arial" panose="020B0604020202020204" pitchFamily="34" charset="0"/>
                <a:cs typeface="Arial" panose="020B0604020202020204" pitchFamily="34" charset="0"/>
              </a:rPr>
              <a:t>;</a:t>
            </a:r>
          </a:p>
        </p:txBody>
      </p:sp>
      <p:sp>
        <p:nvSpPr>
          <p:cNvPr id="4" name="Retângulo de cantos arredondados 3"/>
          <p:cNvSpPr/>
          <p:nvPr/>
        </p:nvSpPr>
        <p:spPr>
          <a:xfrm>
            <a:off x="162371" y="3708875"/>
            <a:ext cx="11835924" cy="216839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82945" tIns="41473" rIns="82945" bIns="41473" anchor="ctr"/>
          <a:lstStyle>
            <a:lvl1pPr>
              <a:defRPr>
                <a:solidFill>
                  <a:schemeClr val="bg1"/>
                </a:solidFill>
                <a:latin typeface="Arial" charset="0"/>
                <a:ea typeface="Arial" charset="0"/>
                <a:cs typeface="Arial" charset="0"/>
              </a:defRPr>
            </a:lvl1pPr>
            <a:lvl2pPr marL="742950" indent="-285750">
              <a:defRPr>
                <a:solidFill>
                  <a:schemeClr val="bg1"/>
                </a:solidFill>
                <a:latin typeface="Arial" charset="0"/>
                <a:ea typeface="Arial" charset="0"/>
                <a:cs typeface="Arial" charset="0"/>
              </a:defRPr>
            </a:lvl2pPr>
            <a:lvl3pPr marL="1143000" indent="-228600">
              <a:defRPr>
                <a:solidFill>
                  <a:schemeClr val="bg1"/>
                </a:solidFill>
                <a:latin typeface="Arial" charset="0"/>
                <a:ea typeface="Arial" charset="0"/>
                <a:cs typeface="Arial" charset="0"/>
              </a:defRPr>
            </a:lvl3pPr>
            <a:lvl4pPr marL="1600200" indent="-228600">
              <a:defRPr>
                <a:solidFill>
                  <a:schemeClr val="bg1"/>
                </a:solidFill>
                <a:latin typeface="Arial" charset="0"/>
                <a:ea typeface="Arial" charset="0"/>
                <a:cs typeface="Arial" charset="0"/>
              </a:defRPr>
            </a:lvl4pPr>
            <a:lvl5pPr marL="2057400" indent="-228600">
              <a:defRPr>
                <a:solidFill>
                  <a:schemeClr val="bg1"/>
                </a:solidFill>
                <a:latin typeface="Arial" charset="0"/>
                <a:ea typeface="Arial" charset="0"/>
                <a:cs typeface="Arial" charset="0"/>
              </a:defRPr>
            </a:lvl5pPr>
            <a:lvl6pPr marL="2514600" indent="-228600" eaLnBrk="0" fontAlgn="base" hangingPunct="0">
              <a:spcBef>
                <a:spcPct val="0"/>
              </a:spcBef>
              <a:spcAft>
                <a:spcPct val="0"/>
              </a:spcAft>
              <a:defRPr>
                <a:solidFill>
                  <a:schemeClr val="bg1"/>
                </a:solidFill>
                <a:latin typeface="Arial" charset="0"/>
                <a:ea typeface="Arial" charset="0"/>
                <a:cs typeface="Arial" charset="0"/>
              </a:defRPr>
            </a:lvl6pPr>
            <a:lvl7pPr marL="2971800" indent="-228600" eaLnBrk="0" fontAlgn="base" hangingPunct="0">
              <a:spcBef>
                <a:spcPct val="0"/>
              </a:spcBef>
              <a:spcAft>
                <a:spcPct val="0"/>
              </a:spcAft>
              <a:defRPr>
                <a:solidFill>
                  <a:schemeClr val="bg1"/>
                </a:solidFill>
                <a:latin typeface="Arial" charset="0"/>
                <a:ea typeface="Arial" charset="0"/>
                <a:cs typeface="Arial" charset="0"/>
              </a:defRPr>
            </a:lvl7pPr>
            <a:lvl8pPr marL="3429000" indent="-228600" eaLnBrk="0" fontAlgn="base" hangingPunct="0">
              <a:spcBef>
                <a:spcPct val="0"/>
              </a:spcBef>
              <a:spcAft>
                <a:spcPct val="0"/>
              </a:spcAft>
              <a:defRPr>
                <a:solidFill>
                  <a:schemeClr val="bg1"/>
                </a:solidFill>
                <a:latin typeface="Arial" charset="0"/>
                <a:ea typeface="Arial" charset="0"/>
                <a:cs typeface="Arial" charset="0"/>
              </a:defRPr>
            </a:lvl8pPr>
            <a:lvl9pPr marL="3886200" indent="-228600" eaLnBrk="0" fontAlgn="base" hangingPunct="0">
              <a:spcBef>
                <a:spcPct val="0"/>
              </a:spcBef>
              <a:spcAft>
                <a:spcPct val="0"/>
              </a:spcAft>
              <a:defRPr>
                <a:solidFill>
                  <a:schemeClr val="bg1"/>
                </a:solidFill>
                <a:latin typeface="Arial" charset="0"/>
                <a:ea typeface="Arial" charset="0"/>
                <a:cs typeface="Arial" charset="0"/>
              </a:defRPr>
            </a:lvl9pPr>
          </a:lstStyle>
          <a:p>
            <a:pPr algn="just"/>
            <a:r>
              <a:rPr lang="pt-BR" dirty="0">
                <a:solidFill>
                  <a:srgbClr val="002060"/>
                </a:solidFill>
              </a:rPr>
              <a:t>Institui o Programa de Complementação ao Atendimento Educacional Especializado às Pessoas Portadoras de Deficiência, e dá outras providências.</a:t>
            </a:r>
          </a:p>
          <a:p>
            <a:pPr algn="just"/>
            <a:r>
              <a:rPr lang="pt-BR" dirty="0">
                <a:solidFill>
                  <a:srgbClr val="002060"/>
                </a:solidFill>
              </a:rPr>
              <a:t>Art. 2</a:t>
            </a:r>
            <a:r>
              <a:rPr lang="pt-BR" u="sng" baseline="30000" dirty="0">
                <a:solidFill>
                  <a:srgbClr val="002060"/>
                </a:solidFill>
              </a:rPr>
              <a:t>o</a:t>
            </a:r>
            <a:r>
              <a:rPr lang="pt-BR" dirty="0">
                <a:solidFill>
                  <a:srgbClr val="002060"/>
                </a:solidFill>
              </a:rPr>
              <a:t> Para os fins do disposto no art. 1</a:t>
            </a:r>
            <a:r>
              <a:rPr lang="pt-BR" u="sng" baseline="30000" dirty="0">
                <a:solidFill>
                  <a:srgbClr val="002060"/>
                </a:solidFill>
              </a:rPr>
              <a:t>o</a:t>
            </a:r>
            <a:r>
              <a:rPr lang="pt-BR" dirty="0">
                <a:solidFill>
                  <a:srgbClr val="002060"/>
                </a:solidFill>
              </a:rPr>
              <a:t> desta Lei, a União repassará, diretamente à unidade executora constituída na forma de entidade privada sem fins lucrativos que preste serviços gratuitos na modalidade de educação especial, assistência financeira proporcional ao número de educandos portadores de deficiência, conforme apurado no censo escolar realizado pelo Ministério da Educação no exercício anterior, observado o disposto nesta Lei.</a:t>
            </a:r>
          </a:p>
        </p:txBody>
      </p:sp>
      <p:sp>
        <p:nvSpPr>
          <p:cNvPr id="6" name="Retângulo de cantos arredondados 5"/>
          <p:cNvSpPr/>
          <p:nvPr/>
        </p:nvSpPr>
        <p:spPr>
          <a:xfrm>
            <a:off x="1692067" y="5949280"/>
            <a:ext cx="10229316" cy="72008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82945" tIns="41473" rIns="82945" bIns="41473" anchor="ctr"/>
          <a:lstStyle>
            <a:lvl1pPr>
              <a:defRPr>
                <a:solidFill>
                  <a:schemeClr val="bg1"/>
                </a:solidFill>
                <a:latin typeface="Arial" charset="0"/>
                <a:ea typeface="Arial" charset="0"/>
                <a:cs typeface="Arial" charset="0"/>
              </a:defRPr>
            </a:lvl1pPr>
            <a:lvl2pPr marL="742950" indent="-285750">
              <a:defRPr>
                <a:solidFill>
                  <a:schemeClr val="bg1"/>
                </a:solidFill>
                <a:latin typeface="Arial" charset="0"/>
                <a:ea typeface="Arial" charset="0"/>
                <a:cs typeface="Arial" charset="0"/>
              </a:defRPr>
            </a:lvl2pPr>
            <a:lvl3pPr marL="1143000" indent="-228600">
              <a:defRPr>
                <a:solidFill>
                  <a:schemeClr val="bg1"/>
                </a:solidFill>
                <a:latin typeface="Arial" charset="0"/>
                <a:ea typeface="Arial" charset="0"/>
                <a:cs typeface="Arial" charset="0"/>
              </a:defRPr>
            </a:lvl3pPr>
            <a:lvl4pPr marL="1600200" indent="-228600">
              <a:defRPr>
                <a:solidFill>
                  <a:schemeClr val="bg1"/>
                </a:solidFill>
                <a:latin typeface="Arial" charset="0"/>
                <a:ea typeface="Arial" charset="0"/>
                <a:cs typeface="Arial" charset="0"/>
              </a:defRPr>
            </a:lvl4pPr>
            <a:lvl5pPr marL="2057400" indent="-228600">
              <a:defRPr>
                <a:solidFill>
                  <a:schemeClr val="bg1"/>
                </a:solidFill>
                <a:latin typeface="Arial" charset="0"/>
                <a:ea typeface="Arial" charset="0"/>
                <a:cs typeface="Arial" charset="0"/>
              </a:defRPr>
            </a:lvl5pPr>
            <a:lvl6pPr marL="2514600" indent="-228600" eaLnBrk="0" fontAlgn="base" hangingPunct="0">
              <a:spcBef>
                <a:spcPct val="0"/>
              </a:spcBef>
              <a:spcAft>
                <a:spcPct val="0"/>
              </a:spcAft>
              <a:defRPr>
                <a:solidFill>
                  <a:schemeClr val="bg1"/>
                </a:solidFill>
                <a:latin typeface="Arial" charset="0"/>
                <a:ea typeface="Arial" charset="0"/>
                <a:cs typeface="Arial" charset="0"/>
              </a:defRPr>
            </a:lvl6pPr>
            <a:lvl7pPr marL="2971800" indent="-228600" eaLnBrk="0" fontAlgn="base" hangingPunct="0">
              <a:spcBef>
                <a:spcPct val="0"/>
              </a:spcBef>
              <a:spcAft>
                <a:spcPct val="0"/>
              </a:spcAft>
              <a:defRPr>
                <a:solidFill>
                  <a:schemeClr val="bg1"/>
                </a:solidFill>
                <a:latin typeface="Arial" charset="0"/>
                <a:ea typeface="Arial" charset="0"/>
                <a:cs typeface="Arial" charset="0"/>
              </a:defRPr>
            </a:lvl7pPr>
            <a:lvl8pPr marL="3429000" indent="-228600" eaLnBrk="0" fontAlgn="base" hangingPunct="0">
              <a:spcBef>
                <a:spcPct val="0"/>
              </a:spcBef>
              <a:spcAft>
                <a:spcPct val="0"/>
              </a:spcAft>
              <a:defRPr>
                <a:solidFill>
                  <a:schemeClr val="bg1"/>
                </a:solidFill>
                <a:latin typeface="Arial" charset="0"/>
                <a:ea typeface="Arial" charset="0"/>
                <a:cs typeface="Arial" charset="0"/>
              </a:defRPr>
            </a:lvl8pPr>
            <a:lvl9pPr marL="3886200" indent="-228600" eaLnBrk="0" fontAlgn="base" hangingPunct="0">
              <a:spcBef>
                <a:spcPct val="0"/>
              </a:spcBef>
              <a:spcAft>
                <a:spcPct val="0"/>
              </a:spcAft>
              <a:defRPr>
                <a:solidFill>
                  <a:schemeClr val="bg1"/>
                </a:solidFill>
                <a:latin typeface="Arial" charset="0"/>
                <a:ea typeface="Arial" charset="0"/>
                <a:cs typeface="Arial" charset="0"/>
              </a:defRPr>
            </a:lvl9pPr>
          </a:lstStyle>
          <a:p>
            <a:pPr algn="just"/>
            <a:r>
              <a:rPr lang="pt-BR" dirty="0">
                <a:solidFill>
                  <a:srgbClr val="002060"/>
                </a:solidFill>
              </a:rPr>
              <a:t>Dispõe sobre o atendimento da alimentação escolar e do Programa Dinheiro Direto na Escola aos alunos da educação básica;</a:t>
            </a:r>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864" y="188641"/>
            <a:ext cx="1905000" cy="952500"/>
          </a:xfrm>
          <a:prstGeom prst="rect">
            <a:avLst/>
          </a:prstGeom>
        </p:spPr>
      </p:pic>
    </p:spTree>
    <p:extLst>
      <p:ext uri="{BB962C8B-B14F-4D97-AF65-F5344CB8AC3E}">
        <p14:creationId xmlns:p14="http://schemas.microsoft.com/office/powerpoint/2010/main" val="130567490"/>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1919536" y="1196753"/>
            <a:ext cx="8208912" cy="4401205"/>
          </a:xfrm>
          <a:prstGeom prst="rect">
            <a:avLst/>
          </a:prstGeom>
        </p:spPr>
        <p:txBody>
          <a:bodyPr wrap="square">
            <a:spAutoFit/>
          </a:bodyPr>
          <a:lstStyle/>
          <a:p>
            <a:pPr algn="just"/>
            <a:r>
              <a:rPr lang="pt-BR" sz="2000" dirty="0">
                <a:latin typeface="Arial" panose="020B0604020202020204" pitchFamily="34" charset="0"/>
                <a:cs typeface="Arial" panose="020B0604020202020204" pitchFamily="34" charset="0"/>
              </a:rPr>
              <a:t>Art. 3</a:t>
            </a:r>
            <a:r>
              <a:rPr lang="pt-BR" sz="2000" u="sng" baseline="30000" dirty="0">
                <a:latin typeface="Arial" panose="020B0604020202020204" pitchFamily="34" charset="0"/>
                <a:cs typeface="Arial" panose="020B0604020202020204" pitchFamily="34" charset="0"/>
              </a:rPr>
              <a:t>o</a:t>
            </a:r>
            <a:r>
              <a:rPr lang="pt-BR" sz="2000" dirty="0">
                <a:latin typeface="Arial" panose="020B0604020202020204" pitchFamily="34" charset="0"/>
                <a:cs typeface="Arial" panose="020B0604020202020204" pitchFamily="34" charset="0"/>
              </a:rPr>
              <a:t> Não se aplicam as exigências desta Lei:</a:t>
            </a:r>
          </a:p>
          <a:p>
            <a:pPr algn="just"/>
            <a:r>
              <a:rPr lang="pt-BR" sz="2000" dirty="0">
                <a:latin typeface="Arial" panose="020B0604020202020204" pitchFamily="34" charset="0"/>
                <a:cs typeface="Arial" panose="020B0604020202020204" pitchFamily="34" charset="0"/>
              </a:rPr>
              <a:t>  </a:t>
            </a:r>
          </a:p>
          <a:p>
            <a:pPr algn="just"/>
            <a:r>
              <a:rPr lang="pt-BR" sz="2000" dirty="0">
                <a:latin typeface="Arial" panose="020B0604020202020204" pitchFamily="34" charset="0"/>
                <a:cs typeface="Arial" panose="020B0604020202020204" pitchFamily="34" charset="0"/>
              </a:rPr>
              <a:t> IX - aos pagamentos realizados a título de anuidades, contribuições ou taxas associativas em favor de organismos internacionais ou entidades que sejam obrigatoriamente constituídas por:</a:t>
            </a:r>
          </a:p>
          <a:p>
            <a:pPr algn="just"/>
            <a:endParaRPr lang="pt-BR" sz="2000" dirty="0">
              <a:latin typeface="Arial" panose="020B0604020202020204" pitchFamily="34" charset="0"/>
              <a:cs typeface="Arial" panose="020B0604020202020204" pitchFamily="34" charset="0"/>
            </a:endParaRPr>
          </a:p>
          <a:p>
            <a:pPr algn="just"/>
            <a:r>
              <a:rPr lang="pt-BR" sz="2000" dirty="0">
                <a:latin typeface="Arial" panose="020B0604020202020204" pitchFamily="34" charset="0"/>
                <a:cs typeface="Arial" panose="020B0604020202020204" pitchFamily="34" charset="0"/>
              </a:rPr>
              <a:t>a) membros de Poder ou do Ministério Público;</a:t>
            </a:r>
          </a:p>
          <a:p>
            <a:pPr algn="just"/>
            <a:r>
              <a:rPr lang="pt-BR" sz="2000" dirty="0">
                <a:latin typeface="Arial" panose="020B0604020202020204" pitchFamily="34" charset="0"/>
                <a:cs typeface="Arial" panose="020B0604020202020204" pitchFamily="34" charset="0"/>
              </a:rPr>
              <a:t>b) dirigentes de órgão ou de entidade da administração pública; </a:t>
            </a:r>
          </a:p>
          <a:p>
            <a:pPr algn="just"/>
            <a:r>
              <a:rPr lang="pt-BR" sz="2000" dirty="0">
                <a:latin typeface="Arial" panose="020B0604020202020204" pitchFamily="34" charset="0"/>
                <a:cs typeface="Arial" panose="020B0604020202020204" pitchFamily="34" charset="0"/>
              </a:rPr>
              <a:t>c) pessoas jurídicas de direito público interno; </a:t>
            </a:r>
          </a:p>
          <a:p>
            <a:pPr algn="just"/>
            <a:r>
              <a:rPr lang="pt-BR" sz="2000" dirty="0">
                <a:latin typeface="Arial" panose="020B0604020202020204" pitchFamily="34" charset="0"/>
                <a:cs typeface="Arial" panose="020B0604020202020204" pitchFamily="34" charset="0"/>
              </a:rPr>
              <a:t>d) pessoas jurídicas integrantes da administração pública</a:t>
            </a:r>
          </a:p>
          <a:p>
            <a:pPr algn="just"/>
            <a:endParaRPr lang="pt-BR" sz="2000" dirty="0">
              <a:latin typeface="Arial" panose="020B0604020202020204" pitchFamily="34" charset="0"/>
              <a:cs typeface="Arial" panose="020B0604020202020204" pitchFamily="34" charset="0"/>
            </a:endParaRPr>
          </a:p>
          <a:p>
            <a:pPr algn="just"/>
            <a:endParaRPr lang="pt-BR" sz="2000" dirty="0">
              <a:latin typeface="Arial" panose="020B0604020202020204" pitchFamily="34" charset="0"/>
              <a:cs typeface="Arial" panose="020B0604020202020204" pitchFamily="34" charset="0"/>
            </a:endParaRPr>
          </a:p>
          <a:p>
            <a:pPr algn="just"/>
            <a:r>
              <a:rPr lang="pt-BR" sz="2000" dirty="0">
                <a:latin typeface="Arial" panose="020B0604020202020204" pitchFamily="34" charset="0"/>
                <a:cs typeface="Arial" panose="020B0604020202020204" pitchFamily="34" charset="0"/>
              </a:rPr>
              <a:t>X - às parcerias entre a administração pública e os serviços sociais autônomos.</a:t>
            </a:r>
          </a:p>
        </p:txBody>
      </p:sp>
      <p:pic>
        <p:nvPicPr>
          <p:cNvPr id="3" name="Image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681" y="228288"/>
            <a:ext cx="1905000" cy="952500"/>
          </a:xfrm>
          <a:prstGeom prst="rect">
            <a:avLst/>
          </a:prstGeom>
        </p:spPr>
      </p:pic>
    </p:spTree>
    <p:extLst>
      <p:ext uri="{BB962C8B-B14F-4D97-AF65-F5344CB8AC3E}">
        <p14:creationId xmlns:p14="http://schemas.microsoft.com/office/powerpoint/2010/main" val="719690996"/>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de cantos arredondados 3"/>
          <p:cNvSpPr/>
          <p:nvPr/>
        </p:nvSpPr>
        <p:spPr>
          <a:xfrm>
            <a:off x="2307360" y="836713"/>
            <a:ext cx="3723840" cy="3717841"/>
          </a:xfrm>
          <a:prstGeom prst="roundRect">
            <a:avLst/>
          </a:prstGeom>
        </p:spPr>
        <p:style>
          <a:lnRef idx="2">
            <a:schemeClr val="accent2"/>
          </a:lnRef>
          <a:fillRef idx="1">
            <a:schemeClr val="lt1"/>
          </a:fillRef>
          <a:effectRef idx="0">
            <a:schemeClr val="accent2"/>
          </a:effectRef>
          <a:fontRef idx="minor">
            <a:schemeClr val="dk1"/>
          </a:fontRef>
        </p:style>
        <p:txBody>
          <a:bodyPr lIns="82945" tIns="41473" rIns="82945" bIns="41473" anchor="ctr"/>
          <a:lstStyle>
            <a:lvl1pPr>
              <a:defRPr>
                <a:solidFill>
                  <a:schemeClr val="bg1"/>
                </a:solidFill>
                <a:latin typeface="Arial" charset="0"/>
                <a:ea typeface="Arial" charset="0"/>
                <a:cs typeface="Arial" charset="0"/>
              </a:defRPr>
            </a:lvl1pPr>
            <a:lvl2pPr marL="742950" indent="-285750">
              <a:defRPr>
                <a:solidFill>
                  <a:schemeClr val="bg1"/>
                </a:solidFill>
                <a:latin typeface="Arial" charset="0"/>
                <a:ea typeface="Arial" charset="0"/>
                <a:cs typeface="Arial" charset="0"/>
              </a:defRPr>
            </a:lvl2pPr>
            <a:lvl3pPr marL="1143000" indent="-228600">
              <a:defRPr>
                <a:solidFill>
                  <a:schemeClr val="bg1"/>
                </a:solidFill>
                <a:latin typeface="Arial" charset="0"/>
                <a:ea typeface="Arial" charset="0"/>
                <a:cs typeface="Arial" charset="0"/>
              </a:defRPr>
            </a:lvl3pPr>
            <a:lvl4pPr marL="1600200" indent="-228600">
              <a:defRPr>
                <a:solidFill>
                  <a:schemeClr val="bg1"/>
                </a:solidFill>
                <a:latin typeface="Arial" charset="0"/>
                <a:ea typeface="Arial" charset="0"/>
                <a:cs typeface="Arial" charset="0"/>
              </a:defRPr>
            </a:lvl4pPr>
            <a:lvl5pPr marL="2057400" indent="-228600">
              <a:defRPr>
                <a:solidFill>
                  <a:schemeClr val="bg1"/>
                </a:solidFill>
                <a:latin typeface="Arial" charset="0"/>
                <a:ea typeface="Arial" charset="0"/>
                <a:cs typeface="Arial" charset="0"/>
              </a:defRPr>
            </a:lvl5pPr>
            <a:lvl6pPr marL="2514600" indent="-228600" eaLnBrk="0" fontAlgn="base" hangingPunct="0">
              <a:spcBef>
                <a:spcPct val="0"/>
              </a:spcBef>
              <a:spcAft>
                <a:spcPct val="0"/>
              </a:spcAft>
              <a:defRPr>
                <a:solidFill>
                  <a:schemeClr val="bg1"/>
                </a:solidFill>
                <a:latin typeface="Arial" charset="0"/>
                <a:ea typeface="Arial" charset="0"/>
                <a:cs typeface="Arial" charset="0"/>
              </a:defRPr>
            </a:lvl6pPr>
            <a:lvl7pPr marL="2971800" indent="-228600" eaLnBrk="0" fontAlgn="base" hangingPunct="0">
              <a:spcBef>
                <a:spcPct val="0"/>
              </a:spcBef>
              <a:spcAft>
                <a:spcPct val="0"/>
              </a:spcAft>
              <a:defRPr>
                <a:solidFill>
                  <a:schemeClr val="bg1"/>
                </a:solidFill>
                <a:latin typeface="Arial" charset="0"/>
                <a:ea typeface="Arial" charset="0"/>
                <a:cs typeface="Arial" charset="0"/>
              </a:defRPr>
            </a:lvl7pPr>
            <a:lvl8pPr marL="3429000" indent="-228600" eaLnBrk="0" fontAlgn="base" hangingPunct="0">
              <a:spcBef>
                <a:spcPct val="0"/>
              </a:spcBef>
              <a:spcAft>
                <a:spcPct val="0"/>
              </a:spcAft>
              <a:defRPr>
                <a:solidFill>
                  <a:schemeClr val="bg1"/>
                </a:solidFill>
                <a:latin typeface="Arial" charset="0"/>
                <a:ea typeface="Arial" charset="0"/>
                <a:cs typeface="Arial" charset="0"/>
              </a:defRPr>
            </a:lvl8pPr>
            <a:lvl9pPr marL="3886200" indent="-228600" eaLnBrk="0" fontAlgn="base" hangingPunct="0">
              <a:spcBef>
                <a:spcPct val="0"/>
              </a:spcBef>
              <a:spcAft>
                <a:spcPct val="0"/>
              </a:spcAft>
              <a:defRPr>
                <a:solidFill>
                  <a:schemeClr val="bg1"/>
                </a:solidFill>
                <a:latin typeface="Arial" charset="0"/>
                <a:ea typeface="Arial" charset="0"/>
                <a:cs typeface="Arial" charset="0"/>
              </a:defRPr>
            </a:lvl9pPr>
          </a:lstStyle>
          <a:p>
            <a:pPr algn="ctr">
              <a:defRPr/>
            </a:pPr>
            <a:endParaRPr lang="pt-BR" altLang="pt-BR">
              <a:solidFill>
                <a:schemeClr val="tx1"/>
              </a:solidFill>
              <a:latin typeface="+mj-lt"/>
            </a:endParaRPr>
          </a:p>
        </p:txBody>
      </p:sp>
      <p:sp>
        <p:nvSpPr>
          <p:cNvPr id="5" name="Retângulo de cantos arredondados 4"/>
          <p:cNvSpPr/>
          <p:nvPr/>
        </p:nvSpPr>
        <p:spPr>
          <a:xfrm>
            <a:off x="2675637" y="1045860"/>
            <a:ext cx="2492494" cy="5227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82945" tIns="41473" rIns="82945" bIns="41473" anchor="ctr"/>
          <a:lstStyle>
            <a:lvl1pPr>
              <a:defRPr>
                <a:solidFill>
                  <a:schemeClr val="bg1"/>
                </a:solidFill>
                <a:latin typeface="Arial" charset="0"/>
                <a:ea typeface="Arial" charset="0"/>
                <a:cs typeface="Arial" charset="0"/>
              </a:defRPr>
            </a:lvl1pPr>
            <a:lvl2pPr marL="742950" indent="-285750">
              <a:defRPr>
                <a:solidFill>
                  <a:schemeClr val="bg1"/>
                </a:solidFill>
                <a:latin typeface="Arial" charset="0"/>
                <a:ea typeface="Arial" charset="0"/>
                <a:cs typeface="Arial" charset="0"/>
              </a:defRPr>
            </a:lvl2pPr>
            <a:lvl3pPr marL="1143000" indent="-228600">
              <a:defRPr>
                <a:solidFill>
                  <a:schemeClr val="bg1"/>
                </a:solidFill>
                <a:latin typeface="Arial" charset="0"/>
                <a:ea typeface="Arial" charset="0"/>
                <a:cs typeface="Arial" charset="0"/>
              </a:defRPr>
            </a:lvl3pPr>
            <a:lvl4pPr marL="1600200" indent="-228600">
              <a:defRPr>
                <a:solidFill>
                  <a:schemeClr val="bg1"/>
                </a:solidFill>
                <a:latin typeface="Arial" charset="0"/>
                <a:ea typeface="Arial" charset="0"/>
                <a:cs typeface="Arial" charset="0"/>
              </a:defRPr>
            </a:lvl4pPr>
            <a:lvl5pPr marL="2057400" indent="-228600">
              <a:defRPr>
                <a:solidFill>
                  <a:schemeClr val="bg1"/>
                </a:solidFill>
                <a:latin typeface="Arial" charset="0"/>
                <a:ea typeface="Arial" charset="0"/>
                <a:cs typeface="Arial" charset="0"/>
              </a:defRPr>
            </a:lvl5pPr>
            <a:lvl6pPr marL="2514600" indent="-228600" eaLnBrk="0" fontAlgn="base" hangingPunct="0">
              <a:spcBef>
                <a:spcPct val="0"/>
              </a:spcBef>
              <a:spcAft>
                <a:spcPct val="0"/>
              </a:spcAft>
              <a:defRPr>
                <a:solidFill>
                  <a:schemeClr val="bg1"/>
                </a:solidFill>
                <a:latin typeface="Arial" charset="0"/>
                <a:ea typeface="Arial" charset="0"/>
                <a:cs typeface="Arial" charset="0"/>
              </a:defRPr>
            </a:lvl6pPr>
            <a:lvl7pPr marL="2971800" indent="-228600" eaLnBrk="0" fontAlgn="base" hangingPunct="0">
              <a:spcBef>
                <a:spcPct val="0"/>
              </a:spcBef>
              <a:spcAft>
                <a:spcPct val="0"/>
              </a:spcAft>
              <a:defRPr>
                <a:solidFill>
                  <a:schemeClr val="bg1"/>
                </a:solidFill>
                <a:latin typeface="Arial" charset="0"/>
                <a:ea typeface="Arial" charset="0"/>
                <a:cs typeface="Arial" charset="0"/>
              </a:defRPr>
            </a:lvl7pPr>
            <a:lvl8pPr marL="3429000" indent="-228600" eaLnBrk="0" fontAlgn="base" hangingPunct="0">
              <a:spcBef>
                <a:spcPct val="0"/>
              </a:spcBef>
              <a:spcAft>
                <a:spcPct val="0"/>
              </a:spcAft>
              <a:defRPr>
                <a:solidFill>
                  <a:schemeClr val="bg1"/>
                </a:solidFill>
                <a:latin typeface="Arial" charset="0"/>
                <a:ea typeface="Arial" charset="0"/>
                <a:cs typeface="Arial" charset="0"/>
              </a:defRPr>
            </a:lvl8pPr>
            <a:lvl9pPr marL="3886200" indent="-228600" eaLnBrk="0" fontAlgn="base" hangingPunct="0">
              <a:spcBef>
                <a:spcPct val="0"/>
              </a:spcBef>
              <a:spcAft>
                <a:spcPct val="0"/>
              </a:spcAft>
              <a:defRPr>
                <a:solidFill>
                  <a:schemeClr val="bg1"/>
                </a:solidFill>
                <a:latin typeface="Arial" charset="0"/>
                <a:ea typeface="Arial" charset="0"/>
                <a:cs typeface="Arial" charset="0"/>
              </a:defRPr>
            </a:lvl9pPr>
          </a:lstStyle>
          <a:p>
            <a:pPr algn="ctr">
              <a:defRPr/>
            </a:pPr>
            <a:r>
              <a:rPr lang="en-US" altLang="pt-BR" b="1" dirty="0">
                <a:solidFill>
                  <a:schemeClr val="tx1"/>
                </a:solidFill>
                <a:latin typeface="+mj-lt"/>
              </a:rPr>
              <a:t>DISPENSA</a:t>
            </a:r>
            <a:endParaRPr lang="pt-BR" altLang="pt-BR" b="1" dirty="0">
              <a:solidFill>
                <a:schemeClr val="tx1"/>
              </a:solidFill>
              <a:latin typeface="+mj-lt"/>
            </a:endParaRPr>
          </a:p>
        </p:txBody>
      </p:sp>
      <p:sp>
        <p:nvSpPr>
          <p:cNvPr id="6" name="CaixaDeTexto 5"/>
          <p:cNvSpPr txBox="1">
            <a:spLocks noChangeArrowheads="1"/>
          </p:cNvSpPr>
          <p:nvPr/>
        </p:nvSpPr>
        <p:spPr bwMode="auto">
          <a:xfrm>
            <a:off x="2536321" y="1700809"/>
            <a:ext cx="3330720" cy="2853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45" tIns="41473" rIns="82945" bIns="41473">
            <a:spAutoFit/>
          </a:bodyPr>
          <a:lstStyle>
            <a:lvl1pPr marL="342900" indent="-342900" eaLnBrk="0">
              <a:defRPr>
                <a:solidFill>
                  <a:schemeClr val="tx1"/>
                </a:solidFill>
                <a:latin typeface="Arial" charset="0"/>
                <a:ea typeface="Microsoft YaHei" pitchFamily="34" charset="-122"/>
              </a:defRPr>
            </a:lvl1pPr>
            <a:lvl2pPr eaLnBrk="0">
              <a:defRPr>
                <a:solidFill>
                  <a:schemeClr val="tx1"/>
                </a:solidFill>
                <a:latin typeface="Arial" charset="0"/>
                <a:ea typeface="Microsoft YaHei" pitchFamily="34" charset="-122"/>
              </a:defRPr>
            </a:lvl2pPr>
            <a:lvl3pPr eaLnBrk="0">
              <a:defRPr>
                <a:solidFill>
                  <a:schemeClr val="tx1"/>
                </a:solidFill>
                <a:latin typeface="Arial" charset="0"/>
                <a:ea typeface="Microsoft YaHei" pitchFamily="34" charset="-122"/>
              </a:defRPr>
            </a:lvl3pPr>
            <a:lvl4pPr eaLnBrk="0">
              <a:defRPr>
                <a:solidFill>
                  <a:schemeClr val="tx1"/>
                </a:solidFill>
                <a:latin typeface="Arial" charset="0"/>
                <a:ea typeface="Microsoft YaHei" pitchFamily="34" charset="-122"/>
              </a:defRPr>
            </a:lvl4pPr>
            <a:lvl5pPr eaLnBrk="0">
              <a:defRPr>
                <a:solidFill>
                  <a:schemeClr val="tx1"/>
                </a:solidFill>
                <a:latin typeface="Arial" charset="0"/>
                <a:ea typeface="Microsoft YaHei"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defRPr>
                <a:solidFill>
                  <a:schemeClr val="tx1"/>
                </a:solidFill>
                <a:latin typeface="Arial" charset="0"/>
                <a:ea typeface="Microsoft YaHei"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defRPr>
                <a:solidFill>
                  <a:schemeClr val="tx1"/>
                </a:solidFill>
                <a:latin typeface="Arial" charset="0"/>
                <a:ea typeface="Microsoft YaHei"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defRPr>
                <a:solidFill>
                  <a:schemeClr val="tx1"/>
                </a:solidFill>
                <a:latin typeface="Arial" charset="0"/>
                <a:ea typeface="Microsoft YaHei"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defRPr>
                <a:solidFill>
                  <a:schemeClr val="tx1"/>
                </a:solidFill>
                <a:latin typeface="Arial" charset="0"/>
                <a:ea typeface="Microsoft YaHei" pitchFamily="34" charset="-122"/>
              </a:defRPr>
            </a:lvl9pPr>
          </a:lstStyle>
          <a:p>
            <a:pPr marL="0" indent="0" eaLnBrk="1"/>
            <a:r>
              <a:rPr lang="en-US" altLang="pt-BR" dirty="0">
                <a:latin typeface="+mj-lt"/>
              </a:rPr>
              <a:t>I </a:t>
            </a:r>
            <a:r>
              <a:rPr lang="en-US" altLang="pt-BR" dirty="0">
                <a:latin typeface="Cambria" panose="02040503050406030204" pitchFamily="18" charset="0"/>
              </a:rPr>
              <a:t>- </a:t>
            </a:r>
            <a:r>
              <a:rPr lang="en-US" altLang="pt-BR" dirty="0" err="1">
                <a:latin typeface="Cambria" panose="02040503050406030204" pitchFamily="18" charset="0"/>
              </a:rPr>
              <a:t>Urgência</a:t>
            </a:r>
            <a:r>
              <a:rPr lang="en-US" altLang="pt-BR" dirty="0">
                <a:latin typeface="Cambria" panose="02040503050406030204" pitchFamily="18" charset="0"/>
              </a:rPr>
              <a:t>, </a:t>
            </a:r>
            <a:r>
              <a:rPr lang="en-US" altLang="pt-BR" dirty="0" err="1">
                <a:latin typeface="Cambria" panose="02040503050406030204" pitchFamily="18" charset="0"/>
              </a:rPr>
              <a:t>por</a:t>
            </a:r>
            <a:r>
              <a:rPr lang="en-US" altLang="pt-BR" dirty="0">
                <a:latin typeface="Cambria" panose="02040503050406030204" pitchFamily="18" charset="0"/>
              </a:rPr>
              <a:t> </a:t>
            </a:r>
            <a:r>
              <a:rPr lang="en-US" altLang="pt-BR" dirty="0" err="1">
                <a:latin typeface="Cambria" panose="02040503050406030204" pitchFamily="18" charset="0"/>
              </a:rPr>
              <a:t>até</a:t>
            </a:r>
            <a:r>
              <a:rPr lang="en-US" altLang="pt-BR" dirty="0">
                <a:latin typeface="Cambria" panose="02040503050406030204" pitchFamily="18" charset="0"/>
              </a:rPr>
              <a:t> 180 </a:t>
            </a:r>
            <a:r>
              <a:rPr lang="en-US" altLang="pt-BR" dirty="0" err="1">
                <a:latin typeface="Cambria" panose="02040503050406030204" pitchFamily="18" charset="0"/>
              </a:rPr>
              <a:t>dias</a:t>
            </a:r>
            <a:r>
              <a:rPr lang="en-US" altLang="pt-BR" dirty="0">
                <a:latin typeface="Cambria" panose="02040503050406030204" pitchFamily="18" charset="0"/>
              </a:rPr>
              <a:t>;</a:t>
            </a:r>
          </a:p>
          <a:p>
            <a:pPr marL="0" indent="0" eaLnBrk="1"/>
            <a:endParaRPr lang="en-US" altLang="pt-BR" dirty="0">
              <a:latin typeface="Cambria" panose="02040503050406030204" pitchFamily="18" charset="0"/>
            </a:endParaRPr>
          </a:p>
          <a:p>
            <a:pPr marL="0" indent="0" eaLnBrk="1"/>
            <a:r>
              <a:rPr lang="en-US" altLang="pt-BR" dirty="0">
                <a:latin typeface="Cambria" panose="02040503050406030204" pitchFamily="18" charset="0"/>
              </a:rPr>
              <a:t>II - </a:t>
            </a:r>
            <a:r>
              <a:rPr lang="en-US" altLang="pt-BR" dirty="0" err="1">
                <a:latin typeface="Cambria" panose="02040503050406030204" pitchFamily="18" charset="0"/>
              </a:rPr>
              <a:t>calamidade</a:t>
            </a:r>
            <a:r>
              <a:rPr lang="en-US" altLang="pt-BR" dirty="0">
                <a:latin typeface="Cambria" panose="02040503050406030204" pitchFamily="18" charset="0"/>
              </a:rPr>
              <a:t> </a:t>
            </a:r>
            <a:r>
              <a:rPr lang="en-US" altLang="pt-BR" dirty="0" err="1">
                <a:latin typeface="Cambria" panose="02040503050406030204" pitchFamily="18" charset="0"/>
              </a:rPr>
              <a:t>pública</a:t>
            </a:r>
            <a:r>
              <a:rPr lang="en-US" altLang="pt-BR" dirty="0">
                <a:latin typeface="Cambria" panose="02040503050406030204" pitchFamily="18" charset="0"/>
              </a:rPr>
              <a:t>;</a:t>
            </a:r>
          </a:p>
          <a:p>
            <a:pPr eaLnBrk="1">
              <a:buFont typeface="Calibri" pitchFamily="34" charset="0"/>
              <a:buAutoNum type="arabicPeriod"/>
            </a:pPr>
            <a:endParaRPr lang="en-US" altLang="pt-BR" dirty="0">
              <a:latin typeface="Cambria" panose="02040503050406030204" pitchFamily="18" charset="0"/>
            </a:endParaRPr>
          </a:p>
          <a:p>
            <a:pPr marL="0" indent="0" eaLnBrk="1"/>
            <a:r>
              <a:rPr lang="en-US" altLang="pt-BR" dirty="0">
                <a:latin typeface="Cambria" panose="02040503050406030204" pitchFamily="18" charset="0"/>
              </a:rPr>
              <a:t>III - </a:t>
            </a:r>
            <a:r>
              <a:rPr lang="en-US" altLang="pt-BR" dirty="0" err="1">
                <a:latin typeface="Cambria" panose="02040503050406030204" pitchFamily="18" charset="0"/>
              </a:rPr>
              <a:t>programas</a:t>
            </a:r>
            <a:r>
              <a:rPr lang="en-US" altLang="pt-BR" dirty="0">
                <a:latin typeface="Cambria" panose="02040503050406030204" pitchFamily="18" charset="0"/>
              </a:rPr>
              <a:t> de </a:t>
            </a:r>
            <a:r>
              <a:rPr lang="en-US" altLang="pt-BR" dirty="0" err="1">
                <a:latin typeface="Cambria" panose="02040503050406030204" pitchFamily="18" charset="0"/>
              </a:rPr>
              <a:t>proteção</a:t>
            </a:r>
            <a:r>
              <a:rPr lang="en-US" altLang="pt-BR" dirty="0">
                <a:latin typeface="Cambria" panose="02040503050406030204" pitchFamily="18" charset="0"/>
              </a:rPr>
              <a:t> a </a:t>
            </a:r>
            <a:r>
              <a:rPr lang="en-US" altLang="pt-BR" dirty="0" err="1">
                <a:latin typeface="Cambria" panose="02040503050406030204" pitchFamily="18" charset="0"/>
              </a:rPr>
              <a:t>pessoas</a:t>
            </a:r>
            <a:r>
              <a:rPr lang="en-US" altLang="pt-BR" dirty="0">
                <a:latin typeface="Cambria" panose="02040503050406030204" pitchFamily="18" charset="0"/>
              </a:rPr>
              <a:t> </a:t>
            </a:r>
            <a:r>
              <a:rPr lang="en-US" altLang="pt-BR" dirty="0" err="1">
                <a:latin typeface="Cambria" panose="02040503050406030204" pitchFamily="18" charset="0"/>
              </a:rPr>
              <a:t>ameaçadas</a:t>
            </a:r>
            <a:r>
              <a:rPr lang="en-US" altLang="pt-BR" dirty="0">
                <a:latin typeface="Cambria" panose="02040503050406030204" pitchFamily="18" charset="0"/>
              </a:rPr>
              <a:t>;</a:t>
            </a:r>
          </a:p>
          <a:p>
            <a:pPr marL="0" indent="0" eaLnBrk="1"/>
            <a:endParaRPr lang="en-US" altLang="pt-BR" dirty="0">
              <a:latin typeface="Cambria" panose="02040503050406030204" pitchFamily="18" charset="0"/>
            </a:endParaRPr>
          </a:p>
          <a:p>
            <a:pPr marL="0" indent="0" eaLnBrk="1"/>
            <a:r>
              <a:rPr lang="en-US" altLang="pt-BR" dirty="0">
                <a:latin typeface="Cambria" panose="02040503050406030204" pitchFamily="18" charset="0"/>
              </a:rPr>
              <a:t>VI – </a:t>
            </a:r>
            <a:r>
              <a:rPr lang="en-US" altLang="pt-BR" dirty="0" err="1">
                <a:latin typeface="Cambria" panose="02040503050406030204" pitchFamily="18" charset="0"/>
              </a:rPr>
              <a:t>educação</a:t>
            </a:r>
            <a:r>
              <a:rPr lang="en-US" altLang="pt-BR" dirty="0">
                <a:latin typeface="Cambria" panose="02040503050406030204" pitchFamily="18" charset="0"/>
              </a:rPr>
              <a:t>, </a:t>
            </a:r>
            <a:r>
              <a:rPr lang="en-US" altLang="pt-BR" dirty="0" err="1">
                <a:latin typeface="Cambria" panose="02040503050406030204" pitchFamily="18" charset="0"/>
              </a:rPr>
              <a:t>saúde</a:t>
            </a:r>
            <a:r>
              <a:rPr lang="en-US" altLang="pt-BR" dirty="0">
                <a:latin typeface="Cambria" panose="02040503050406030204" pitchFamily="18" charset="0"/>
              </a:rPr>
              <a:t> e </a:t>
            </a:r>
            <a:r>
              <a:rPr lang="en-US" altLang="pt-BR" dirty="0" err="1">
                <a:latin typeface="Cambria" panose="02040503050406030204" pitchFamily="18" charset="0"/>
              </a:rPr>
              <a:t>Assistência</a:t>
            </a:r>
            <a:r>
              <a:rPr lang="en-US" altLang="pt-BR" dirty="0">
                <a:latin typeface="Cambria" panose="02040503050406030204" pitchFamily="18" charset="0"/>
              </a:rPr>
              <a:t> Social.</a:t>
            </a:r>
          </a:p>
          <a:p>
            <a:pPr eaLnBrk="1">
              <a:buFont typeface="Calibri" pitchFamily="34" charset="0"/>
              <a:buAutoNum type="arabicPeriod"/>
            </a:pPr>
            <a:endParaRPr lang="pt-BR" altLang="pt-BR" dirty="0">
              <a:latin typeface="+mj-lt"/>
            </a:endParaRPr>
          </a:p>
        </p:txBody>
      </p:sp>
      <p:sp>
        <p:nvSpPr>
          <p:cNvPr id="7" name="Retângulo de cantos arredondados 6"/>
          <p:cNvSpPr/>
          <p:nvPr/>
        </p:nvSpPr>
        <p:spPr>
          <a:xfrm>
            <a:off x="6160800" y="836713"/>
            <a:ext cx="3723840" cy="3717840"/>
          </a:xfrm>
          <a:prstGeom prst="roundRect">
            <a:avLst/>
          </a:prstGeom>
        </p:spPr>
        <p:style>
          <a:lnRef idx="2">
            <a:schemeClr val="accent2"/>
          </a:lnRef>
          <a:fillRef idx="1">
            <a:schemeClr val="lt1"/>
          </a:fillRef>
          <a:effectRef idx="0">
            <a:schemeClr val="accent2"/>
          </a:effectRef>
          <a:fontRef idx="minor">
            <a:schemeClr val="dk1"/>
          </a:fontRef>
        </p:style>
        <p:txBody>
          <a:bodyPr lIns="82945" tIns="41473" rIns="82945" bIns="41473" anchor="ctr"/>
          <a:lstStyle>
            <a:lvl1pPr>
              <a:defRPr>
                <a:solidFill>
                  <a:schemeClr val="bg1"/>
                </a:solidFill>
                <a:latin typeface="Arial" charset="0"/>
                <a:ea typeface="Arial" charset="0"/>
                <a:cs typeface="Arial" charset="0"/>
              </a:defRPr>
            </a:lvl1pPr>
            <a:lvl2pPr marL="742950" indent="-285750">
              <a:defRPr>
                <a:solidFill>
                  <a:schemeClr val="bg1"/>
                </a:solidFill>
                <a:latin typeface="Arial" charset="0"/>
                <a:ea typeface="Arial" charset="0"/>
                <a:cs typeface="Arial" charset="0"/>
              </a:defRPr>
            </a:lvl2pPr>
            <a:lvl3pPr marL="1143000" indent="-228600">
              <a:defRPr>
                <a:solidFill>
                  <a:schemeClr val="bg1"/>
                </a:solidFill>
                <a:latin typeface="Arial" charset="0"/>
                <a:ea typeface="Arial" charset="0"/>
                <a:cs typeface="Arial" charset="0"/>
              </a:defRPr>
            </a:lvl3pPr>
            <a:lvl4pPr marL="1600200" indent="-228600">
              <a:defRPr>
                <a:solidFill>
                  <a:schemeClr val="bg1"/>
                </a:solidFill>
                <a:latin typeface="Arial" charset="0"/>
                <a:ea typeface="Arial" charset="0"/>
                <a:cs typeface="Arial" charset="0"/>
              </a:defRPr>
            </a:lvl4pPr>
            <a:lvl5pPr marL="2057400" indent="-228600">
              <a:defRPr>
                <a:solidFill>
                  <a:schemeClr val="bg1"/>
                </a:solidFill>
                <a:latin typeface="Arial" charset="0"/>
                <a:ea typeface="Arial" charset="0"/>
                <a:cs typeface="Arial" charset="0"/>
              </a:defRPr>
            </a:lvl5pPr>
            <a:lvl6pPr marL="2514600" indent="-228600" eaLnBrk="0" fontAlgn="base" hangingPunct="0">
              <a:spcBef>
                <a:spcPct val="0"/>
              </a:spcBef>
              <a:spcAft>
                <a:spcPct val="0"/>
              </a:spcAft>
              <a:defRPr>
                <a:solidFill>
                  <a:schemeClr val="bg1"/>
                </a:solidFill>
                <a:latin typeface="Arial" charset="0"/>
                <a:ea typeface="Arial" charset="0"/>
                <a:cs typeface="Arial" charset="0"/>
              </a:defRPr>
            </a:lvl6pPr>
            <a:lvl7pPr marL="2971800" indent="-228600" eaLnBrk="0" fontAlgn="base" hangingPunct="0">
              <a:spcBef>
                <a:spcPct val="0"/>
              </a:spcBef>
              <a:spcAft>
                <a:spcPct val="0"/>
              </a:spcAft>
              <a:defRPr>
                <a:solidFill>
                  <a:schemeClr val="bg1"/>
                </a:solidFill>
                <a:latin typeface="Arial" charset="0"/>
                <a:ea typeface="Arial" charset="0"/>
                <a:cs typeface="Arial" charset="0"/>
              </a:defRPr>
            </a:lvl7pPr>
            <a:lvl8pPr marL="3429000" indent="-228600" eaLnBrk="0" fontAlgn="base" hangingPunct="0">
              <a:spcBef>
                <a:spcPct val="0"/>
              </a:spcBef>
              <a:spcAft>
                <a:spcPct val="0"/>
              </a:spcAft>
              <a:defRPr>
                <a:solidFill>
                  <a:schemeClr val="bg1"/>
                </a:solidFill>
                <a:latin typeface="Arial" charset="0"/>
                <a:ea typeface="Arial" charset="0"/>
                <a:cs typeface="Arial" charset="0"/>
              </a:defRPr>
            </a:lvl8pPr>
            <a:lvl9pPr marL="3886200" indent="-228600" eaLnBrk="0" fontAlgn="base" hangingPunct="0">
              <a:spcBef>
                <a:spcPct val="0"/>
              </a:spcBef>
              <a:spcAft>
                <a:spcPct val="0"/>
              </a:spcAft>
              <a:defRPr>
                <a:solidFill>
                  <a:schemeClr val="bg1"/>
                </a:solidFill>
                <a:latin typeface="Arial" charset="0"/>
                <a:ea typeface="Arial" charset="0"/>
                <a:cs typeface="Arial" charset="0"/>
              </a:defRPr>
            </a:lvl9pPr>
          </a:lstStyle>
          <a:p>
            <a:pPr algn="ctr">
              <a:defRPr/>
            </a:pPr>
            <a:endParaRPr lang="pt-BR" altLang="pt-BR">
              <a:solidFill>
                <a:schemeClr val="tx1"/>
              </a:solidFill>
              <a:latin typeface="+mj-lt"/>
            </a:endParaRPr>
          </a:p>
        </p:txBody>
      </p:sp>
      <p:sp>
        <p:nvSpPr>
          <p:cNvPr id="8" name="Retângulo de cantos arredondados 7"/>
          <p:cNvSpPr/>
          <p:nvPr/>
        </p:nvSpPr>
        <p:spPr>
          <a:xfrm>
            <a:off x="6927155" y="959452"/>
            <a:ext cx="2191130" cy="52277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82945" tIns="41473" rIns="82945" bIns="41473" anchor="ctr"/>
          <a:lstStyle>
            <a:lvl1pPr>
              <a:defRPr>
                <a:solidFill>
                  <a:schemeClr val="bg1"/>
                </a:solidFill>
                <a:latin typeface="Arial" charset="0"/>
                <a:ea typeface="Arial" charset="0"/>
                <a:cs typeface="Arial" charset="0"/>
              </a:defRPr>
            </a:lvl1pPr>
            <a:lvl2pPr marL="742950" indent="-285750">
              <a:defRPr>
                <a:solidFill>
                  <a:schemeClr val="bg1"/>
                </a:solidFill>
                <a:latin typeface="Arial" charset="0"/>
                <a:ea typeface="Arial" charset="0"/>
                <a:cs typeface="Arial" charset="0"/>
              </a:defRPr>
            </a:lvl2pPr>
            <a:lvl3pPr marL="1143000" indent="-228600">
              <a:defRPr>
                <a:solidFill>
                  <a:schemeClr val="bg1"/>
                </a:solidFill>
                <a:latin typeface="Arial" charset="0"/>
                <a:ea typeface="Arial" charset="0"/>
                <a:cs typeface="Arial" charset="0"/>
              </a:defRPr>
            </a:lvl3pPr>
            <a:lvl4pPr marL="1600200" indent="-228600">
              <a:defRPr>
                <a:solidFill>
                  <a:schemeClr val="bg1"/>
                </a:solidFill>
                <a:latin typeface="Arial" charset="0"/>
                <a:ea typeface="Arial" charset="0"/>
                <a:cs typeface="Arial" charset="0"/>
              </a:defRPr>
            </a:lvl4pPr>
            <a:lvl5pPr marL="2057400" indent="-228600">
              <a:defRPr>
                <a:solidFill>
                  <a:schemeClr val="bg1"/>
                </a:solidFill>
                <a:latin typeface="Arial" charset="0"/>
                <a:ea typeface="Arial" charset="0"/>
                <a:cs typeface="Arial" charset="0"/>
              </a:defRPr>
            </a:lvl5pPr>
            <a:lvl6pPr marL="2514600" indent="-228600" eaLnBrk="0" fontAlgn="base" hangingPunct="0">
              <a:spcBef>
                <a:spcPct val="0"/>
              </a:spcBef>
              <a:spcAft>
                <a:spcPct val="0"/>
              </a:spcAft>
              <a:defRPr>
                <a:solidFill>
                  <a:schemeClr val="bg1"/>
                </a:solidFill>
                <a:latin typeface="Arial" charset="0"/>
                <a:ea typeface="Arial" charset="0"/>
                <a:cs typeface="Arial" charset="0"/>
              </a:defRPr>
            </a:lvl6pPr>
            <a:lvl7pPr marL="2971800" indent="-228600" eaLnBrk="0" fontAlgn="base" hangingPunct="0">
              <a:spcBef>
                <a:spcPct val="0"/>
              </a:spcBef>
              <a:spcAft>
                <a:spcPct val="0"/>
              </a:spcAft>
              <a:defRPr>
                <a:solidFill>
                  <a:schemeClr val="bg1"/>
                </a:solidFill>
                <a:latin typeface="Arial" charset="0"/>
                <a:ea typeface="Arial" charset="0"/>
                <a:cs typeface="Arial" charset="0"/>
              </a:defRPr>
            </a:lvl7pPr>
            <a:lvl8pPr marL="3429000" indent="-228600" eaLnBrk="0" fontAlgn="base" hangingPunct="0">
              <a:spcBef>
                <a:spcPct val="0"/>
              </a:spcBef>
              <a:spcAft>
                <a:spcPct val="0"/>
              </a:spcAft>
              <a:defRPr>
                <a:solidFill>
                  <a:schemeClr val="bg1"/>
                </a:solidFill>
                <a:latin typeface="Arial" charset="0"/>
                <a:ea typeface="Arial" charset="0"/>
                <a:cs typeface="Arial" charset="0"/>
              </a:defRPr>
            </a:lvl8pPr>
            <a:lvl9pPr marL="3886200" indent="-228600" eaLnBrk="0" fontAlgn="base" hangingPunct="0">
              <a:spcBef>
                <a:spcPct val="0"/>
              </a:spcBef>
              <a:spcAft>
                <a:spcPct val="0"/>
              </a:spcAft>
              <a:defRPr>
                <a:solidFill>
                  <a:schemeClr val="bg1"/>
                </a:solidFill>
                <a:latin typeface="Arial" charset="0"/>
                <a:ea typeface="Arial" charset="0"/>
                <a:cs typeface="Arial" charset="0"/>
              </a:defRPr>
            </a:lvl9pPr>
          </a:lstStyle>
          <a:p>
            <a:pPr algn="ctr">
              <a:defRPr/>
            </a:pPr>
            <a:r>
              <a:rPr lang="en-US" altLang="pt-BR" b="1" dirty="0">
                <a:solidFill>
                  <a:schemeClr val="tx1"/>
                </a:solidFill>
                <a:latin typeface="+mj-lt"/>
              </a:rPr>
              <a:t>INEXIGIBILIDADE</a:t>
            </a:r>
            <a:endParaRPr lang="pt-BR" altLang="pt-BR" b="1" dirty="0">
              <a:solidFill>
                <a:schemeClr val="tx1"/>
              </a:solidFill>
              <a:latin typeface="+mj-lt"/>
            </a:endParaRPr>
          </a:p>
        </p:txBody>
      </p:sp>
      <p:sp>
        <p:nvSpPr>
          <p:cNvPr id="9" name="CaixaDeTexto 9"/>
          <p:cNvSpPr txBox="1">
            <a:spLocks noChangeArrowheads="1"/>
          </p:cNvSpPr>
          <p:nvPr/>
        </p:nvSpPr>
        <p:spPr bwMode="auto">
          <a:xfrm>
            <a:off x="6389760" y="1674402"/>
            <a:ext cx="3378648" cy="2699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2945" tIns="41473" rIns="82945" bIns="41473">
            <a:spAutoFit/>
          </a:bodyPr>
          <a:lstStyle>
            <a:lvl1pPr marL="342900" indent="-342900" eaLnBrk="0">
              <a:defRPr>
                <a:solidFill>
                  <a:schemeClr val="tx1"/>
                </a:solidFill>
                <a:latin typeface="Arial" charset="0"/>
                <a:ea typeface="Microsoft YaHei" pitchFamily="34" charset="-122"/>
              </a:defRPr>
            </a:lvl1pPr>
            <a:lvl2pPr eaLnBrk="0">
              <a:defRPr>
                <a:solidFill>
                  <a:schemeClr val="tx1"/>
                </a:solidFill>
                <a:latin typeface="Arial" charset="0"/>
                <a:ea typeface="Microsoft YaHei" pitchFamily="34" charset="-122"/>
              </a:defRPr>
            </a:lvl2pPr>
            <a:lvl3pPr eaLnBrk="0">
              <a:defRPr>
                <a:solidFill>
                  <a:schemeClr val="tx1"/>
                </a:solidFill>
                <a:latin typeface="Arial" charset="0"/>
                <a:ea typeface="Microsoft YaHei" pitchFamily="34" charset="-122"/>
              </a:defRPr>
            </a:lvl3pPr>
            <a:lvl4pPr eaLnBrk="0">
              <a:defRPr>
                <a:solidFill>
                  <a:schemeClr val="tx1"/>
                </a:solidFill>
                <a:latin typeface="Arial" charset="0"/>
                <a:ea typeface="Microsoft YaHei" pitchFamily="34" charset="-122"/>
              </a:defRPr>
            </a:lvl4pPr>
            <a:lvl5pPr eaLnBrk="0">
              <a:defRPr>
                <a:solidFill>
                  <a:schemeClr val="tx1"/>
                </a:solidFill>
                <a:latin typeface="Arial" charset="0"/>
                <a:ea typeface="Microsoft YaHei"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defRPr>
                <a:solidFill>
                  <a:schemeClr val="tx1"/>
                </a:solidFill>
                <a:latin typeface="Arial" charset="0"/>
                <a:ea typeface="Microsoft YaHei"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defRPr>
                <a:solidFill>
                  <a:schemeClr val="tx1"/>
                </a:solidFill>
                <a:latin typeface="Arial" charset="0"/>
                <a:ea typeface="Microsoft YaHei"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defRPr>
                <a:solidFill>
                  <a:schemeClr val="tx1"/>
                </a:solidFill>
                <a:latin typeface="Arial" charset="0"/>
                <a:ea typeface="Microsoft YaHei"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defRPr>
                <a:solidFill>
                  <a:schemeClr val="tx1"/>
                </a:solidFill>
                <a:latin typeface="Arial" charset="0"/>
                <a:ea typeface="Microsoft YaHei" pitchFamily="34" charset="-122"/>
              </a:defRPr>
            </a:lvl9pPr>
          </a:lstStyle>
          <a:p>
            <a:pPr marL="0" indent="0" eaLnBrk="1"/>
            <a:r>
              <a:rPr lang="en-US" altLang="pt-BR" dirty="0">
                <a:latin typeface="Cambria" panose="02040503050406030204" pitchFamily="18" charset="0"/>
              </a:rPr>
              <a:t>1. </a:t>
            </a:r>
            <a:r>
              <a:rPr lang="en-US" altLang="pt-BR" dirty="0" err="1">
                <a:latin typeface="Cambria" panose="02040503050406030204" pitchFamily="18" charset="0"/>
              </a:rPr>
              <a:t>Natureza</a:t>
            </a:r>
            <a:r>
              <a:rPr lang="en-US" altLang="pt-BR" dirty="0">
                <a:latin typeface="Cambria" panose="02040503050406030204" pitchFamily="18" charset="0"/>
              </a:rPr>
              <a:t> singular do </a:t>
            </a:r>
            <a:r>
              <a:rPr lang="en-US" altLang="pt-BR" dirty="0" err="1">
                <a:latin typeface="Cambria" panose="02040503050406030204" pitchFamily="18" charset="0"/>
              </a:rPr>
              <a:t>objeto</a:t>
            </a:r>
            <a:r>
              <a:rPr lang="en-US" altLang="pt-BR" dirty="0">
                <a:latin typeface="Cambria" panose="02040503050406030204" pitchFamily="18" charset="0"/>
              </a:rPr>
              <a:t>;</a:t>
            </a:r>
          </a:p>
          <a:p>
            <a:pPr marL="0" indent="0" eaLnBrk="1"/>
            <a:endParaRPr lang="en-US" altLang="pt-BR" sz="800" dirty="0">
              <a:latin typeface="Cambria" panose="02040503050406030204" pitchFamily="18" charset="0"/>
            </a:endParaRPr>
          </a:p>
          <a:p>
            <a:pPr marL="0" indent="0" eaLnBrk="1"/>
            <a:r>
              <a:rPr lang="en-US" altLang="pt-BR" dirty="0">
                <a:latin typeface="Cambria" panose="02040503050406030204" pitchFamily="18" charset="0"/>
              </a:rPr>
              <a:t>2. </a:t>
            </a:r>
            <a:r>
              <a:rPr lang="en-US" altLang="pt-BR" dirty="0" err="1">
                <a:latin typeface="Cambria" panose="02040503050406030204" pitchFamily="18" charset="0"/>
              </a:rPr>
              <a:t>Quando</a:t>
            </a:r>
            <a:r>
              <a:rPr lang="en-US" altLang="pt-BR" dirty="0">
                <a:latin typeface="Cambria" panose="02040503050406030204" pitchFamily="18" charset="0"/>
              </a:rPr>
              <a:t> as </a:t>
            </a:r>
            <a:r>
              <a:rPr lang="en-US" altLang="pt-BR" dirty="0" err="1">
                <a:latin typeface="Cambria" panose="02040503050406030204" pitchFamily="18" charset="0"/>
              </a:rPr>
              <a:t>metas</a:t>
            </a:r>
            <a:r>
              <a:rPr lang="en-US" altLang="pt-BR" dirty="0">
                <a:latin typeface="Cambria" panose="02040503050406030204" pitchFamily="18" charset="0"/>
              </a:rPr>
              <a:t> </a:t>
            </a:r>
            <a:r>
              <a:rPr lang="en-US" altLang="pt-BR" dirty="0" err="1">
                <a:latin typeface="Cambria" panose="02040503050406030204" pitchFamily="18" charset="0"/>
              </a:rPr>
              <a:t>puderem</a:t>
            </a:r>
            <a:r>
              <a:rPr lang="en-US" altLang="pt-BR" dirty="0">
                <a:latin typeface="Cambria" panose="02040503050406030204" pitchFamily="18" charset="0"/>
              </a:rPr>
              <a:t> </a:t>
            </a:r>
            <a:r>
              <a:rPr lang="en-US" altLang="pt-BR" dirty="0" err="1">
                <a:latin typeface="Cambria" panose="02040503050406030204" pitchFamily="18" charset="0"/>
              </a:rPr>
              <a:t>ser</a:t>
            </a:r>
            <a:r>
              <a:rPr lang="en-US" altLang="pt-BR" dirty="0">
                <a:latin typeface="Cambria" panose="02040503050406030204" pitchFamily="18" charset="0"/>
              </a:rPr>
              <a:t> </a:t>
            </a:r>
            <a:r>
              <a:rPr lang="en-US" altLang="pt-BR" dirty="0" err="1">
                <a:latin typeface="Cambria" panose="02040503050406030204" pitchFamily="18" charset="0"/>
              </a:rPr>
              <a:t>atendida</a:t>
            </a:r>
            <a:r>
              <a:rPr lang="en-US" altLang="pt-BR" dirty="0">
                <a:latin typeface="Cambria" panose="02040503050406030204" pitchFamily="18" charset="0"/>
              </a:rPr>
              <a:t> </a:t>
            </a:r>
            <a:r>
              <a:rPr lang="en-US" altLang="pt-BR" dirty="0" err="1">
                <a:latin typeface="Cambria" panose="02040503050406030204" pitchFamily="18" charset="0"/>
              </a:rPr>
              <a:t>apenas</a:t>
            </a:r>
            <a:r>
              <a:rPr lang="en-US" altLang="pt-BR" dirty="0">
                <a:latin typeface="Cambria" panose="02040503050406030204" pitchFamily="18" charset="0"/>
              </a:rPr>
              <a:t> </a:t>
            </a:r>
            <a:r>
              <a:rPr lang="en-US" altLang="pt-BR" dirty="0" err="1">
                <a:latin typeface="Cambria" panose="02040503050406030204" pitchFamily="18" charset="0"/>
              </a:rPr>
              <a:t>por</a:t>
            </a:r>
            <a:r>
              <a:rPr lang="en-US" altLang="pt-BR" dirty="0">
                <a:latin typeface="Cambria" panose="02040503050406030204" pitchFamily="18" charset="0"/>
              </a:rPr>
              <a:t> </a:t>
            </a:r>
            <a:r>
              <a:rPr lang="en-US" altLang="pt-BR" dirty="0" err="1">
                <a:latin typeface="Cambria" panose="02040503050406030204" pitchFamily="18" charset="0"/>
              </a:rPr>
              <a:t>uma</a:t>
            </a:r>
            <a:r>
              <a:rPr lang="en-US" altLang="pt-BR" dirty="0">
                <a:latin typeface="Cambria" panose="02040503050406030204" pitchFamily="18" charset="0"/>
              </a:rPr>
              <a:t> </a:t>
            </a:r>
            <a:r>
              <a:rPr lang="en-US" altLang="pt-BR" dirty="0" err="1">
                <a:latin typeface="Cambria" panose="02040503050406030204" pitchFamily="18" charset="0"/>
              </a:rPr>
              <a:t>entidade</a:t>
            </a:r>
            <a:r>
              <a:rPr lang="en-US" altLang="pt-BR" dirty="0">
                <a:latin typeface="Cambria" panose="02040503050406030204" pitchFamily="18" charset="0"/>
              </a:rPr>
              <a:t> </a:t>
            </a:r>
            <a:r>
              <a:rPr lang="en-US" altLang="pt-BR" dirty="0" err="1">
                <a:latin typeface="Cambria" panose="02040503050406030204" pitchFamily="18" charset="0"/>
              </a:rPr>
              <a:t>específica</a:t>
            </a:r>
            <a:r>
              <a:rPr lang="en-US" altLang="pt-BR" dirty="0">
                <a:latin typeface="Cambria" panose="02040503050406030204" pitchFamily="18" charset="0"/>
              </a:rPr>
              <a:t>.</a:t>
            </a:r>
          </a:p>
          <a:p>
            <a:pPr eaLnBrk="1">
              <a:buFont typeface="Calibri" pitchFamily="34" charset="0"/>
              <a:buAutoNum type="arabicPeriod"/>
            </a:pPr>
            <a:endParaRPr lang="en-US" altLang="pt-BR" sz="1000" dirty="0">
              <a:latin typeface="Cambria" panose="02040503050406030204" pitchFamily="18" charset="0"/>
            </a:endParaRPr>
          </a:p>
          <a:p>
            <a:pPr marL="0" indent="0" eaLnBrk="1"/>
            <a:r>
              <a:rPr lang="en-US" altLang="pt-BR" dirty="0">
                <a:latin typeface="Cambria" panose="02040503050406030204" pitchFamily="18" charset="0"/>
              </a:rPr>
              <a:t>I - </a:t>
            </a:r>
            <a:r>
              <a:rPr lang="en-US" altLang="pt-BR" dirty="0" err="1">
                <a:latin typeface="Cambria" panose="02040503050406030204" pitchFamily="18" charset="0"/>
              </a:rPr>
              <a:t>Acordo</a:t>
            </a:r>
            <a:r>
              <a:rPr lang="en-US" altLang="pt-BR" dirty="0">
                <a:latin typeface="Cambria" panose="02040503050406030204" pitchFamily="18" charset="0"/>
              </a:rPr>
              <a:t>, </a:t>
            </a:r>
            <a:r>
              <a:rPr lang="en-US" altLang="pt-BR" dirty="0" err="1">
                <a:latin typeface="Cambria" panose="02040503050406030204" pitchFamily="18" charset="0"/>
              </a:rPr>
              <a:t>compromisso</a:t>
            </a:r>
            <a:r>
              <a:rPr lang="en-US" altLang="pt-BR" dirty="0">
                <a:latin typeface="Cambria" panose="02040503050406030204" pitchFamily="18" charset="0"/>
              </a:rPr>
              <a:t> </a:t>
            </a:r>
            <a:r>
              <a:rPr lang="en-US" altLang="pt-BR" dirty="0" err="1">
                <a:latin typeface="Cambria" panose="02040503050406030204" pitchFamily="18" charset="0"/>
              </a:rPr>
              <a:t>Internacional</a:t>
            </a:r>
            <a:r>
              <a:rPr lang="en-US" altLang="pt-BR" dirty="0">
                <a:latin typeface="Cambria" panose="02040503050406030204" pitchFamily="18" charset="0"/>
              </a:rPr>
              <a:t>;</a:t>
            </a:r>
          </a:p>
          <a:p>
            <a:pPr marL="0" indent="0" eaLnBrk="1"/>
            <a:endParaRPr lang="en-US" altLang="pt-BR" sz="800" dirty="0">
              <a:latin typeface="Cambria" panose="02040503050406030204" pitchFamily="18" charset="0"/>
            </a:endParaRPr>
          </a:p>
          <a:p>
            <a:pPr marL="0" indent="0" eaLnBrk="1"/>
            <a:r>
              <a:rPr lang="en-US" altLang="pt-BR" dirty="0">
                <a:latin typeface="Cambria" panose="02040503050406030204" pitchFamily="18" charset="0"/>
              </a:rPr>
              <a:t>II - </a:t>
            </a:r>
            <a:r>
              <a:rPr lang="en-US" altLang="pt-BR" dirty="0" err="1">
                <a:latin typeface="Cambria" panose="02040503050406030204" pitchFamily="18" charset="0"/>
              </a:rPr>
              <a:t>Subvenção</a:t>
            </a:r>
            <a:r>
              <a:rPr lang="en-US" altLang="pt-BR" dirty="0">
                <a:latin typeface="Cambria" panose="02040503050406030204" pitchFamily="18" charset="0"/>
              </a:rPr>
              <a:t> social – lei </a:t>
            </a:r>
            <a:r>
              <a:rPr lang="en-US" altLang="pt-BR" dirty="0" err="1">
                <a:latin typeface="Cambria" panose="02040503050406030204" pitchFamily="18" charset="0"/>
              </a:rPr>
              <a:t>específica</a:t>
            </a:r>
            <a:endParaRPr lang="pt-BR" altLang="pt-BR" dirty="0">
              <a:latin typeface="Cambria" panose="02040503050406030204" pitchFamily="18" charset="0"/>
            </a:endParaRPr>
          </a:p>
        </p:txBody>
      </p:sp>
      <p:sp>
        <p:nvSpPr>
          <p:cNvPr id="10" name="CaixaDeTexto 9"/>
          <p:cNvSpPr txBox="1">
            <a:spLocks noChangeArrowheads="1"/>
          </p:cNvSpPr>
          <p:nvPr/>
        </p:nvSpPr>
        <p:spPr bwMode="auto">
          <a:xfrm>
            <a:off x="1862283" y="4725145"/>
            <a:ext cx="8568952" cy="730087"/>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square" lIns="82945" tIns="41473" rIns="82945" bIns="41473">
            <a:spAutoFit/>
          </a:bodyPr>
          <a:lstStyle>
            <a:lvl1pPr>
              <a:defRPr>
                <a:solidFill>
                  <a:schemeClr val="bg1"/>
                </a:solidFill>
                <a:latin typeface="Arial" charset="0"/>
                <a:ea typeface="Arial" charset="0"/>
                <a:cs typeface="Arial" charset="0"/>
              </a:defRPr>
            </a:lvl1pPr>
            <a:lvl2pPr marL="742950" indent="-285750">
              <a:defRPr>
                <a:solidFill>
                  <a:schemeClr val="bg1"/>
                </a:solidFill>
                <a:latin typeface="Arial" charset="0"/>
                <a:ea typeface="Arial" charset="0"/>
                <a:cs typeface="Arial" charset="0"/>
              </a:defRPr>
            </a:lvl2pPr>
            <a:lvl3pPr marL="1143000" indent="-228600">
              <a:defRPr>
                <a:solidFill>
                  <a:schemeClr val="bg1"/>
                </a:solidFill>
                <a:latin typeface="Arial" charset="0"/>
                <a:ea typeface="Arial" charset="0"/>
                <a:cs typeface="Arial" charset="0"/>
              </a:defRPr>
            </a:lvl3pPr>
            <a:lvl4pPr marL="1600200" indent="-228600">
              <a:defRPr>
                <a:solidFill>
                  <a:schemeClr val="bg1"/>
                </a:solidFill>
                <a:latin typeface="Arial" charset="0"/>
                <a:ea typeface="Arial" charset="0"/>
                <a:cs typeface="Arial" charset="0"/>
              </a:defRPr>
            </a:lvl4pPr>
            <a:lvl5pPr marL="2057400" indent="-228600">
              <a:defRPr>
                <a:solidFill>
                  <a:schemeClr val="bg1"/>
                </a:solidFill>
                <a:latin typeface="Arial" charset="0"/>
                <a:ea typeface="Arial" charset="0"/>
                <a:cs typeface="Arial" charset="0"/>
              </a:defRPr>
            </a:lvl5pPr>
            <a:lvl6pPr marL="2514600" indent="-228600" eaLnBrk="0" fontAlgn="base" hangingPunct="0">
              <a:spcBef>
                <a:spcPct val="0"/>
              </a:spcBef>
              <a:spcAft>
                <a:spcPct val="0"/>
              </a:spcAft>
              <a:defRPr>
                <a:solidFill>
                  <a:schemeClr val="bg1"/>
                </a:solidFill>
                <a:latin typeface="Arial" charset="0"/>
                <a:ea typeface="Arial" charset="0"/>
                <a:cs typeface="Arial" charset="0"/>
              </a:defRPr>
            </a:lvl6pPr>
            <a:lvl7pPr marL="2971800" indent="-228600" eaLnBrk="0" fontAlgn="base" hangingPunct="0">
              <a:spcBef>
                <a:spcPct val="0"/>
              </a:spcBef>
              <a:spcAft>
                <a:spcPct val="0"/>
              </a:spcAft>
              <a:defRPr>
                <a:solidFill>
                  <a:schemeClr val="bg1"/>
                </a:solidFill>
                <a:latin typeface="Arial" charset="0"/>
                <a:ea typeface="Arial" charset="0"/>
                <a:cs typeface="Arial" charset="0"/>
              </a:defRPr>
            </a:lvl7pPr>
            <a:lvl8pPr marL="3429000" indent="-228600" eaLnBrk="0" fontAlgn="base" hangingPunct="0">
              <a:spcBef>
                <a:spcPct val="0"/>
              </a:spcBef>
              <a:spcAft>
                <a:spcPct val="0"/>
              </a:spcAft>
              <a:defRPr>
                <a:solidFill>
                  <a:schemeClr val="bg1"/>
                </a:solidFill>
                <a:latin typeface="Arial" charset="0"/>
                <a:ea typeface="Arial" charset="0"/>
                <a:cs typeface="Arial" charset="0"/>
              </a:defRPr>
            </a:lvl8pPr>
            <a:lvl9pPr marL="3886200" indent="-228600" eaLnBrk="0" fontAlgn="base" hangingPunct="0">
              <a:spcBef>
                <a:spcPct val="0"/>
              </a:spcBef>
              <a:spcAft>
                <a:spcPct val="0"/>
              </a:spcAft>
              <a:defRPr>
                <a:solidFill>
                  <a:schemeClr val="bg1"/>
                </a:solidFill>
                <a:latin typeface="Arial" charset="0"/>
                <a:ea typeface="Arial" charset="0"/>
                <a:cs typeface="Arial" charset="0"/>
              </a:defRPr>
            </a:lvl9pPr>
          </a:lstStyle>
          <a:p>
            <a:pPr algn="just">
              <a:defRPr/>
            </a:pPr>
            <a:r>
              <a:rPr lang="pt-BR" sz="1400" dirty="0">
                <a:solidFill>
                  <a:schemeClr val="tx1"/>
                </a:solidFill>
              </a:rPr>
              <a:t>VI - no caso de atividades voltadas ou vinculadas a serviços de educação, saúde e assistência social, desde que executadas por organizações da sociedade civil previamente credenciadas pelo órgão gestor da respectiva política.</a:t>
            </a:r>
            <a:r>
              <a:rPr lang="pt-BR" sz="1400" dirty="0"/>
              <a:t>. </a:t>
            </a:r>
            <a:endParaRPr lang="pt-BR" altLang="pt-BR" sz="1400" dirty="0">
              <a:solidFill>
                <a:schemeClr val="tx1"/>
              </a:solidFill>
              <a:latin typeface="+mn-lt"/>
            </a:endParaRPr>
          </a:p>
        </p:txBody>
      </p:sp>
      <p:sp>
        <p:nvSpPr>
          <p:cNvPr id="11" name="CaixaDeTexto 10"/>
          <p:cNvSpPr txBox="1"/>
          <p:nvPr/>
        </p:nvSpPr>
        <p:spPr>
          <a:xfrm>
            <a:off x="1574759" y="150540"/>
            <a:ext cx="9144000" cy="553998"/>
          </a:xfrm>
          <a:prstGeom prst="rect">
            <a:avLst/>
          </a:prstGeom>
          <a:noFill/>
        </p:spPr>
        <p:txBody>
          <a:bodyPr wrap="square" rtlCol="0">
            <a:spAutoFit/>
          </a:bodyPr>
          <a:lstStyle/>
          <a:p>
            <a:pPr algn="ctr"/>
            <a:r>
              <a:rPr lang="pt-BR" sz="3000" b="1" dirty="0">
                <a:solidFill>
                  <a:schemeClr val="accent1">
                    <a:lumMod val="75000"/>
                  </a:schemeClr>
                </a:solidFill>
                <a:effectLst>
                  <a:outerShdw blurRad="38100" dist="38100" dir="2700000" algn="tl">
                    <a:srgbClr val="000000">
                      <a:alpha val="43137"/>
                    </a:srgbClr>
                  </a:outerShdw>
                </a:effectLst>
                <a:latin typeface="+mj-lt"/>
              </a:rPr>
              <a:t>		Dispensa e inexigibilidade 	</a:t>
            </a:r>
            <a:r>
              <a:rPr lang="pt-BR" sz="1500" b="1" dirty="0" err="1">
                <a:solidFill>
                  <a:schemeClr val="accent1">
                    <a:lumMod val="75000"/>
                  </a:schemeClr>
                </a:solidFill>
                <a:effectLst>
                  <a:outerShdw blurRad="38100" dist="38100" dir="2700000" algn="tl">
                    <a:srgbClr val="000000">
                      <a:alpha val="43137"/>
                    </a:srgbClr>
                  </a:outerShdw>
                </a:effectLst>
                <a:latin typeface="+mj-lt"/>
              </a:rPr>
              <a:t>Arts</a:t>
            </a:r>
            <a:r>
              <a:rPr lang="pt-BR" sz="1500" b="1" dirty="0">
                <a:solidFill>
                  <a:schemeClr val="accent1">
                    <a:lumMod val="75000"/>
                  </a:schemeClr>
                </a:solidFill>
                <a:effectLst>
                  <a:outerShdw blurRad="38100" dist="38100" dir="2700000" algn="tl">
                    <a:srgbClr val="000000">
                      <a:alpha val="43137"/>
                    </a:srgbClr>
                  </a:outerShdw>
                </a:effectLst>
                <a:latin typeface="+mj-lt"/>
              </a:rPr>
              <a:t>. 30 e 31</a:t>
            </a:r>
          </a:p>
        </p:txBody>
      </p:sp>
      <p:sp>
        <p:nvSpPr>
          <p:cNvPr id="14" name="CaixaDeTexto 13"/>
          <p:cNvSpPr txBox="1">
            <a:spLocks noChangeArrowheads="1"/>
          </p:cNvSpPr>
          <p:nvPr/>
        </p:nvSpPr>
        <p:spPr bwMode="auto">
          <a:xfrm>
            <a:off x="1878795" y="5543138"/>
            <a:ext cx="8568952" cy="1314862"/>
          </a:xfrm>
          <a:prstGeom prst="rect">
            <a:avLst/>
          </a:prstGeom>
          <a:solidFill>
            <a:schemeClr val="accent1">
              <a:lumMod val="20000"/>
              <a:lumOff val="80000"/>
            </a:schemeClr>
          </a:solidFill>
          <a:ln>
            <a:headEnd/>
            <a:tailEnd/>
          </a:ln>
        </p:spPr>
        <p:style>
          <a:lnRef idx="1">
            <a:schemeClr val="accent1"/>
          </a:lnRef>
          <a:fillRef idx="2">
            <a:schemeClr val="accent1"/>
          </a:fillRef>
          <a:effectRef idx="1">
            <a:schemeClr val="accent1"/>
          </a:effectRef>
          <a:fontRef idx="minor">
            <a:schemeClr val="dk1"/>
          </a:fontRef>
        </p:style>
        <p:txBody>
          <a:bodyPr wrap="square" lIns="82945" tIns="41473" rIns="82945" bIns="41473">
            <a:spAutoFit/>
          </a:bodyPr>
          <a:lstStyle>
            <a:lvl1pPr>
              <a:defRPr>
                <a:solidFill>
                  <a:schemeClr val="bg1"/>
                </a:solidFill>
                <a:latin typeface="Arial" charset="0"/>
                <a:ea typeface="Arial" charset="0"/>
                <a:cs typeface="Arial" charset="0"/>
              </a:defRPr>
            </a:lvl1pPr>
            <a:lvl2pPr marL="742950" indent="-285750">
              <a:defRPr>
                <a:solidFill>
                  <a:schemeClr val="bg1"/>
                </a:solidFill>
                <a:latin typeface="Arial" charset="0"/>
                <a:ea typeface="Arial" charset="0"/>
                <a:cs typeface="Arial" charset="0"/>
              </a:defRPr>
            </a:lvl2pPr>
            <a:lvl3pPr marL="1143000" indent="-228600">
              <a:defRPr>
                <a:solidFill>
                  <a:schemeClr val="bg1"/>
                </a:solidFill>
                <a:latin typeface="Arial" charset="0"/>
                <a:ea typeface="Arial" charset="0"/>
                <a:cs typeface="Arial" charset="0"/>
              </a:defRPr>
            </a:lvl3pPr>
            <a:lvl4pPr marL="1600200" indent="-228600">
              <a:defRPr>
                <a:solidFill>
                  <a:schemeClr val="bg1"/>
                </a:solidFill>
                <a:latin typeface="Arial" charset="0"/>
                <a:ea typeface="Arial" charset="0"/>
                <a:cs typeface="Arial" charset="0"/>
              </a:defRPr>
            </a:lvl4pPr>
            <a:lvl5pPr marL="2057400" indent="-228600">
              <a:defRPr>
                <a:solidFill>
                  <a:schemeClr val="bg1"/>
                </a:solidFill>
                <a:latin typeface="Arial" charset="0"/>
                <a:ea typeface="Arial" charset="0"/>
                <a:cs typeface="Arial" charset="0"/>
              </a:defRPr>
            </a:lvl5pPr>
            <a:lvl6pPr marL="2514600" indent="-228600" eaLnBrk="0" fontAlgn="base" hangingPunct="0">
              <a:spcBef>
                <a:spcPct val="0"/>
              </a:spcBef>
              <a:spcAft>
                <a:spcPct val="0"/>
              </a:spcAft>
              <a:defRPr>
                <a:solidFill>
                  <a:schemeClr val="bg1"/>
                </a:solidFill>
                <a:latin typeface="Arial" charset="0"/>
                <a:ea typeface="Arial" charset="0"/>
                <a:cs typeface="Arial" charset="0"/>
              </a:defRPr>
            </a:lvl6pPr>
            <a:lvl7pPr marL="2971800" indent="-228600" eaLnBrk="0" fontAlgn="base" hangingPunct="0">
              <a:spcBef>
                <a:spcPct val="0"/>
              </a:spcBef>
              <a:spcAft>
                <a:spcPct val="0"/>
              </a:spcAft>
              <a:defRPr>
                <a:solidFill>
                  <a:schemeClr val="bg1"/>
                </a:solidFill>
                <a:latin typeface="Arial" charset="0"/>
                <a:ea typeface="Arial" charset="0"/>
                <a:cs typeface="Arial" charset="0"/>
              </a:defRPr>
            </a:lvl7pPr>
            <a:lvl8pPr marL="3429000" indent="-228600" eaLnBrk="0" fontAlgn="base" hangingPunct="0">
              <a:spcBef>
                <a:spcPct val="0"/>
              </a:spcBef>
              <a:spcAft>
                <a:spcPct val="0"/>
              </a:spcAft>
              <a:defRPr>
                <a:solidFill>
                  <a:schemeClr val="bg1"/>
                </a:solidFill>
                <a:latin typeface="Arial" charset="0"/>
                <a:ea typeface="Arial" charset="0"/>
                <a:cs typeface="Arial" charset="0"/>
              </a:defRPr>
            </a:lvl8pPr>
            <a:lvl9pPr marL="3886200" indent="-228600" eaLnBrk="0" fontAlgn="base" hangingPunct="0">
              <a:spcBef>
                <a:spcPct val="0"/>
              </a:spcBef>
              <a:spcAft>
                <a:spcPct val="0"/>
              </a:spcAft>
              <a:defRPr>
                <a:solidFill>
                  <a:schemeClr val="bg1"/>
                </a:solidFill>
                <a:latin typeface="Arial" charset="0"/>
                <a:ea typeface="Arial" charset="0"/>
                <a:cs typeface="Arial" charset="0"/>
              </a:defRPr>
            </a:lvl9pPr>
          </a:lstStyle>
          <a:p>
            <a:pPr algn="just"/>
            <a:r>
              <a:rPr lang="pt-BR" sz="1600" dirty="0">
                <a:solidFill>
                  <a:schemeClr val="tx1"/>
                </a:solidFill>
              </a:rPr>
              <a:t>II - a parceria decorrer de transferência para organização da sociedade civil que esteja autorizada em lei na qual seja identificada expressamente a entidade beneficiária, inclusive quando se tratar da subvenção prevista no </a:t>
            </a:r>
            <a:r>
              <a:rPr lang="pt-BR" sz="1600" dirty="0">
                <a:solidFill>
                  <a:schemeClr val="tx1"/>
                </a:solidFill>
                <a:hlinkClick r:id="rId3"/>
              </a:rPr>
              <a:t>inciso I do § 3</a:t>
            </a:r>
            <a:r>
              <a:rPr lang="pt-BR" sz="1600" u="sng" baseline="30000" dirty="0">
                <a:solidFill>
                  <a:schemeClr val="tx1"/>
                </a:solidFill>
                <a:hlinkClick r:id="rId3"/>
              </a:rPr>
              <a:t>o</a:t>
            </a:r>
            <a:r>
              <a:rPr lang="pt-BR" sz="1600" dirty="0">
                <a:solidFill>
                  <a:schemeClr val="tx1"/>
                </a:solidFill>
                <a:hlinkClick r:id="rId3"/>
              </a:rPr>
              <a:t> do art. 12 da Lei n</a:t>
            </a:r>
            <a:r>
              <a:rPr lang="pt-BR" sz="1600" u="sng" baseline="30000" dirty="0">
                <a:solidFill>
                  <a:schemeClr val="tx1"/>
                </a:solidFill>
                <a:hlinkClick r:id="rId3"/>
              </a:rPr>
              <a:t>o</a:t>
            </a:r>
            <a:r>
              <a:rPr lang="pt-BR" sz="1600" dirty="0">
                <a:solidFill>
                  <a:schemeClr val="tx1"/>
                </a:solidFill>
                <a:hlinkClick r:id="rId3"/>
              </a:rPr>
              <a:t> 4.320, de 17 de março de 1964</a:t>
            </a:r>
            <a:r>
              <a:rPr lang="pt-BR" sz="1600" dirty="0">
                <a:solidFill>
                  <a:schemeClr val="tx1"/>
                </a:solidFill>
              </a:rPr>
              <a:t>, observado o disposto no </a:t>
            </a:r>
            <a:r>
              <a:rPr lang="pt-BR" sz="1600" dirty="0">
                <a:solidFill>
                  <a:schemeClr val="tx1"/>
                </a:solidFill>
                <a:hlinkClick r:id="rId4"/>
              </a:rPr>
              <a:t>art. 26 da Lei Complementar n</a:t>
            </a:r>
            <a:r>
              <a:rPr lang="pt-BR" sz="1600" u="sng" baseline="30000" dirty="0">
                <a:solidFill>
                  <a:schemeClr val="tx1"/>
                </a:solidFill>
                <a:hlinkClick r:id="rId4"/>
              </a:rPr>
              <a:t>o</a:t>
            </a:r>
            <a:r>
              <a:rPr lang="pt-BR" sz="1600" dirty="0">
                <a:solidFill>
                  <a:schemeClr val="tx1"/>
                </a:solidFill>
                <a:hlinkClick r:id="rId4"/>
              </a:rPr>
              <a:t> 101, de 4 de maio de 2000</a:t>
            </a:r>
            <a:r>
              <a:rPr lang="pt-BR" sz="1600" dirty="0">
                <a:solidFill>
                  <a:schemeClr val="tx1"/>
                </a:solidFill>
              </a:rPr>
              <a:t>. </a:t>
            </a:r>
            <a:endParaRPr lang="pt-BR" altLang="pt-BR" sz="1600" dirty="0">
              <a:solidFill>
                <a:schemeClr val="tx1"/>
              </a:solidFill>
              <a:latin typeface="+mn-lt"/>
            </a:endParaRPr>
          </a:p>
        </p:txBody>
      </p:sp>
      <p:pic>
        <p:nvPicPr>
          <p:cNvPr id="12" name="Imagem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681" y="228288"/>
            <a:ext cx="1905000" cy="952500"/>
          </a:xfrm>
          <a:prstGeom prst="rect">
            <a:avLst/>
          </a:prstGeom>
        </p:spPr>
      </p:pic>
    </p:spTree>
    <p:extLst>
      <p:ext uri="{BB962C8B-B14F-4D97-AF65-F5344CB8AC3E}">
        <p14:creationId xmlns:p14="http://schemas.microsoft.com/office/powerpoint/2010/main" val="30667549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tângulo 2"/>
          <p:cNvSpPr>
            <a:spLocks noChangeArrowheads="1"/>
          </p:cNvSpPr>
          <p:nvPr/>
        </p:nvSpPr>
        <p:spPr bwMode="auto">
          <a:xfrm>
            <a:off x="2017713" y="1055688"/>
            <a:ext cx="834231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mbria" panose="020405030504060302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mbria" panose="020405030504060302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mbria" panose="020405030504060302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mbria" panose="020405030504060302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mbria" panose="02040503050406030204" pitchFamily="18"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ea typeface="ＭＳ Ｐゴシック" panose="020B0600070205080204" pitchFamily="34" charset="-128"/>
              </a:defRPr>
            </a:lvl9pPr>
          </a:lstStyle>
          <a:p>
            <a:pPr algn="just" eaLnBrk="1" hangingPunct="1">
              <a:spcBef>
                <a:spcPct val="0"/>
              </a:spcBef>
              <a:buFontTx/>
              <a:buNone/>
            </a:pPr>
            <a:r>
              <a:rPr lang="pt-BR" altLang="pt-BR" sz="1600" b="1">
                <a:solidFill>
                  <a:srgbClr val="FF0000"/>
                </a:solidFill>
                <a:latin typeface="+mn-lt"/>
              </a:rPr>
              <a:t>CAPÍTULOS</a:t>
            </a:r>
          </a:p>
          <a:p>
            <a:pPr algn="just" eaLnBrk="1" hangingPunct="1">
              <a:spcBef>
                <a:spcPct val="0"/>
              </a:spcBef>
              <a:buFontTx/>
              <a:buNone/>
            </a:pPr>
            <a:r>
              <a:rPr lang="pt-BR" altLang="pt-BR" sz="1600">
                <a:latin typeface="+mn-lt"/>
              </a:rPr>
              <a:t>I – DISPOSIÇÕES PRELIMINARES</a:t>
            </a:r>
          </a:p>
          <a:p>
            <a:pPr algn="just" eaLnBrk="1" hangingPunct="1">
              <a:spcBef>
                <a:spcPct val="0"/>
              </a:spcBef>
              <a:buFontTx/>
              <a:buNone/>
            </a:pPr>
            <a:endParaRPr lang="pt-BR" altLang="pt-BR" sz="1600">
              <a:latin typeface="+mn-lt"/>
            </a:endParaRPr>
          </a:p>
        </p:txBody>
      </p:sp>
      <p:sp>
        <p:nvSpPr>
          <p:cNvPr id="25602" name="Título 1"/>
          <p:cNvSpPr txBox="1">
            <a:spLocks/>
          </p:cNvSpPr>
          <p:nvPr/>
        </p:nvSpPr>
        <p:spPr bwMode="auto">
          <a:xfrm>
            <a:off x="2017713" y="228532"/>
            <a:ext cx="4032250" cy="61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mbria" panose="020405030504060302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mbria" panose="020405030504060302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mbria" panose="020405030504060302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mbria" panose="020405030504060302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mbria" panose="02040503050406030204" pitchFamily="18"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ea typeface="ＭＳ Ｐゴシック" panose="020B0600070205080204" pitchFamily="34" charset="-128"/>
              </a:defRPr>
            </a:lvl9pPr>
          </a:lstStyle>
          <a:p>
            <a:pPr algn="ctr" eaLnBrk="1" hangingPunct="1">
              <a:spcBef>
                <a:spcPct val="0"/>
              </a:spcBef>
              <a:buFontTx/>
              <a:buNone/>
            </a:pPr>
            <a:r>
              <a:rPr lang="pt-BR" altLang="pt-BR" sz="4000">
                <a:latin typeface="+mn-lt"/>
              </a:rPr>
              <a:t>Lei 13.019/2014</a:t>
            </a:r>
          </a:p>
        </p:txBody>
      </p:sp>
      <p:graphicFrame>
        <p:nvGraphicFramePr>
          <p:cNvPr id="5" name="Diagrama 4"/>
          <p:cNvGraphicFramePr/>
          <p:nvPr>
            <p:extLst>
              <p:ext uri="{D42A27DB-BD31-4B8C-83A1-F6EECF244321}">
                <p14:modId xmlns:p14="http://schemas.microsoft.com/office/powerpoint/2010/main" val="285693181"/>
              </p:ext>
            </p:extLst>
          </p:nvPr>
        </p:nvGraphicFramePr>
        <p:xfrm>
          <a:off x="1583162" y="1700808"/>
          <a:ext cx="8776864" cy="43924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5605" name="CaixaDeTexto 5"/>
          <p:cNvSpPr txBox="1">
            <a:spLocks noChangeArrowheads="1"/>
          </p:cNvSpPr>
          <p:nvPr/>
        </p:nvSpPr>
        <p:spPr bwMode="auto">
          <a:xfrm>
            <a:off x="2135189" y="6237289"/>
            <a:ext cx="58943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mbria" panose="02040503050406030204" pitchFamily="18"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mbria" panose="020405030504060302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mbria" panose="020405030504060302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mbria" panose="020405030504060302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mbria" panose="02040503050406030204" pitchFamily="18"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ea typeface="ＭＳ Ｐゴシック" panose="020B0600070205080204" pitchFamily="34" charset="-128"/>
              </a:defRPr>
            </a:lvl9pPr>
          </a:lstStyle>
          <a:p>
            <a:pPr eaLnBrk="1" hangingPunct="1">
              <a:spcBef>
                <a:spcPct val="0"/>
              </a:spcBef>
              <a:buFontTx/>
              <a:buNone/>
            </a:pPr>
            <a:r>
              <a:rPr lang="pt-BR" altLang="pt-BR" sz="1800" b="1" dirty="0">
                <a:latin typeface="+mn-lt"/>
              </a:rPr>
              <a:t>Lei 13.019/2014, Art. 2º, incisos III, III-A e III-B</a:t>
            </a:r>
          </a:p>
        </p:txBody>
      </p:sp>
      <p:pic>
        <p:nvPicPr>
          <p:cNvPr id="6" name="Imagem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9681" y="228288"/>
            <a:ext cx="1905000" cy="952500"/>
          </a:xfrm>
          <a:prstGeom prst="rect">
            <a:avLst/>
          </a:prstGeom>
        </p:spPr>
      </p:pic>
    </p:spTree>
    <p:extLst>
      <p:ext uri="{BB962C8B-B14F-4D97-AF65-F5344CB8AC3E}">
        <p14:creationId xmlns:p14="http://schemas.microsoft.com/office/powerpoint/2010/main" val="1918505263"/>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42900" y="365124"/>
            <a:ext cx="13419249" cy="1325563"/>
          </a:xfrm>
        </p:spPr>
        <p:txBody>
          <a:bodyPr/>
          <a:lstStyle/>
          <a:p>
            <a:br>
              <a:rPr lang="pt-BR" b="1" dirty="0">
                <a:ln w="12700">
                  <a:noFill/>
                  <a:prstDash val="solid"/>
                </a:ln>
                <a:solidFill>
                  <a:schemeClr val="accent2"/>
                </a:solidFill>
                <a:effectLst>
                  <a:outerShdw blurRad="41275" dist="20320" dir="1800000" algn="tl" rotWithShape="0">
                    <a:srgbClr val="000000">
                      <a:alpha val="40000"/>
                    </a:srgbClr>
                  </a:outerShdw>
                </a:effectLst>
                <a:latin typeface="Cambria" panose="02040503050406030204" pitchFamily="18" charset="0"/>
              </a:rPr>
            </a:br>
            <a:endParaRPr lang="pt-BR" dirty="0"/>
          </a:p>
        </p:txBody>
      </p:sp>
      <p:pic>
        <p:nvPicPr>
          <p:cNvPr id="3" name="Imagem 2"/>
          <p:cNvPicPr>
            <a:picLocks noChangeAspect="1"/>
          </p:cNvPicPr>
          <p:nvPr/>
        </p:nvPicPr>
        <p:blipFill>
          <a:blip r:embed="rId2"/>
          <a:stretch>
            <a:fillRect/>
          </a:stretch>
        </p:blipFill>
        <p:spPr>
          <a:xfrm>
            <a:off x="509954" y="1028700"/>
            <a:ext cx="10928838" cy="5643622"/>
          </a:xfrm>
          <a:prstGeom prst="rect">
            <a:avLst/>
          </a:prstGeom>
        </p:spPr>
      </p:pic>
    </p:spTree>
    <p:extLst>
      <p:ext uri="{BB962C8B-B14F-4D97-AF65-F5344CB8AC3E}">
        <p14:creationId xmlns:p14="http://schemas.microsoft.com/office/powerpoint/2010/main" val="37330678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58662" y="862772"/>
            <a:ext cx="10515600" cy="1325563"/>
          </a:xfrm>
        </p:spPr>
        <p:txBody>
          <a:bodyPr>
            <a:normAutofit fontScale="90000"/>
          </a:bodyPr>
          <a:lstStyle/>
          <a:p>
            <a:r>
              <a:rPr lang="pt-BR" b="1" dirty="0">
                <a:latin typeface="Cambria" panose="02040503050406030204" pitchFamily="18" charset="0"/>
              </a:rPr>
              <a:t>Serão necessários Títulos, certificados</a:t>
            </a:r>
            <a:br>
              <a:rPr lang="pt-BR" b="1" dirty="0">
                <a:latin typeface="Cambria" panose="02040503050406030204" pitchFamily="18" charset="0"/>
              </a:rPr>
            </a:br>
            <a:r>
              <a:rPr lang="pt-BR" b="1" dirty="0">
                <a:latin typeface="Cambria" panose="02040503050406030204" pitchFamily="18" charset="0"/>
              </a:rPr>
              <a:t>ou qualificações?</a:t>
            </a:r>
            <a:br>
              <a:rPr lang="pt-BR" b="1" dirty="0">
                <a:solidFill>
                  <a:schemeClr val="accent2"/>
                </a:solidFill>
                <a:latin typeface="Cambria" panose="02040503050406030204" pitchFamily="18" charset="0"/>
              </a:rPr>
            </a:br>
            <a:endParaRPr lang="pt-BR" dirty="0">
              <a:solidFill>
                <a:schemeClr val="accent2"/>
              </a:solidFill>
              <a:latin typeface="Cambria" panose="02040503050406030204" pitchFamily="18" charset="0"/>
            </a:endParaRPr>
          </a:p>
        </p:txBody>
      </p:sp>
      <p:sp>
        <p:nvSpPr>
          <p:cNvPr id="5" name="Espaço Reservado para Conteúdo 4"/>
          <p:cNvSpPr>
            <a:spLocks noGrp="1"/>
          </p:cNvSpPr>
          <p:nvPr>
            <p:ph idx="1"/>
          </p:nvPr>
        </p:nvSpPr>
        <p:spPr>
          <a:xfrm>
            <a:off x="665666" y="2188335"/>
            <a:ext cx="10860668" cy="4045634"/>
          </a:xfrm>
        </p:spPr>
        <p:txBody>
          <a:bodyPr>
            <a:normAutofit/>
          </a:bodyPr>
          <a:lstStyle/>
          <a:p>
            <a:pPr marL="0" indent="0" algn="just">
              <a:buNone/>
            </a:pPr>
            <a:r>
              <a:rPr lang="pt-BR" sz="1800" dirty="0">
                <a:latin typeface="Cambria" panose="02040503050406030204" pitchFamily="18" charset="0"/>
              </a:rPr>
              <a:t>Não será mais requisito para </a:t>
            </a:r>
            <a:r>
              <a:rPr lang="pt-BR" sz="1800" dirty="0" err="1">
                <a:latin typeface="Cambria" panose="02040503050406030204" pitchFamily="18" charset="0"/>
              </a:rPr>
              <a:t>contratualizar</a:t>
            </a:r>
            <a:r>
              <a:rPr lang="pt-BR" sz="1800" dirty="0">
                <a:latin typeface="Cambria" panose="02040503050406030204" pitchFamily="18" charset="0"/>
              </a:rPr>
              <a:t> com o Poder Público a apresentação de título, certificado ou qualificação. </a:t>
            </a:r>
          </a:p>
          <a:p>
            <a:pPr marL="0" indent="0" algn="just">
              <a:buNone/>
            </a:pPr>
            <a:endParaRPr lang="pt-BR" sz="1800" dirty="0">
              <a:latin typeface="Cambria" panose="02040503050406030204" pitchFamily="18" charset="0"/>
            </a:endParaRPr>
          </a:p>
          <a:p>
            <a:pPr marL="0" indent="0" algn="just">
              <a:buNone/>
            </a:pPr>
            <a:r>
              <a:rPr lang="pt-BR" sz="1800" dirty="0">
                <a:latin typeface="Cambria" panose="02040503050406030204" pitchFamily="18" charset="0"/>
              </a:rPr>
              <a:t>A lei nº13.204/15 que alterou o Novo </a:t>
            </a:r>
            <a:r>
              <a:rPr lang="pt-BR" sz="1800" dirty="0" err="1">
                <a:latin typeface="Cambria" panose="02040503050406030204" pitchFamily="18" charset="0"/>
              </a:rPr>
              <a:t>MROSC’s</a:t>
            </a:r>
            <a:r>
              <a:rPr lang="pt-BR" sz="1800" dirty="0">
                <a:latin typeface="Cambria" panose="02040503050406030204" pitchFamily="18" charset="0"/>
              </a:rPr>
              <a:t> em seu artigo 9ª revoga a Lei nº91/1935, ou seja, a Lei da Utilidade Pública Federal não estará mais em vigor. Importante destacar que no site do Ministério da Justiça já não há possibilidade de solicitar este tipo de reconhecimento. </a:t>
            </a:r>
          </a:p>
          <a:p>
            <a:pPr marL="0" indent="0" algn="just">
              <a:buNone/>
            </a:pPr>
            <a:endParaRPr lang="pt-BR" sz="1800" dirty="0">
              <a:latin typeface="Cambria" panose="02040503050406030204" pitchFamily="18" charset="0"/>
            </a:endParaRPr>
          </a:p>
          <a:p>
            <a:pPr marL="0" indent="0" algn="just">
              <a:buNone/>
            </a:pPr>
            <a:r>
              <a:rPr lang="pt-BR" sz="1800" dirty="0">
                <a:latin typeface="Cambria" panose="02040503050406030204" pitchFamily="18" charset="0"/>
              </a:rPr>
              <a:t>Na prática o fato da Lei da Utilidade Pública Federal ser revogada acarretará em uma reflexão também a respeito dos títulos de Utilidade Pública nos âmbitos Estadual e Municipal.</a:t>
            </a: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882" y="266925"/>
            <a:ext cx="1905000" cy="952500"/>
          </a:xfrm>
          <a:prstGeom prst="rect">
            <a:avLst/>
          </a:prstGeom>
        </p:spPr>
      </p:pic>
    </p:spTree>
    <p:extLst>
      <p:ext uri="{BB962C8B-B14F-4D97-AF65-F5344CB8AC3E}">
        <p14:creationId xmlns:p14="http://schemas.microsoft.com/office/powerpoint/2010/main" val="32431479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Lei 13.019 de 31 de julho de 2014</a:t>
            </a:r>
          </a:p>
        </p:txBody>
      </p:sp>
      <p:sp>
        <p:nvSpPr>
          <p:cNvPr id="3" name="Espaço Reservado para Conteúdo 2"/>
          <p:cNvSpPr>
            <a:spLocks noGrp="1"/>
          </p:cNvSpPr>
          <p:nvPr>
            <p:ph idx="1"/>
          </p:nvPr>
        </p:nvSpPr>
        <p:spPr/>
        <p:txBody>
          <a:bodyPr/>
          <a:lstStyle/>
          <a:p>
            <a:pPr marL="0" indent="0" algn="just">
              <a:buNone/>
            </a:pPr>
            <a:r>
              <a:rPr lang="pt-BR" dirty="0"/>
              <a:t>	Estabelece o regime jurídico das parcerias entre a administração pública e as organizações da sociedade civil, em regime de mútua cooperação, para a consecução de finalidades de interesse público e recíproco, mediante a execução de atividades ou de projetos previamente estabelecidos em planos de trabalho inseridos em termos de colaboração, em termos de fomento ou em acordos de cooperação; define diretrizes para a política de fomento, de colaboração e de cooperação com organizações da sociedade civil; e altera as Leis n</a:t>
            </a:r>
            <a:r>
              <a:rPr lang="pt-BR" u="sng" baseline="30000" dirty="0"/>
              <a:t>os</a:t>
            </a:r>
            <a:r>
              <a:rPr lang="pt-BR" dirty="0"/>
              <a:t> 8.429, de 2 de junho de 1992, e 9.790, de 23 de março de 1999.    (Redação dada pela Lei nº 13.204, de 2015).</a:t>
            </a:r>
          </a:p>
        </p:txBody>
      </p:sp>
    </p:spTree>
    <p:extLst>
      <p:ext uri="{BB962C8B-B14F-4D97-AF65-F5344CB8AC3E}">
        <p14:creationId xmlns:p14="http://schemas.microsoft.com/office/powerpoint/2010/main" val="33693117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354509" y="404478"/>
            <a:ext cx="7969995" cy="680682"/>
          </a:xfrm>
          <a:ln w="190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fontScale="90000"/>
          </a:bodyPr>
          <a:lstStyle/>
          <a:p>
            <a:pPr algn="ctr">
              <a:defRPr/>
            </a:pPr>
            <a:r>
              <a:rPr lang="pt-BR" dirty="0"/>
              <a:t>INSTRUMENTOS LEGAIS PARA OSC´S</a:t>
            </a:r>
          </a:p>
        </p:txBody>
      </p:sp>
      <p:sp>
        <p:nvSpPr>
          <p:cNvPr id="5" name="Rectangle 2"/>
          <p:cNvSpPr>
            <a:spLocks noGrp="1"/>
          </p:cNvSpPr>
          <p:nvPr>
            <p:ph idx="1"/>
          </p:nvPr>
        </p:nvSpPr>
        <p:spPr>
          <a:xfrm>
            <a:off x="1076740" y="1688567"/>
            <a:ext cx="2315818" cy="4831503"/>
          </a:xfrm>
          <a:solidFill>
            <a:schemeClr val="accent2">
              <a:lumMod val="75000"/>
            </a:schemeClr>
          </a:solidFill>
          <a:ln/>
          <a:effectLst>
            <a:glow rad="101600">
              <a:schemeClr val="accent4">
                <a:satMod val="175000"/>
                <a:alpha val="40000"/>
              </a:schemeClr>
            </a:glow>
            <a:softEdge rad="63500"/>
          </a:effectLst>
        </p:spPr>
        <p:style>
          <a:lnRef idx="1">
            <a:schemeClr val="accent2"/>
          </a:lnRef>
          <a:fillRef idx="3">
            <a:schemeClr val="accent2"/>
          </a:fillRef>
          <a:effectRef idx="2">
            <a:schemeClr val="accent2"/>
          </a:effectRef>
          <a:fontRef idx="minor">
            <a:schemeClr val="lt1"/>
          </a:fontRef>
        </p:style>
        <p:txBody>
          <a:bodyPr>
            <a:noAutofit/>
          </a:bodyPr>
          <a:lstStyle/>
          <a:p>
            <a:pPr marL="0" indent="0" algn="ctr">
              <a:buNone/>
            </a:pPr>
            <a:endParaRPr lang="pt-BR" altLang="pt-BR" sz="2400" dirty="0"/>
          </a:p>
          <a:p>
            <a:pPr marL="0" indent="0" algn="ctr">
              <a:buNone/>
            </a:pPr>
            <a:r>
              <a:rPr lang="pt-BR" altLang="pt-BR" sz="2400" dirty="0"/>
              <a:t>ANTES</a:t>
            </a:r>
          </a:p>
          <a:p>
            <a:pPr eaLnBrk="1" hangingPunct="1">
              <a:buFont typeface="Wingdings" panose="05000000000000000000" pitchFamily="2" charset="2"/>
              <a:buChar char="ü"/>
            </a:pPr>
            <a:r>
              <a:rPr lang="pt-BR" altLang="pt-BR" sz="2400" dirty="0"/>
              <a:t> Convênios</a:t>
            </a:r>
          </a:p>
          <a:p>
            <a:pPr marL="0" indent="0" eaLnBrk="1" hangingPunct="1">
              <a:buNone/>
            </a:pPr>
            <a:endParaRPr lang="pt-BR" altLang="pt-BR" sz="2400" dirty="0"/>
          </a:p>
          <a:p>
            <a:pPr>
              <a:buFont typeface="Wingdings" panose="05000000000000000000" pitchFamily="2" charset="2"/>
              <a:buChar char="ü"/>
            </a:pPr>
            <a:r>
              <a:rPr lang="pt-BR" altLang="pt-BR" sz="2400" dirty="0"/>
              <a:t>Contrato de Repasse</a:t>
            </a:r>
          </a:p>
          <a:p>
            <a:pPr marL="0" indent="0">
              <a:buNone/>
            </a:pPr>
            <a:endParaRPr lang="pt-BR" altLang="pt-BR" sz="2400" dirty="0"/>
          </a:p>
          <a:p>
            <a:pPr>
              <a:buFont typeface="Wingdings" panose="05000000000000000000" pitchFamily="2" charset="2"/>
              <a:buChar char="ü"/>
            </a:pPr>
            <a:r>
              <a:rPr lang="pt-BR" altLang="pt-BR" sz="2400" dirty="0"/>
              <a:t>Termo de Parceria</a:t>
            </a:r>
          </a:p>
          <a:p>
            <a:pPr marL="0" indent="0">
              <a:buNone/>
            </a:pPr>
            <a:endParaRPr lang="pt-BR" altLang="pt-BR" sz="2400" dirty="0"/>
          </a:p>
        </p:txBody>
      </p:sp>
      <p:sp>
        <p:nvSpPr>
          <p:cNvPr id="6" name="Rectangle 2"/>
          <p:cNvSpPr txBox="1">
            <a:spLocks/>
          </p:cNvSpPr>
          <p:nvPr/>
        </p:nvSpPr>
        <p:spPr>
          <a:xfrm>
            <a:off x="8341056" y="1688566"/>
            <a:ext cx="2721196" cy="4729325"/>
          </a:xfrm>
          <a:prstGeom prst="rect">
            <a:avLst/>
          </a:prstGeom>
          <a:ln/>
          <a:effectLst>
            <a:glow rad="139700">
              <a:schemeClr val="accent4">
                <a:satMod val="175000"/>
                <a:alpha val="40000"/>
              </a:schemeClr>
            </a:glow>
            <a:softEdge rad="63500"/>
          </a:effectLst>
        </p:spPr>
        <p:style>
          <a:lnRef idx="1">
            <a:schemeClr val="accent2"/>
          </a:lnRef>
          <a:fillRef idx="3">
            <a:schemeClr val="accent2"/>
          </a:fillRef>
          <a:effectRef idx="2">
            <a:schemeClr val="accent2"/>
          </a:effectRef>
          <a:fontRef idx="minor">
            <a:schemeClr val="lt1"/>
          </a:fontRef>
        </p:style>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pt-BR" altLang="pt-BR" dirty="0">
              <a:solidFill>
                <a:schemeClr val="bg1"/>
              </a:solidFill>
            </a:endParaRPr>
          </a:p>
          <a:p>
            <a:pPr marL="0" indent="0" algn="ctr">
              <a:buNone/>
            </a:pPr>
            <a:r>
              <a:rPr lang="pt-BR" altLang="pt-BR" dirty="0">
                <a:solidFill>
                  <a:schemeClr val="bg1"/>
                </a:solidFill>
              </a:rPr>
              <a:t>AGORA PARA OSC´S</a:t>
            </a:r>
          </a:p>
          <a:p>
            <a:pPr marL="0" indent="0">
              <a:buFont typeface="Arial" panose="020B0604020202020204" pitchFamily="34" charset="0"/>
              <a:buNone/>
            </a:pPr>
            <a:endParaRPr lang="pt-BR" altLang="pt-BR" dirty="0">
              <a:solidFill>
                <a:schemeClr val="bg1"/>
              </a:solidFill>
            </a:endParaRPr>
          </a:p>
          <a:p>
            <a:pPr>
              <a:buFont typeface="Wingdings" panose="05000000000000000000" pitchFamily="2" charset="2"/>
              <a:buChar char="ü"/>
            </a:pPr>
            <a:r>
              <a:rPr lang="pt-BR" altLang="pt-BR" dirty="0">
                <a:solidFill>
                  <a:schemeClr val="bg1"/>
                </a:solidFill>
              </a:rPr>
              <a:t>Termo de Colaboração</a:t>
            </a:r>
          </a:p>
          <a:p>
            <a:pPr>
              <a:buFont typeface="Wingdings" panose="05000000000000000000" pitchFamily="2" charset="2"/>
              <a:buChar char="ü"/>
            </a:pPr>
            <a:endParaRPr lang="pt-BR" altLang="pt-BR" dirty="0">
              <a:solidFill>
                <a:schemeClr val="bg1"/>
              </a:solidFill>
            </a:endParaRPr>
          </a:p>
          <a:p>
            <a:pPr>
              <a:buFont typeface="Wingdings" panose="05000000000000000000" pitchFamily="2" charset="2"/>
              <a:buChar char="ü"/>
            </a:pPr>
            <a:r>
              <a:rPr lang="pt-BR" altLang="pt-BR" dirty="0">
                <a:solidFill>
                  <a:schemeClr val="bg1"/>
                </a:solidFill>
              </a:rPr>
              <a:t>Termo de Parceria</a:t>
            </a:r>
          </a:p>
          <a:p>
            <a:pPr>
              <a:buFont typeface="Wingdings" panose="05000000000000000000" pitchFamily="2" charset="2"/>
              <a:buChar char="ü"/>
            </a:pPr>
            <a:endParaRPr lang="pt-BR" altLang="pt-BR" dirty="0">
              <a:solidFill>
                <a:schemeClr val="bg1"/>
              </a:solidFill>
            </a:endParaRPr>
          </a:p>
          <a:p>
            <a:pPr>
              <a:buFont typeface="Wingdings" panose="05000000000000000000" pitchFamily="2" charset="2"/>
              <a:buChar char="ü"/>
            </a:pPr>
            <a:r>
              <a:rPr lang="pt-BR" altLang="pt-BR" dirty="0">
                <a:solidFill>
                  <a:schemeClr val="bg1"/>
                </a:solidFill>
              </a:rPr>
              <a:t>Termo de Fomento</a:t>
            </a:r>
          </a:p>
        </p:txBody>
      </p:sp>
      <p:sp>
        <p:nvSpPr>
          <p:cNvPr id="8" name="Rectangle 2"/>
          <p:cNvSpPr txBox="1">
            <a:spLocks/>
          </p:cNvSpPr>
          <p:nvPr/>
        </p:nvSpPr>
        <p:spPr>
          <a:xfrm>
            <a:off x="4505739" y="1688566"/>
            <a:ext cx="2302565" cy="4729325"/>
          </a:xfrm>
          <a:prstGeom prst="rect">
            <a:avLst/>
          </a:prstGeom>
          <a:ln>
            <a:solidFill>
              <a:srgbClr val="FFC000"/>
            </a:solidFill>
          </a:ln>
          <a:effectLst>
            <a:glow rad="228600">
              <a:schemeClr val="accent4">
                <a:satMod val="175000"/>
                <a:alpha val="40000"/>
              </a:schemeClr>
            </a:glow>
            <a:outerShdw blurRad="57150" dist="19050" dir="5400000" algn="ctr" rotWithShape="0">
              <a:srgbClr val="000000">
                <a:alpha val="63000"/>
              </a:srgbClr>
            </a:outerShdw>
            <a:softEdge rad="63500"/>
          </a:effectLst>
        </p:spPr>
        <p:style>
          <a:lnRef idx="0">
            <a:schemeClr val="accent2"/>
          </a:lnRef>
          <a:fillRef idx="3">
            <a:schemeClr val="accent2"/>
          </a:fillRef>
          <a:effectRef idx="3">
            <a:schemeClr val="accent2"/>
          </a:effectRef>
          <a:fontRef idx="minor">
            <a:schemeClr val="lt1"/>
          </a:fontRef>
        </p:style>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pt-BR" altLang="pt-BR" dirty="0">
              <a:solidFill>
                <a:schemeClr val="bg1"/>
              </a:solidFill>
            </a:endParaRPr>
          </a:p>
          <a:p>
            <a:pPr marL="0" indent="0" algn="ctr">
              <a:buFont typeface="Arial" panose="020B0604020202020204" pitchFamily="34" charset="0"/>
              <a:buNone/>
            </a:pPr>
            <a:r>
              <a:rPr lang="pt-BR" altLang="pt-BR" dirty="0">
                <a:solidFill>
                  <a:schemeClr val="bg1"/>
                </a:solidFill>
              </a:rPr>
              <a:t>AGORA PARA ADM. PUBLICA</a:t>
            </a:r>
          </a:p>
          <a:p>
            <a:pPr marL="0" indent="0" algn="ctr">
              <a:buFont typeface="Arial" panose="020B0604020202020204" pitchFamily="34" charset="0"/>
              <a:buNone/>
            </a:pPr>
            <a:endParaRPr lang="pt-BR" altLang="pt-BR" dirty="0">
              <a:solidFill>
                <a:schemeClr val="bg1"/>
              </a:solidFill>
            </a:endParaRPr>
          </a:p>
          <a:p>
            <a:pPr>
              <a:buFont typeface="Wingdings" panose="05000000000000000000" pitchFamily="2" charset="2"/>
              <a:buChar char="ü"/>
            </a:pPr>
            <a:r>
              <a:rPr lang="pt-BR" altLang="pt-BR" dirty="0">
                <a:solidFill>
                  <a:schemeClr val="bg1"/>
                </a:solidFill>
              </a:rPr>
              <a:t> Convênios</a:t>
            </a:r>
          </a:p>
          <a:p>
            <a:pPr marL="0" indent="0">
              <a:buFont typeface="Arial" panose="020B0604020202020204" pitchFamily="34" charset="0"/>
              <a:buNone/>
            </a:pPr>
            <a:endParaRPr lang="pt-BR" altLang="pt-BR" dirty="0">
              <a:solidFill>
                <a:schemeClr val="bg1"/>
              </a:solidFill>
            </a:endParaRPr>
          </a:p>
          <a:p>
            <a:pPr>
              <a:buFont typeface="Wingdings" panose="05000000000000000000" pitchFamily="2" charset="2"/>
              <a:buChar char="ü"/>
            </a:pPr>
            <a:r>
              <a:rPr lang="pt-BR" altLang="pt-BR" dirty="0">
                <a:solidFill>
                  <a:schemeClr val="bg1"/>
                </a:solidFill>
              </a:rPr>
              <a:t>Contrato de Repasse</a:t>
            </a:r>
          </a:p>
          <a:p>
            <a:pPr marL="0" indent="0">
              <a:buFont typeface="Arial" panose="020B0604020202020204" pitchFamily="34" charset="0"/>
              <a:buNone/>
            </a:pPr>
            <a:endParaRPr lang="pt-BR" altLang="pt-BR" dirty="0">
              <a:solidFill>
                <a:schemeClr val="bg1"/>
              </a:solidFill>
            </a:endParaRPr>
          </a:p>
          <a:p>
            <a:pPr>
              <a:buFont typeface="Wingdings" panose="05000000000000000000" pitchFamily="2" charset="2"/>
              <a:buChar char="ü"/>
            </a:pPr>
            <a:r>
              <a:rPr lang="pt-BR" altLang="pt-BR" dirty="0">
                <a:solidFill>
                  <a:schemeClr val="bg1"/>
                </a:solidFill>
              </a:rPr>
              <a:t>Termo de Parceria</a:t>
            </a:r>
          </a:p>
          <a:p>
            <a:pPr marL="0" indent="0">
              <a:buFont typeface="Arial" panose="020B0604020202020204" pitchFamily="34" charset="0"/>
              <a:buNone/>
            </a:pPr>
            <a:endParaRPr lang="pt-BR" altLang="pt-BR" dirty="0">
              <a:solidFill>
                <a:schemeClr val="bg1"/>
              </a:solidFill>
            </a:endParaRPr>
          </a:p>
        </p:txBody>
      </p:sp>
      <p:pic>
        <p:nvPicPr>
          <p:cNvPr id="7" name="Image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681" y="228288"/>
            <a:ext cx="1905000" cy="952500"/>
          </a:xfrm>
          <a:prstGeom prst="rect">
            <a:avLst/>
          </a:prstGeom>
        </p:spPr>
      </p:pic>
    </p:spTree>
    <p:extLst>
      <p:ext uri="{BB962C8B-B14F-4D97-AF65-F5344CB8AC3E}">
        <p14:creationId xmlns:p14="http://schemas.microsoft.com/office/powerpoint/2010/main" val="2265073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additive="base">
                                        <p:cTn id="19"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anim calcmode="lin" valueType="num">
                                      <p:cBhvr additive="base">
                                        <p:cTn id="31"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xEl>
                                              <p:pRg st="1" end="1"/>
                                            </p:txEl>
                                          </p:spTgt>
                                        </p:tgtEl>
                                        <p:attrNameLst>
                                          <p:attrName>style.visibility</p:attrName>
                                        </p:attrNameLst>
                                      </p:cBhvr>
                                      <p:to>
                                        <p:strVal val="visible"/>
                                      </p:to>
                                    </p:set>
                                    <p:anim calcmode="lin" valueType="num">
                                      <p:cBhvr additive="base">
                                        <p:cTn id="3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
                                            <p:txEl>
                                              <p:pRg st="3" end="3"/>
                                            </p:txEl>
                                          </p:spTgt>
                                        </p:tgtEl>
                                        <p:attrNameLst>
                                          <p:attrName>style.visibility</p:attrName>
                                        </p:attrNameLst>
                                      </p:cBhvr>
                                      <p:to>
                                        <p:strVal val="visible"/>
                                      </p:to>
                                    </p:set>
                                    <p:anim calcmode="lin" valueType="num">
                                      <p:cBhvr additive="base">
                                        <p:cTn id="43"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P spid="6" grpId="0" build="p" autoUpdateAnimBg="0"/>
      <p:bldP spid="8"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88" y="6141014"/>
            <a:ext cx="12188825" cy="0"/>
          </a:xfrm>
          <a:custGeom>
            <a:avLst/>
            <a:gdLst/>
            <a:ahLst/>
            <a:cxnLst/>
            <a:rect l="l" t="t" r="r" b="b"/>
            <a:pathLst>
              <a:path w="12192000">
                <a:moveTo>
                  <a:pt x="0" y="0"/>
                </a:moveTo>
                <a:lnTo>
                  <a:pt x="12192000" y="0"/>
                </a:lnTo>
              </a:path>
            </a:pathLst>
          </a:custGeom>
          <a:ln w="12192">
            <a:solidFill>
              <a:srgbClr val="000000"/>
            </a:solidFill>
          </a:ln>
        </p:spPr>
        <p:txBody>
          <a:bodyPr wrap="square" lIns="0" tIns="0" rIns="0" bIns="0" rtlCol="0"/>
          <a:lstStyle/>
          <a:p>
            <a:endParaRPr sz="1799"/>
          </a:p>
        </p:txBody>
      </p:sp>
      <p:sp>
        <p:nvSpPr>
          <p:cNvPr id="3" name="object 3"/>
          <p:cNvSpPr/>
          <p:nvPr/>
        </p:nvSpPr>
        <p:spPr>
          <a:xfrm>
            <a:off x="4511824" y="2072231"/>
            <a:ext cx="0" cy="2544417"/>
          </a:xfrm>
          <a:custGeom>
            <a:avLst/>
            <a:gdLst/>
            <a:ahLst/>
            <a:cxnLst/>
            <a:rect l="l" t="t" r="r" b="b"/>
            <a:pathLst>
              <a:path h="2545079">
                <a:moveTo>
                  <a:pt x="0" y="0"/>
                </a:moveTo>
                <a:lnTo>
                  <a:pt x="0" y="2544699"/>
                </a:lnTo>
              </a:path>
            </a:pathLst>
          </a:custGeom>
          <a:ln w="38100">
            <a:solidFill>
              <a:srgbClr val="5FA434"/>
            </a:solidFill>
          </a:ln>
        </p:spPr>
        <p:txBody>
          <a:bodyPr wrap="square" lIns="0" tIns="0" rIns="0" bIns="0" rtlCol="0"/>
          <a:lstStyle/>
          <a:p>
            <a:endParaRPr sz="1799"/>
          </a:p>
        </p:txBody>
      </p:sp>
      <p:sp>
        <p:nvSpPr>
          <p:cNvPr id="4" name="object 4"/>
          <p:cNvSpPr txBox="1"/>
          <p:nvPr/>
        </p:nvSpPr>
        <p:spPr>
          <a:xfrm>
            <a:off x="4976367" y="2072231"/>
            <a:ext cx="3825514" cy="2237792"/>
          </a:xfrm>
          <a:prstGeom prst="rect">
            <a:avLst/>
          </a:prstGeom>
        </p:spPr>
        <p:txBody>
          <a:bodyPr vert="horz" wrap="square" lIns="0" tIns="0" rIns="0" bIns="0" rtlCol="0">
            <a:spAutoFit/>
          </a:bodyPr>
          <a:lstStyle/>
          <a:p>
            <a:pPr algn="ctr">
              <a:lnSpc>
                <a:spcPct val="100000"/>
              </a:lnSpc>
            </a:pPr>
            <a:r>
              <a:rPr sz="4799" b="1" spc="-20" dirty="0">
                <a:solidFill>
                  <a:srgbClr val="467B27"/>
                </a:solidFill>
                <a:latin typeface="Calibri"/>
                <a:cs typeface="Calibri"/>
              </a:rPr>
              <a:t>INFORMAÇÕES</a:t>
            </a:r>
            <a:endParaRPr sz="4799" dirty="0">
              <a:latin typeface="Calibri"/>
              <a:cs typeface="Calibri"/>
            </a:endParaRPr>
          </a:p>
          <a:p>
            <a:pPr>
              <a:spcBef>
                <a:spcPts val="10"/>
              </a:spcBef>
            </a:pPr>
            <a:endParaRPr sz="4999" dirty="0">
              <a:latin typeface="Times New Roman"/>
              <a:cs typeface="Times New Roman"/>
            </a:endParaRPr>
          </a:p>
          <a:p>
            <a:pPr marL="1270" algn="ctr"/>
            <a:r>
              <a:rPr sz="4799" b="1" dirty="0">
                <a:solidFill>
                  <a:srgbClr val="467B27"/>
                </a:solidFill>
                <a:latin typeface="Calibri"/>
                <a:cs typeface="Calibri"/>
              </a:rPr>
              <a:t>INICIAIS</a:t>
            </a:r>
            <a:endParaRPr sz="4799" dirty="0">
              <a:latin typeface="Calibri"/>
              <a:cs typeface="Calibri"/>
            </a:endParaRPr>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681" y="228288"/>
            <a:ext cx="1905000" cy="952500"/>
          </a:xfrm>
          <a:prstGeom prst="rect">
            <a:avLst/>
          </a:prstGeom>
        </p:spPr>
      </p:pic>
    </p:spTree>
    <p:extLst>
      <p:ext uri="{BB962C8B-B14F-4D97-AF65-F5344CB8AC3E}">
        <p14:creationId xmlns:p14="http://schemas.microsoft.com/office/powerpoint/2010/main" val="1355367005"/>
      </p:ext>
    </p:extLst>
  </p:cSld>
  <p:clrMapOvr>
    <a:masterClrMapping/>
  </p:clrMapOvr>
  <mc:AlternateContent xmlns:mc="http://schemas.openxmlformats.org/markup-compatibility/2006" xmlns:p14="http://schemas.microsoft.com/office/powerpoint/2010/main">
    <mc:Choice Requires="p14">
      <p:transition spd="slow" p14:dur="2000" advTm="4049"/>
    </mc:Choice>
    <mc:Fallback xmlns="">
      <p:transition spd="slow" advTm="4049"/>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88" y="6141014"/>
            <a:ext cx="12188825" cy="0"/>
          </a:xfrm>
          <a:custGeom>
            <a:avLst/>
            <a:gdLst/>
            <a:ahLst/>
            <a:cxnLst/>
            <a:rect l="l" t="t" r="r" b="b"/>
            <a:pathLst>
              <a:path w="12192000">
                <a:moveTo>
                  <a:pt x="0" y="0"/>
                </a:moveTo>
                <a:lnTo>
                  <a:pt x="12192000" y="0"/>
                </a:lnTo>
              </a:path>
            </a:pathLst>
          </a:custGeom>
          <a:ln w="12192">
            <a:solidFill>
              <a:srgbClr val="000000"/>
            </a:solidFill>
          </a:ln>
        </p:spPr>
        <p:txBody>
          <a:bodyPr wrap="square" lIns="0" tIns="0" rIns="0" bIns="0" rtlCol="0"/>
          <a:lstStyle/>
          <a:p>
            <a:endParaRPr sz="1799"/>
          </a:p>
        </p:txBody>
      </p:sp>
      <p:sp>
        <p:nvSpPr>
          <p:cNvPr id="3" name="object 3"/>
          <p:cNvSpPr txBox="1">
            <a:spLocks noGrp="1"/>
          </p:cNvSpPr>
          <p:nvPr>
            <p:ph type="title"/>
          </p:nvPr>
        </p:nvSpPr>
        <p:spPr>
          <a:xfrm>
            <a:off x="1485126" y="1143734"/>
            <a:ext cx="10013496" cy="837704"/>
          </a:xfrm>
          <a:prstGeom prst="rect">
            <a:avLst/>
          </a:prstGeom>
        </p:spPr>
        <p:txBody>
          <a:bodyPr vert="horz" wrap="square" lIns="0" tIns="335953" rIns="0" bIns="0" rtlCol="0" anchor="ctr">
            <a:spAutoFit/>
          </a:bodyPr>
          <a:lstStyle/>
          <a:p>
            <a:pPr marL="3539063" marR="5078" indent="-3140403"/>
            <a:r>
              <a:rPr sz="3599" b="1" spc="-20" dirty="0">
                <a:solidFill>
                  <a:srgbClr val="467B27"/>
                </a:solidFill>
                <a:latin typeface="Calibri"/>
                <a:cs typeface="Calibri"/>
              </a:rPr>
              <a:t>MODALIDADES </a:t>
            </a:r>
            <a:r>
              <a:rPr sz="3599" b="1" spc="-5" dirty="0">
                <a:solidFill>
                  <a:srgbClr val="467B27"/>
                </a:solidFill>
                <a:latin typeface="Calibri"/>
                <a:cs typeface="Calibri"/>
              </a:rPr>
              <a:t>DE </a:t>
            </a:r>
            <a:r>
              <a:rPr sz="3599" b="1" dirty="0">
                <a:solidFill>
                  <a:srgbClr val="467B27"/>
                </a:solidFill>
                <a:latin typeface="Calibri"/>
                <a:cs typeface="Calibri"/>
              </a:rPr>
              <a:t>TRANSFERÊNCIAS</a:t>
            </a:r>
            <a:r>
              <a:rPr sz="3599" b="1" spc="-60" dirty="0">
                <a:solidFill>
                  <a:srgbClr val="467B27"/>
                </a:solidFill>
                <a:latin typeface="Calibri"/>
                <a:cs typeface="Calibri"/>
              </a:rPr>
              <a:t> </a:t>
            </a:r>
            <a:r>
              <a:rPr sz="3599" b="1" spc="-45" dirty="0">
                <a:solidFill>
                  <a:srgbClr val="467B27"/>
                </a:solidFill>
                <a:latin typeface="Calibri"/>
                <a:cs typeface="Calibri"/>
              </a:rPr>
              <a:t>DA  </a:t>
            </a:r>
            <a:r>
              <a:rPr sz="3599" b="1" spc="-10" dirty="0">
                <a:solidFill>
                  <a:srgbClr val="467B27"/>
                </a:solidFill>
                <a:latin typeface="Calibri"/>
                <a:cs typeface="Calibri"/>
              </a:rPr>
              <a:t>UNIÃO</a:t>
            </a:r>
            <a:endParaRPr sz="3599">
              <a:latin typeface="Calibri"/>
              <a:cs typeface="Calibri"/>
            </a:endParaRPr>
          </a:p>
        </p:txBody>
      </p:sp>
      <p:sp>
        <p:nvSpPr>
          <p:cNvPr id="4" name="object 4"/>
          <p:cNvSpPr txBox="1"/>
          <p:nvPr/>
        </p:nvSpPr>
        <p:spPr>
          <a:xfrm>
            <a:off x="3529110" y="2817273"/>
            <a:ext cx="4990435" cy="2472046"/>
          </a:xfrm>
          <a:prstGeom prst="rect">
            <a:avLst/>
          </a:prstGeom>
        </p:spPr>
        <p:txBody>
          <a:bodyPr vert="horz" wrap="square" lIns="0" tIns="0" rIns="0" bIns="0" rtlCol="0">
            <a:spAutoFit/>
          </a:bodyPr>
          <a:lstStyle/>
          <a:p>
            <a:pPr algn="ctr">
              <a:lnSpc>
                <a:spcPct val="100000"/>
              </a:lnSpc>
            </a:pPr>
            <a:r>
              <a:rPr sz="3199" spc="-30" dirty="0">
                <a:latin typeface="Calibri"/>
                <a:cs typeface="Calibri"/>
              </a:rPr>
              <a:t>Transferências</a:t>
            </a:r>
            <a:r>
              <a:rPr sz="3199" spc="-55" dirty="0">
                <a:latin typeface="Calibri"/>
                <a:cs typeface="Calibri"/>
              </a:rPr>
              <a:t> </a:t>
            </a:r>
            <a:r>
              <a:rPr sz="3199" spc="-10" dirty="0">
                <a:latin typeface="Calibri"/>
                <a:cs typeface="Calibri"/>
              </a:rPr>
              <a:t>Constitucionais</a:t>
            </a:r>
            <a:endParaRPr sz="3199" dirty="0">
              <a:latin typeface="Calibri"/>
              <a:cs typeface="Calibri"/>
            </a:endParaRPr>
          </a:p>
          <a:p>
            <a:pPr>
              <a:spcBef>
                <a:spcPts val="45"/>
              </a:spcBef>
            </a:pPr>
            <a:endParaRPr sz="3299" dirty="0">
              <a:latin typeface="Times New Roman"/>
              <a:cs typeface="Times New Roman"/>
            </a:endParaRPr>
          </a:p>
          <a:p>
            <a:pPr algn="ctr">
              <a:lnSpc>
                <a:spcPct val="100000"/>
              </a:lnSpc>
            </a:pPr>
            <a:r>
              <a:rPr sz="3199" spc="-30" dirty="0">
                <a:latin typeface="Calibri"/>
                <a:cs typeface="Calibri"/>
              </a:rPr>
              <a:t>Transferências</a:t>
            </a:r>
            <a:r>
              <a:rPr sz="3199" spc="-114" dirty="0">
                <a:latin typeface="Calibri"/>
                <a:cs typeface="Calibri"/>
              </a:rPr>
              <a:t> </a:t>
            </a:r>
            <a:r>
              <a:rPr sz="3199" spc="-10" dirty="0">
                <a:latin typeface="Calibri"/>
                <a:cs typeface="Calibri"/>
              </a:rPr>
              <a:t>Legais</a:t>
            </a:r>
            <a:endParaRPr sz="3199" dirty="0">
              <a:latin typeface="Calibri"/>
              <a:cs typeface="Calibri"/>
            </a:endParaRPr>
          </a:p>
          <a:p>
            <a:pPr>
              <a:spcBef>
                <a:spcPts val="45"/>
              </a:spcBef>
            </a:pPr>
            <a:endParaRPr sz="3299" dirty="0">
              <a:latin typeface="Times New Roman"/>
              <a:cs typeface="Times New Roman"/>
            </a:endParaRPr>
          </a:p>
          <a:p>
            <a:pPr marL="2539" algn="ctr"/>
            <a:r>
              <a:rPr sz="3199" spc="-30" dirty="0">
                <a:latin typeface="Calibri"/>
                <a:cs typeface="Calibri"/>
              </a:rPr>
              <a:t>Transferências</a:t>
            </a:r>
            <a:r>
              <a:rPr sz="3199" spc="-60" dirty="0">
                <a:latin typeface="Calibri"/>
                <a:cs typeface="Calibri"/>
              </a:rPr>
              <a:t> </a:t>
            </a:r>
            <a:r>
              <a:rPr sz="3199" spc="-20" dirty="0">
                <a:latin typeface="Calibri"/>
                <a:cs typeface="Calibri"/>
              </a:rPr>
              <a:t>Voluntárias</a:t>
            </a:r>
            <a:endParaRPr sz="3199" dirty="0">
              <a:latin typeface="Calibri"/>
              <a:cs typeface="Calibri"/>
            </a:endParaRPr>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681" y="228288"/>
            <a:ext cx="1905000" cy="952500"/>
          </a:xfrm>
          <a:prstGeom prst="rect">
            <a:avLst/>
          </a:prstGeom>
        </p:spPr>
      </p:pic>
    </p:spTree>
    <p:extLst>
      <p:ext uri="{BB962C8B-B14F-4D97-AF65-F5344CB8AC3E}">
        <p14:creationId xmlns:p14="http://schemas.microsoft.com/office/powerpoint/2010/main" val="449933115"/>
      </p:ext>
    </p:extLst>
  </p:cSld>
  <p:clrMapOvr>
    <a:masterClrMapping/>
  </p:clrMapOvr>
  <mc:AlternateContent xmlns:mc="http://schemas.openxmlformats.org/markup-compatibility/2006" xmlns:p14="http://schemas.microsoft.com/office/powerpoint/2010/main">
    <mc:Choice Requires="p14">
      <p:transition spd="slow" p14:dur="2000" advTm="12284"/>
    </mc:Choice>
    <mc:Fallback xmlns="">
      <p:transition spd="slow" advTm="12284"/>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88" y="6141014"/>
            <a:ext cx="12188825" cy="0"/>
          </a:xfrm>
          <a:custGeom>
            <a:avLst/>
            <a:gdLst/>
            <a:ahLst/>
            <a:cxnLst/>
            <a:rect l="l" t="t" r="r" b="b"/>
            <a:pathLst>
              <a:path w="12192000">
                <a:moveTo>
                  <a:pt x="0" y="0"/>
                </a:moveTo>
                <a:lnTo>
                  <a:pt x="12192000" y="0"/>
                </a:lnTo>
              </a:path>
            </a:pathLst>
          </a:custGeom>
          <a:ln w="12192">
            <a:solidFill>
              <a:srgbClr val="000000"/>
            </a:solidFill>
          </a:ln>
        </p:spPr>
        <p:txBody>
          <a:bodyPr wrap="square" lIns="0" tIns="0" rIns="0" bIns="0" rtlCol="0"/>
          <a:lstStyle/>
          <a:p>
            <a:endParaRPr sz="1799"/>
          </a:p>
        </p:txBody>
      </p:sp>
      <p:sp>
        <p:nvSpPr>
          <p:cNvPr id="3" name="object 3"/>
          <p:cNvSpPr/>
          <p:nvPr/>
        </p:nvSpPr>
        <p:spPr>
          <a:xfrm>
            <a:off x="1373591" y="800023"/>
            <a:ext cx="0" cy="1067157"/>
          </a:xfrm>
          <a:custGeom>
            <a:avLst/>
            <a:gdLst/>
            <a:ahLst/>
            <a:cxnLst/>
            <a:rect l="l" t="t" r="r" b="b"/>
            <a:pathLst>
              <a:path h="1067435">
                <a:moveTo>
                  <a:pt x="0" y="0"/>
                </a:moveTo>
                <a:lnTo>
                  <a:pt x="0" y="1067181"/>
                </a:lnTo>
              </a:path>
            </a:pathLst>
          </a:custGeom>
          <a:ln w="38100">
            <a:solidFill>
              <a:srgbClr val="5FA434"/>
            </a:solidFill>
          </a:ln>
        </p:spPr>
        <p:txBody>
          <a:bodyPr wrap="square" lIns="0" tIns="0" rIns="0" bIns="0" rtlCol="0"/>
          <a:lstStyle/>
          <a:p>
            <a:endParaRPr sz="1799"/>
          </a:p>
        </p:txBody>
      </p:sp>
      <p:sp>
        <p:nvSpPr>
          <p:cNvPr id="4" name="object 4"/>
          <p:cNvSpPr/>
          <p:nvPr/>
        </p:nvSpPr>
        <p:spPr>
          <a:xfrm>
            <a:off x="7464197" y="1484883"/>
            <a:ext cx="2983215" cy="2951219"/>
          </a:xfrm>
          <a:prstGeom prst="rect">
            <a:avLst/>
          </a:prstGeom>
          <a:blipFill>
            <a:blip r:embed="rId2" cstate="print"/>
            <a:stretch>
              <a:fillRect/>
            </a:stretch>
          </a:blipFill>
        </p:spPr>
        <p:txBody>
          <a:bodyPr wrap="square" lIns="0" tIns="0" rIns="0" bIns="0" rtlCol="0"/>
          <a:lstStyle/>
          <a:p>
            <a:endParaRPr sz="1799"/>
          </a:p>
        </p:txBody>
      </p:sp>
      <p:sp>
        <p:nvSpPr>
          <p:cNvPr id="5" name="object 5"/>
          <p:cNvSpPr txBox="1">
            <a:spLocks noGrp="1"/>
          </p:cNvSpPr>
          <p:nvPr>
            <p:ph type="title"/>
          </p:nvPr>
        </p:nvSpPr>
        <p:spPr>
          <a:xfrm>
            <a:off x="1904314" y="1054915"/>
            <a:ext cx="5693832" cy="484620"/>
          </a:xfrm>
          <a:prstGeom prst="rect">
            <a:avLst/>
          </a:prstGeom>
        </p:spPr>
        <p:txBody>
          <a:bodyPr vert="horz" wrap="square" lIns="0" tIns="0" rIns="0" bIns="0" rtlCol="0" anchor="ctr">
            <a:spAutoFit/>
          </a:bodyPr>
          <a:lstStyle/>
          <a:p>
            <a:pPr marL="12696">
              <a:tabLst>
                <a:tab pos="2855373" algn="l"/>
              </a:tabLst>
            </a:pPr>
            <a:r>
              <a:rPr sz="3499" b="1" spc="-30" dirty="0">
                <a:solidFill>
                  <a:srgbClr val="467B27"/>
                </a:solidFill>
                <a:latin typeface="Calibri"/>
                <a:cs typeface="Calibri"/>
              </a:rPr>
              <a:t>Transferências	</a:t>
            </a:r>
            <a:r>
              <a:rPr sz="3499" b="1" spc="-5" dirty="0">
                <a:solidFill>
                  <a:srgbClr val="467B27"/>
                </a:solidFill>
                <a:latin typeface="Calibri"/>
                <a:cs typeface="Calibri"/>
              </a:rPr>
              <a:t>Constitucionais</a:t>
            </a:r>
            <a:endParaRPr sz="3499">
              <a:latin typeface="Calibri"/>
              <a:cs typeface="Calibri"/>
            </a:endParaRPr>
          </a:p>
        </p:txBody>
      </p:sp>
      <p:sp>
        <p:nvSpPr>
          <p:cNvPr id="6" name="object 6"/>
          <p:cNvSpPr txBox="1"/>
          <p:nvPr/>
        </p:nvSpPr>
        <p:spPr>
          <a:xfrm>
            <a:off x="1103864" y="2108672"/>
            <a:ext cx="6084890" cy="4051593"/>
          </a:xfrm>
          <a:prstGeom prst="rect">
            <a:avLst/>
          </a:prstGeom>
        </p:spPr>
        <p:txBody>
          <a:bodyPr vert="horz" wrap="square" lIns="0" tIns="0" rIns="0" bIns="0" rtlCol="0">
            <a:spAutoFit/>
          </a:bodyPr>
          <a:lstStyle/>
          <a:p>
            <a:pPr marL="12696"/>
            <a:r>
              <a:rPr sz="2399" spc="-25" dirty="0">
                <a:solidFill>
                  <a:srgbClr val="5FA434"/>
                </a:solidFill>
                <a:latin typeface="Wingdings"/>
                <a:cs typeface="Wingdings"/>
              </a:rPr>
              <a:t></a:t>
            </a:r>
            <a:r>
              <a:rPr sz="2399" spc="-25" dirty="0">
                <a:latin typeface="Calibri"/>
                <a:cs typeface="Calibri"/>
              </a:rPr>
              <a:t>Transferências </a:t>
            </a:r>
            <a:r>
              <a:rPr sz="2399" spc="-15" dirty="0">
                <a:latin typeface="Calibri"/>
                <a:cs typeface="Calibri"/>
              </a:rPr>
              <a:t>para </a:t>
            </a:r>
            <a:r>
              <a:rPr sz="2399" spc="-5" dirty="0">
                <a:latin typeface="Calibri"/>
                <a:cs typeface="Calibri"/>
              </a:rPr>
              <a:t>os Fundos dos </a:t>
            </a:r>
            <a:r>
              <a:rPr sz="2399" spc="-10" dirty="0">
                <a:latin typeface="Calibri"/>
                <a:cs typeface="Calibri"/>
              </a:rPr>
              <a:t>Estados</a:t>
            </a:r>
            <a:r>
              <a:rPr sz="2399" spc="-15" dirty="0">
                <a:latin typeface="Calibri"/>
                <a:cs typeface="Calibri"/>
              </a:rPr>
              <a:t> </a:t>
            </a:r>
            <a:r>
              <a:rPr sz="2399" dirty="0">
                <a:latin typeface="Calibri"/>
                <a:cs typeface="Calibri"/>
              </a:rPr>
              <a:t>e</a:t>
            </a:r>
            <a:endParaRPr sz="2399">
              <a:latin typeface="Calibri"/>
              <a:cs typeface="Calibri"/>
            </a:endParaRPr>
          </a:p>
          <a:p>
            <a:pPr marL="241228">
              <a:spcBef>
                <a:spcPts val="575"/>
              </a:spcBef>
            </a:pPr>
            <a:r>
              <a:rPr sz="2399" dirty="0">
                <a:latin typeface="Calibri"/>
                <a:cs typeface="Calibri"/>
              </a:rPr>
              <a:t>Municípios </a:t>
            </a:r>
            <a:r>
              <a:rPr sz="2399" spc="-5" dirty="0">
                <a:latin typeface="Calibri"/>
                <a:cs typeface="Calibri"/>
              </a:rPr>
              <a:t>(art. 159 da</a:t>
            </a:r>
            <a:r>
              <a:rPr sz="2399" spc="-110" dirty="0">
                <a:latin typeface="Calibri"/>
                <a:cs typeface="Calibri"/>
              </a:rPr>
              <a:t> </a:t>
            </a:r>
            <a:r>
              <a:rPr sz="2399" spc="-5" dirty="0">
                <a:latin typeface="Calibri"/>
                <a:cs typeface="Calibri"/>
              </a:rPr>
              <a:t>CF);</a:t>
            </a:r>
            <a:endParaRPr sz="2399">
              <a:latin typeface="Calibri"/>
              <a:cs typeface="Calibri"/>
            </a:endParaRPr>
          </a:p>
          <a:p>
            <a:pPr>
              <a:lnSpc>
                <a:spcPct val="100000"/>
              </a:lnSpc>
            </a:pPr>
            <a:endParaRPr sz="2399">
              <a:latin typeface="Times New Roman"/>
              <a:cs typeface="Times New Roman"/>
            </a:endParaRPr>
          </a:p>
          <a:p>
            <a:pPr>
              <a:spcBef>
                <a:spcPts val="50"/>
              </a:spcBef>
            </a:pPr>
            <a:endParaRPr sz="2299">
              <a:latin typeface="Times New Roman"/>
              <a:cs typeface="Times New Roman"/>
            </a:endParaRPr>
          </a:p>
          <a:p>
            <a:pPr marL="241228" marR="491343" indent="-228531">
              <a:lnSpc>
                <a:spcPct val="120100"/>
              </a:lnSpc>
              <a:spcBef>
                <a:spcPts val="5"/>
              </a:spcBef>
              <a:buClr>
                <a:srgbClr val="5FA434"/>
              </a:buClr>
              <a:buFont typeface="Wingdings"/>
              <a:buChar char=""/>
              <a:tabLst>
                <a:tab pos="323753" algn="l"/>
              </a:tabLst>
            </a:pPr>
            <a:r>
              <a:rPr sz="2399" spc="-25" dirty="0">
                <a:latin typeface="Calibri"/>
                <a:cs typeface="Calibri"/>
              </a:rPr>
              <a:t>Transferência </a:t>
            </a:r>
            <a:r>
              <a:rPr sz="2399" spc="-5" dirty="0">
                <a:latin typeface="Calibri"/>
                <a:cs typeface="Calibri"/>
              </a:rPr>
              <a:t>de </a:t>
            </a:r>
            <a:r>
              <a:rPr sz="2399" spc="-10" dirty="0">
                <a:latin typeface="Calibri"/>
                <a:cs typeface="Calibri"/>
              </a:rPr>
              <a:t>receita </a:t>
            </a:r>
            <a:r>
              <a:rPr sz="2399" spc="-5" dirty="0">
                <a:latin typeface="Calibri"/>
                <a:cs typeface="Calibri"/>
              </a:rPr>
              <a:t>tributária </a:t>
            </a:r>
            <a:r>
              <a:rPr sz="2399" spc="-15" dirty="0">
                <a:latin typeface="Calibri"/>
                <a:cs typeface="Calibri"/>
              </a:rPr>
              <a:t>entre </a:t>
            </a:r>
            <a:r>
              <a:rPr sz="2399" spc="-5" dirty="0">
                <a:latin typeface="Calibri"/>
                <a:cs typeface="Calibri"/>
              </a:rPr>
              <a:t>os  </a:t>
            </a:r>
            <a:r>
              <a:rPr sz="2399" dirty="0">
                <a:latin typeface="Calibri"/>
                <a:cs typeface="Calibri"/>
              </a:rPr>
              <a:t>mesmos </a:t>
            </a:r>
            <a:r>
              <a:rPr sz="2399" spc="-5" dirty="0">
                <a:latin typeface="Calibri"/>
                <a:cs typeface="Calibri"/>
              </a:rPr>
              <a:t>(art. 157 da</a:t>
            </a:r>
            <a:r>
              <a:rPr sz="2399" spc="-125" dirty="0">
                <a:latin typeface="Calibri"/>
                <a:cs typeface="Calibri"/>
              </a:rPr>
              <a:t> </a:t>
            </a:r>
            <a:r>
              <a:rPr sz="2399" spc="-5" dirty="0">
                <a:latin typeface="Calibri"/>
                <a:cs typeface="Calibri"/>
              </a:rPr>
              <a:t>CF);</a:t>
            </a:r>
            <a:endParaRPr sz="2399">
              <a:latin typeface="Calibri"/>
              <a:cs typeface="Calibri"/>
            </a:endParaRPr>
          </a:p>
          <a:p>
            <a:pPr>
              <a:lnSpc>
                <a:spcPct val="100000"/>
              </a:lnSpc>
              <a:buClr>
                <a:srgbClr val="5FA434"/>
              </a:buClr>
              <a:buFont typeface="Wingdings"/>
              <a:buChar char=""/>
            </a:pPr>
            <a:endParaRPr sz="2399">
              <a:latin typeface="Times New Roman"/>
              <a:cs typeface="Times New Roman"/>
            </a:endParaRPr>
          </a:p>
          <a:p>
            <a:pPr>
              <a:spcBef>
                <a:spcPts val="40"/>
              </a:spcBef>
              <a:buClr>
                <a:srgbClr val="5FA434"/>
              </a:buClr>
              <a:buFont typeface="Wingdings"/>
              <a:buChar char=""/>
            </a:pPr>
            <a:endParaRPr sz="2799">
              <a:latin typeface="Times New Roman"/>
              <a:cs typeface="Times New Roman"/>
            </a:endParaRPr>
          </a:p>
          <a:p>
            <a:pPr marL="323118" indent="-310422">
              <a:spcBef>
                <a:spcPts val="5"/>
              </a:spcBef>
              <a:buClr>
                <a:srgbClr val="5FA434"/>
              </a:buClr>
              <a:buFont typeface="Wingdings"/>
              <a:buChar char=""/>
              <a:tabLst>
                <a:tab pos="323753" algn="l"/>
              </a:tabLst>
            </a:pPr>
            <a:r>
              <a:rPr sz="2399" spc="-10" dirty="0">
                <a:latin typeface="Calibri"/>
                <a:cs typeface="Calibri"/>
              </a:rPr>
              <a:t>Dotações </a:t>
            </a:r>
            <a:r>
              <a:rPr sz="2399" spc="-5" dirty="0">
                <a:latin typeface="Calibri"/>
                <a:cs typeface="Calibri"/>
              </a:rPr>
              <a:t>específicas </a:t>
            </a:r>
            <a:r>
              <a:rPr sz="2399" dirty="0">
                <a:latin typeface="Calibri"/>
                <a:cs typeface="Calibri"/>
              </a:rPr>
              <a:t>em </a:t>
            </a:r>
            <a:r>
              <a:rPr sz="2399" spc="-5" dirty="0">
                <a:latin typeface="Calibri"/>
                <a:cs typeface="Calibri"/>
              </a:rPr>
              <a:t>percentuais (art.</a:t>
            </a:r>
            <a:r>
              <a:rPr sz="2399" spc="-90" dirty="0">
                <a:latin typeface="Calibri"/>
                <a:cs typeface="Calibri"/>
              </a:rPr>
              <a:t> </a:t>
            </a:r>
            <a:r>
              <a:rPr sz="2399" spc="-5" dirty="0">
                <a:latin typeface="Calibri"/>
                <a:cs typeface="Calibri"/>
              </a:rPr>
              <a:t>159)</a:t>
            </a:r>
            <a:endParaRPr sz="2399">
              <a:latin typeface="Calibri"/>
              <a:cs typeface="Calibri"/>
            </a:endParaRPr>
          </a:p>
          <a:p>
            <a:pPr marL="241228">
              <a:spcBef>
                <a:spcPts val="575"/>
              </a:spcBef>
            </a:pPr>
            <a:r>
              <a:rPr sz="2399" spc="-5" dirty="0">
                <a:latin typeface="Calibri"/>
                <a:cs typeface="Calibri"/>
              </a:rPr>
              <a:t>(art. 212 da</a:t>
            </a:r>
            <a:r>
              <a:rPr sz="2399" spc="-100" dirty="0">
                <a:latin typeface="Calibri"/>
                <a:cs typeface="Calibri"/>
              </a:rPr>
              <a:t> </a:t>
            </a:r>
            <a:r>
              <a:rPr sz="2399" spc="-5" dirty="0">
                <a:latin typeface="Calibri"/>
                <a:cs typeface="Calibri"/>
              </a:rPr>
              <a:t>CF).</a:t>
            </a:r>
            <a:endParaRPr sz="2399">
              <a:latin typeface="Calibri"/>
              <a:cs typeface="Calibri"/>
            </a:endParaRPr>
          </a:p>
        </p:txBody>
      </p:sp>
      <p:pic>
        <p:nvPicPr>
          <p:cNvPr id="7" name="Image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681" y="228288"/>
            <a:ext cx="1905000" cy="952500"/>
          </a:xfrm>
          <a:prstGeom prst="rect">
            <a:avLst/>
          </a:prstGeom>
        </p:spPr>
      </p:pic>
    </p:spTree>
    <p:extLst>
      <p:ext uri="{BB962C8B-B14F-4D97-AF65-F5344CB8AC3E}">
        <p14:creationId xmlns:p14="http://schemas.microsoft.com/office/powerpoint/2010/main" val="960823749"/>
      </p:ext>
    </p:extLst>
  </p:cSld>
  <p:clrMapOvr>
    <a:masterClrMapping/>
  </p:clrMapOvr>
  <mc:AlternateContent xmlns:mc="http://schemas.openxmlformats.org/markup-compatibility/2006" xmlns:p14="http://schemas.microsoft.com/office/powerpoint/2010/main">
    <mc:Choice Requires="p14">
      <p:transition spd="slow" p14:dur="2000" advTm="15197"/>
    </mc:Choice>
    <mc:Fallback xmlns="">
      <p:transition spd="slow" advTm="15197"/>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88" y="6141014"/>
            <a:ext cx="12188825" cy="0"/>
          </a:xfrm>
          <a:custGeom>
            <a:avLst/>
            <a:gdLst/>
            <a:ahLst/>
            <a:cxnLst/>
            <a:rect l="l" t="t" r="r" b="b"/>
            <a:pathLst>
              <a:path w="12192000">
                <a:moveTo>
                  <a:pt x="0" y="0"/>
                </a:moveTo>
                <a:lnTo>
                  <a:pt x="12192000" y="0"/>
                </a:lnTo>
              </a:path>
            </a:pathLst>
          </a:custGeom>
          <a:ln w="12192">
            <a:solidFill>
              <a:srgbClr val="000000"/>
            </a:solidFill>
          </a:ln>
        </p:spPr>
        <p:txBody>
          <a:bodyPr wrap="square" lIns="0" tIns="0" rIns="0" bIns="0" rtlCol="0"/>
          <a:lstStyle/>
          <a:p>
            <a:endParaRPr sz="1799"/>
          </a:p>
        </p:txBody>
      </p:sp>
      <p:sp>
        <p:nvSpPr>
          <p:cNvPr id="3" name="object 3"/>
          <p:cNvSpPr/>
          <p:nvPr/>
        </p:nvSpPr>
        <p:spPr>
          <a:xfrm>
            <a:off x="1373591" y="800023"/>
            <a:ext cx="0" cy="1067157"/>
          </a:xfrm>
          <a:custGeom>
            <a:avLst/>
            <a:gdLst/>
            <a:ahLst/>
            <a:cxnLst/>
            <a:rect l="l" t="t" r="r" b="b"/>
            <a:pathLst>
              <a:path h="1067435">
                <a:moveTo>
                  <a:pt x="0" y="0"/>
                </a:moveTo>
                <a:lnTo>
                  <a:pt x="0" y="1067181"/>
                </a:lnTo>
              </a:path>
            </a:pathLst>
          </a:custGeom>
          <a:ln w="38100">
            <a:solidFill>
              <a:srgbClr val="5FA434"/>
            </a:solidFill>
          </a:ln>
        </p:spPr>
        <p:txBody>
          <a:bodyPr wrap="square" lIns="0" tIns="0" rIns="0" bIns="0" rtlCol="0"/>
          <a:lstStyle/>
          <a:p>
            <a:endParaRPr sz="1799"/>
          </a:p>
        </p:txBody>
      </p:sp>
      <p:sp>
        <p:nvSpPr>
          <p:cNvPr id="4" name="object 4"/>
          <p:cNvSpPr txBox="1">
            <a:spLocks noGrp="1"/>
          </p:cNvSpPr>
          <p:nvPr>
            <p:ph type="title"/>
          </p:nvPr>
        </p:nvSpPr>
        <p:spPr>
          <a:xfrm>
            <a:off x="1614829" y="1281805"/>
            <a:ext cx="4182290" cy="484620"/>
          </a:xfrm>
          <a:prstGeom prst="rect">
            <a:avLst/>
          </a:prstGeom>
        </p:spPr>
        <p:txBody>
          <a:bodyPr vert="horz" wrap="square" lIns="0" tIns="0" rIns="0" bIns="0" rtlCol="0" anchor="ctr">
            <a:spAutoFit/>
          </a:bodyPr>
          <a:lstStyle/>
          <a:p>
            <a:pPr marL="12696">
              <a:tabLst>
                <a:tab pos="3099140" algn="l"/>
              </a:tabLst>
            </a:pPr>
            <a:r>
              <a:rPr sz="3499" b="1" spc="-254" dirty="0" err="1">
                <a:latin typeface="Calibri Light"/>
                <a:cs typeface="Calibri Light"/>
              </a:rPr>
              <a:t>T</a:t>
            </a:r>
            <a:r>
              <a:rPr sz="3499" b="1" spc="-80" dirty="0" err="1">
                <a:latin typeface="Calibri Light"/>
                <a:cs typeface="Calibri Light"/>
              </a:rPr>
              <a:t>r</a:t>
            </a:r>
            <a:r>
              <a:rPr sz="3499" b="1" spc="-35" dirty="0" err="1">
                <a:latin typeface="Calibri Light"/>
                <a:cs typeface="Calibri Light"/>
              </a:rPr>
              <a:t>an</a:t>
            </a:r>
            <a:r>
              <a:rPr sz="3499" b="1" spc="-60" dirty="0" err="1">
                <a:latin typeface="Calibri Light"/>
                <a:cs typeface="Calibri Light"/>
              </a:rPr>
              <a:t>s</a:t>
            </a:r>
            <a:r>
              <a:rPr sz="3499" b="1" spc="-125" dirty="0" err="1">
                <a:latin typeface="Calibri Light"/>
                <a:cs typeface="Calibri Light"/>
              </a:rPr>
              <a:t>f</a:t>
            </a:r>
            <a:r>
              <a:rPr sz="3499" b="1" spc="-40" dirty="0" err="1">
                <a:latin typeface="Calibri Light"/>
                <a:cs typeface="Calibri Light"/>
              </a:rPr>
              <a:t>e</a:t>
            </a:r>
            <a:r>
              <a:rPr sz="3499" b="1" spc="-70" dirty="0" err="1">
                <a:latin typeface="Calibri Light"/>
                <a:cs typeface="Calibri Light"/>
              </a:rPr>
              <a:t>r</a:t>
            </a:r>
            <a:r>
              <a:rPr sz="3499" b="1" spc="-30" dirty="0" err="1">
                <a:latin typeface="Calibri Light"/>
                <a:cs typeface="Calibri Light"/>
              </a:rPr>
              <a:t>ê</a:t>
            </a:r>
            <a:r>
              <a:rPr sz="3499" b="1" spc="-35" dirty="0" err="1">
                <a:latin typeface="Calibri Light"/>
                <a:cs typeface="Calibri Light"/>
              </a:rPr>
              <a:t>n</a:t>
            </a:r>
            <a:r>
              <a:rPr sz="3499" b="1" spc="-40" dirty="0" err="1">
                <a:latin typeface="Calibri Light"/>
                <a:cs typeface="Calibri Light"/>
              </a:rPr>
              <a:t>c</a:t>
            </a:r>
            <a:r>
              <a:rPr sz="3499" b="1" spc="-20" dirty="0" err="1">
                <a:latin typeface="Calibri Light"/>
                <a:cs typeface="Calibri Light"/>
              </a:rPr>
              <a:t>i</a:t>
            </a:r>
            <a:r>
              <a:rPr sz="3499" b="1" spc="-35" dirty="0" err="1">
                <a:latin typeface="Calibri Light"/>
                <a:cs typeface="Calibri Light"/>
              </a:rPr>
              <a:t>a</a:t>
            </a:r>
            <a:r>
              <a:rPr sz="3499" b="1" dirty="0" err="1">
                <a:latin typeface="Calibri Light"/>
                <a:cs typeface="Calibri Light"/>
              </a:rPr>
              <a:t>s</a:t>
            </a:r>
            <a:r>
              <a:rPr lang="pt-BR" sz="3499" b="1" dirty="0">
                <a:latin typeface="Calibri Light"/>
                <a:cs typeface="Calibri Light"/>
              </a:rPr>
              <a:t> </a:t>
            </a:r>
            <a:r>
              <a:rPr sz="3499" b="1" spc="-20" dirty="0" err="1">
                <a:latin typeface="Calibri Light"/>
                <a:cs typeface="Calibri Light"/>
              </a:rPr>
              <a:t>L</a:t>
            </a:r>
            <a:r>
              <a:rPr sz="3499" b="1" spc="-30" dirty="0" err="1">
                <a:latin typeface="Calibri Light"/>
                <a:cs typeface="Calibri Light"/>
              </a:rPr>
              <a:t>e</a:t>
            </a:r>
            <a:r>
              <a:rPr sz="3499" b="1" spc="-110" dirty="0" err="1">
                <a:latin typeface="Calibri Light"/>
                <a:cs typeface="Calibri Light"/>
              </a:rPr>
              <a:t>g</a:t>
            </a:r>
            <a:r>
              <a:rPr sz="3499" b="1" spc="-35" dirty="0" err="1">
                <a:latin typeface="Calibri Light"/>
                <a:cs typeface="Calibri Light"/>
              </a:rPr>
              <a:t>a</a:t>
            </a:r>
            <a:r>
              <a:rPr sz="3499" b="1" spc="-20" dirty="0" err="1">
                <a:latin typeface="Calibri Light"/>
                <a:cs typeface="Calibri Light"/>
              </a:rPr>
              <a:t>i</a:t>
            </a:r>
            <a:r>
              <a:rPr sz="3499" b="1" dirty="0" err="1">
                <a:latin typeface="Calibri Light"/>
                <a:cs typeface="Calibri Light"/>
              </a:rPr>
              <a:t>s</a:t>
            </a:r>
            <a:endParaRPr sz="3499" b="1" dirty="0">
              <a:latin typeface="Calibri Light"/>
              <a:cs typeface="Calibri Light"/>
            </a:endParaRPr>
          </a:p>
        </p:txBody>
      </p:sp>
      <p:sp>
        <p:nvSpPr>
          <p:cNvPr id="5" name="object 5"/>
          <p:cNvSpPr/>
          <p:nvPr/>
        </p:nvSpPr>
        <p:spPr>
          <a:xfrm>
            <a:off x="7464196" y="2042521"/>
            <a:ext cx="2663258" cy="2826284"/>
          </a:xfrm>
          <a:prstGeom prst="rect">
            <a:avLst/>
          </a:prstGeom>
          <a:blipFill>
            <a:blip r:embed="rId2" cstate="print"/>
            <a:stretch>
              <a:fillRect/>
            </a:stretch>
          </a:blipFill>
        </p:spPr>
        <p:txBody>
          <a:bodyPr wrap="square" lIns="0" tIns="0" rIns="0" bIns="0" rtlCol="0"/>
          <a:lstStyle/>
          <a:p>
            <a:endParaRPr sz="1799"/>
          </a:p>
        </p:txBody>
      </p:sp>
      <p:sp>
        <p:nvSpPr>
          <p:cNvPr id="6" name="object 6"/>
          <p:cNvSpPr txBox="1"/>
          <p:nvPr/>
        </p:nvSpPr>
        <p:spPr>
          <a:xfrm>
            <a:off x="2359617" y="2345352"/>
            <a:ext cx="3855986" cy="3169786"/>
          </a:xfrm>
          <a:prstGeom prst="rect">
            <a:avLst/>
          </a:prstGeom>
        </p:spPr>
        <p:txBody>
          <a:bodyPr vert="horz" wrap="square" lIns="0" tIns="0" rIns="0" bIns="0" rtlCol="0">
            <a:spAutoFit/>
          </a:bodyPr>
          <a:lstStyle/>
          <a:p>
            <a:pPr marL="12696" marR="65385">
              <a:lnSpc>
                <a:spcPct val="120100"/>
              </a:lnSpc>
            </a:pPr>
            <a:r>
              <a:rPr sz="2399" dirty="0">
                <a:latin typeface="Calibri"/>
                <a:cs typeface="Calibri"/>
              </a:rPr>
              <a:t>Não </a:t>
            </a:r>
            <a:r>
              <a:rPr sz="2399" spc="-15" dirty="0">
                <a:latin typeface="Calibri"/>
                <a:cs typeface="Calibri"/>
              </a:rPr>
              <a:t>estão </a:t>
            </a:r>
            <a:r>
              <a:rPr sz="2399" dirty="0">
                <a:latin typeface="Calibri"/>
                <a:cs typeface="Calibri"/>
              </a:rPr>
              <a:t>vinculadas a </a:t>
            </a:r>
            <a:r>
              <a:rPr sz="2399" spc="-5" dirty="0">
                <a:latin typeface="Calibri"/>
                <a:cs typeface="Calibri"/>
              </a:rPr>
              <a:t>um</a:t>
            </a:r>
            <a:r>
              <a:rPr sz="2399" spc="-114" dirty="0">
                <a:latin typeface="Calibri"/>
                <a:cs typeface="Calibri"/>
              </a:rPr>
              <a:t> </a:t>
            </a:r>
            <a:r>
              <a:rPr sz="2399" spc="-5" dirty="0">
                <a:latin typeface="Calibri"/>
                <a:cs typeface="Calibri"/>
              </a:rPr>
              <a:t>fim  específico!</a:t>
            </a:r>
            <a:endParaRPr sz="2399">
              <a:latin typeface="Calibri"/>
              <a:cs typeface="Calibri"/>
            </a:endParaRPr>
          </a:p>
          <a:p>
            <a:pPr>
              <a:lnSpc>
                <a:spcPct val="100000"/>
              </a:lnSpc>
            </a:pPr>
            <a:endParaRPr sz="2399">
              <a:latin typeface="Times New Roman"/>
              <a:cs typeface="Times New Roman"/>
            </a:endParaRPr>
          </a:p>
          <a:p>
            <a:pPr>
              <a:spcBef>
                <a:spcPts val="10"/>
              </a:spcBef>
            </a:pPr>
            <a:endParaRPr sz="2399">
              <a:latin typeface="Times New Roman"/>
              <a:cs typeface="Times New Roman"/>
            </a:endParaRPr>
          </a:p>
          <a:p>
            <a:pPr marL="12696"/>
            <a:r>
              <a:rPr sz="2399" spc="-5" dirty="0">
                <a:solidFill>
                  <a:srgbClr val="5FA434"/>
                </a:solidFill>
                <a:latin typeface="Wingdings"/>
                <a:cs typeface="Wingdings"/>
              </a:rPr>
              <a:t></a:t>
            </a:r>
            <a:r>
              <a:rPr sz="2399" spc="-5" dirty="0">
                <a:latin typeface="Calibri"/>
                <a:cs typeface="Calibri"/>
              </a:rPr>
              <a:t>Lei dos</a:t>
            </a:r>
            <a:r>
              <a:rPr sz="2399" spc="-55" dirty="0">
                <a:latin typeface="Calibri"/>
                <a:cs typeface="Calibri"/>
              </a:rPr>
              <a:t> </a:t>
            </a:r>
            <a:r>
              <a:rPr sz="2399" spc="-15" dirty="0">
                <a:latin typeface="Calibri"/>
                <a:cs typeface="Calibri"/>
              </a:rPr>
              <a:t>Royalties</a:t>
            </a:r>
            <a:endParaRPr sz="2399">
              <a:latin typeface="Calibri"/>
              <a:cs typeface="Calibri"/>
            </a:endParaRPr>
          </a:p>
          <a:p>
            <a:pPr>
              <a:lnSpc>
                <a:spcPct val="100000"/>
              </a:lnSpc>
            </a:pPr>
            <a:endParaRPr sz="2499">
              <a:latin typeface="Times New Roman"/>
              <a:cs typeface="Times New Roman"/>
            </a:endParaRPr>
          </a:p>
          <a:p>
            <a:pPr>
              <a:lnSpc>
                <a:spcPct val="100000"/>
              </a:lnSpc>
            </a:pPr>
            <a:endParaRPr sz="2749">
              <a:latin typeface="Times New Roman"/>
              <a:cs typeface="Times New Roman"/>
            </a:endParaRPr>
          </a:p>
          <a:p>
            <a:pPr marL="12696"/>
            <a:r>
              <a:rPr sz="2399" spc="-25" dirty="0">
                <a:solidFill>
                  <a:srgbClr val="5FA434"/>
                </a:solidFill>
                <a:latin typeface="Wingdings"/>
                <a:cs typeface="Wingdings"/>
              </a:rPr>
              <a:t></a:t>
            </a:r>
            <a:r>
              <a:rPr sz="2399" spc="-25" dirty="0">
                <a:latin typeface="Calibri"/>
                <a:cs typeface="Calibri"/>
              </a:rPr>
              <a:t>Transferências </a:t>
            </a:r>
            <a:r>
              <a:rPr sz="2399" spc="-5" dirty="0">
                <a:latin typeface="Calibri"/>
                <a:cs typeface="Calibri"/>
              </a:rPr>
              <a:t>fundo </a:t>
            </a:r>
            <a:r>
              <a:rPr sz="2399" dirty="0">
                <a:latin typeface="Calibri"/>
                <a:cs typeface="Calibri"/>
              </a:rPr>
              <a:t>a</a:t>
            </a:r>
            <a:r>
              <a:rPr sz="2399" spc="-25" dirty="0">
                <a:latin typeface="Calibri"/>
                <a:cs typeface="Calibri"/>
              </a:rPr>
              <a:t> </a:t>
            </a:r>
            <a:r>
              <a:rPr sz="2399" spc="-5" dirty="0">
                <a:latin typeface="Calibri"/>
                <a:cs typeface="Calibri"/>
              </a:rPr>
              <a:t>fundo</a:t>
            </a:r>
            <a:endParaRPr sz="2399">
              <a:latin typeface="Calibri"/>
              <a:cs typeface="Calibri"/>
            </a:endParaRPr>
          </a:p>
        </p:txBody>
      </p:sp>
      <p:pic>
        <p:nvPicPr>
          <p:cNvPr id="7" name="Image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681" y="228288"/>
            <a:ext cx="1905000" cy="952500"/>
          </a:xfrm>
          <a:prstGeom prst="rect">
            <a:avLst/>
          </a:prstGeom>
        </p:spPr>
      </p:pic>
    </p:spTree>
    <p:extLst>
      <p:ext uri="{BB962C8B-B14F-4D97-AF65-F5344CB8AC3E}">
        <p14:creationId xmlns:p14="http://schemas.microsoft.com/office/powerpoint/2010/main" val="3147183598"/>
      </p:ext>
    </p:extLst>
  </p:cSld>
  <p:clrMapOvr>
    <a:masterClrMapping/>
  </p:clrMapOvr>
  <mc:AlternateContent xmlns:mc="http://schemas.openxmlformats.org/markup-compatibility/2006" xmlns:p14="http://schemas.microsoft.com/office/powerpoint/2010/main">
    <mc:Choice Requires="p14">
      <p:transition spd="slow" p14:dur="2000" advTm="12269"/>
    </mc:Choice>
    <mc:Fallback xmlns="">
      <p:transition spd="slow" advTm="12269"/>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88" y="6141014"/>
            <a:ext cx="12188825" cy="0"/>
          </a:xfrm>
          <a:custGeom>
            <a:avLst/>
            <a:gdLst/>
            <a:ahLst/>
            <a:cxnLst/>
            <a:rect l="l" t="t" r="r" b="b"/>
            <a:pathLst>
              <a:path w="12192000">
                <a:moveTo>
                  <a:pt x="0" y="0"/>
                </a:moveTo>
                <a:lnTo>
                  <a:pt x="12192000" y="0"/>
                </a:lnTo>
              </a:path>
            </a:pathLst>
          </a:custGeom>
          <a:ln w="12192">
            <a:solidFill>
              <a:srgbClr val="000000"/>
            </a:solidFill>
          </a:ln>
        </p:spPr>
        <p:txBody>
          <a:bodyPr wrap="square" lIns="0" tIns="0" rIns="0" bIns="0" rtlCol="0"/>
          <a:lstStyle/>
          <a:p>
            <a:endParaRPr sz="1799"/>
          </a:p>
        </p:txBody>
      </p:sp>
      <p:sp>
        <p:nvSpPr>
          <p:cNvPr id="3" name="object 3"/>
          <p:cNvSpPr/>
          <p:nvPr/>
        </p:nvSpPr>
        <p:spPr>
          <a:xfrm>
            <a:off x="1373591" y="800023"/>
            <a:ext cx="0" cy="1067157"/>
          </a:xfrm>
          <a:custGeom>
            <a:avLst/>
            <a:gdLst/>
            <a:ahLst/>
            <a:cxnLst/>
            <a:rect l="l" t="t" r="r" b="b"/>
            <a:pathLst>
              <a:path h="1067435">
                <a:moveTo>
                  <a:pt x="0" y="0"/>
                </a:moveTo>
                <a:lnTo>
                  <a:pt x="0" y="1067181"/>
                </a:lnTo>
              </a:path>
            </a:pathLst>
          </a:custGeom>
          <a:ln w="38100">
            <a:solidFill>
              <a:srgbClr val="5FA434"/>
            </a:solidFill>
          </a:ln>
        </p:spPr>
        <p:txBody>
          <a:bodyPr wrap="square" lIns="0" tIns="0" rIns="0" bIns="0" rtlCol="0"/>
          <a:lstStyle/>
          <a:p>
            <a:endParaRPr sz="1799"/>
          </a:p>
        </p:txBody>
      </p:sp>
      <p:sp>
        <p:nvSpPr>
          <p:cNvPr id="4" name="object 4"/>
          <p:cNvSpPr/>
          <p:nvPr/>
        </p:nvSpPr>
        <p:spPr>
          <a:xfrm>
            <a:off x="1525192" y="1413271"/>
            <a:ext cx="9141619" cy="5422504"/>
          </a:xfrm>
          <a:prstGeom prst="rect">
            <a:avLst/>
          </a:prstGeom>
          <a:blipFill>
            <a:blip r:embed="rId2" cstate="print"/>
            <a:stretch>
              <a:fillRect/>
            </a:stretch>
          </a:blipFill>
        </p:spPr>
        <p:txBody>
          <a:bodyPr wrap="square" lIns="0" tIns="0" rIns="0" bIns="0" rtlCol="0"/>
          <a:lstStyle/>
          <a:p>
            <a:endParaRPr sz="1799"/>
          </a:p>
        </p:txBody>
      </p:sp>
      <p:sp>
        <p:nvSpPr>
          <p:cNvPr id="5" name="object 5"/>
          <p:cNvSpPr txBox="1">
            <a:spLocks noGrp="1"/>
          </p:cNvSpPr>
          <p:nvPr>
            <p:ph type="title"/>
          </p:nvPr>
        </p:nvSpPr>
        <p:spPr>
          <a:xfrm>
            <a:off x="1695604" y="1039364"/>
            <a:ext cx="4584776" cy="484620"/>
          </a:xfrm>
          <a:prstGeom prst="rect">
            <a:avLst/>
          </a:prstGeom>
        </p:spPr>
        <p:txBody>
          <a:bodyPr vert="horz" wrap="square" lIns="0" tIns="0" rIns="0" bIns="0" rtlCol="0" anchor="ctr">
            <a:spAutoFit/>
          </a:bodyPr>
          <a:lstStyle/>
          <a:p>
            <a:pPr marL="12696"/>
            <a:r>
              <a:rPr sz="3499" b="1" spc="-60" dirty="0" err="1">
                <a:latin typeface="Calibri Light"/>
                <a:cs typeface="Calibri Light"/>
              </a:rPr>
              <a:t>Transferências</a:t>
            </a:r>
            <a:r>
              <a:rPr sz="3499" b="1" spc="-165" dirty="0">
                <a:latin typeface="Calibri Light"/>
                <a:cs typeface="Calibri Light"/>
              </a:rPr>
              <a:t> </a:t>
            </a:r>
            <a:r>
              <a:rPr sz="3499" b="1" spc="-45" dirty="0" err="1">
                <a:latin typeface="Calibri Light"/>
                <a:cs typeface="Calibri Light"/>
              </a:rPr>
              <a:t>Volunt</a:t>
            </a:r>
            <a:r>
              <a:rPr lang="pt-BR" sz="3499" b="1" spc="-45" dirty="0">
                <a:latin typeface="Calibri Light"/>
                <a:cs typeface="Calibri Light"/>
              </a:rPr>
              <a:t>á</a:t>
            </a:r>
            <a:r>
              <a:rPr sz="3499" b="1" spc="-45" dirty="0" err="1">
                <a:latin typeface="Calibri Light"/>
                <a:cs typeface="Calibri Light"/>
              </a:rPr>
              <a:t>rias</a:t>
            </a:r>
            <a:endParaRPr sz="3499" b="1" dirty="0">
              <a:latin typeface="Calibri Light"/>
              <a:cs typeface="Calibri Light"/>
            </a:endParaRPr>
          </a:p>
        </p:txBody>
      </p:sp>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681" y="228288"/>
            <a:ext cx="1905000" cy="952500"/>
          </a:xfrm>
          <a:prstGeom prst="rect">
            <a:avLst/>
          </a:prstGeom>
        </p:spPr>
      </p:pic>
    </p:spTree>
    <p:extLst>
      <p:ext uri="{BB962C8B-B14F-4D97-AF65-F5344CB8AC3E}">
        <p14:creationId xmlns:p14="http://schemas.microsoft.com/office/powerpoint/2010/main" val="2165538812"/>
      </p:ext>
    </p:extLst>
  </p:cSld>
  <p:clrMapOvr>
    <a:masterClrMapping/>
  </p:clrMapOvr>
  <mc:AlternateContent xmlns:mc="http://schemas.openxmlformats.org/markup-compatibility/2006" xmlns:p14="http://schemas.microsoft.com/office/powerpoint/2010/main">
    <mc:Choice Requires="p14">
      <p:transition spd="slow" p14:dur="2000" advTm="7184"/>
    </mc:Choice>
    <mc:Fallback xmlns="">
      <p:transition spd="slow" advTm="7184"/>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ítulo 1"/>
          <p:cNvSpPr>
            <a:spLocks noGrp="1"/>
          </p:cNvSpPr>
          <p:nvPr>
            <p:ph type="title"/>
          </p:nvPr>
        </p:nvSpPr>
        <p:spPr>
          <a:xfrm>
            <a:off x="2567909" y="557961"/>
            <a:ext cx="7137128" cy="1142702"/>
          </a:xfrm>
        </p:spPr>
        <p:txBody>
          <a:bodyPr>
            <a:normAutofit/>
          </a:bodyPr>
          <a:lstStyle/>
          <a:p>
            <a:r>
              <a:rPr lang="pt-BR" altLang="pt-BR" b="1" dirty="0">
                <a:solidFill>
                  <a:schemeClr val="tx1">
                    <a:lumMod val="75000"/>
                    <a:lumOff val="25000"/>
                  </a:schemeClr>
                </a:solidFill>
              </a:rPr>
              <a:t>Convênios</a:t>
            </a:r>
            <a:endParaRPr lang="pt-BR" altLang="pt-BR" b="1" dirty="0"/>
          </a:p>
        </p:txBody>
      </p:sp>
      <p:sp>
        <p:nvSpPr>
          <p:cNvPr id="36867" name="Espaço Reservado para Conteúdo 2"/>
          <p:cNvSpPr>
            <a:spLocks noGrp="1"/>
          </p:cNvSpPr>
          <p:nvPr>
            <p:ph idx="1"/>
          </p:nvPr>
        </p:nvSpPr>
        <p:spPr>
          <a:xfrm>
            <a:off x="2279058" y="2637045"/>
            <a:ext cx="7713241" cy="4524783"/>
          </a:xfrm>
          <a:prstGeom prst="rect">
            <a:avLst/>
          </a:prstGeom>
        </p:spPr>
        <p:txBody>
          <a:bodyPr rtlCol="0">
            <a:normAutofit/>
          </a:bodyPr>
          <a:lstStyle/>
          <a:p>
            <a:pPr marL="0" indent="0" algn="just">
              <a:buNone/>
              <a:defRPr/>
            </a:pPr>
            <a:r>
              <a:rPr lang="pt-BR" altLang="pt-BR" sz="2200" dirty="0">
                <a:solidFill>
                  <a:schemeClr val="tx1">
                    <a:lumMod val="75000"/>
                    <a:lumOff val="25000"/>
                  </a:schemeClr>
                </a:solidFill>
              </a:rPr>
              <a:t>	</a:t>
            </a:r>
            <a:r>
              <a:rPr lang="pt-BR" sz="2200" dirty="0">
                <a:solidFill>
                  <a:schemeClr val="tx1">
                    <a:lumMod val="75000"/>
                    <a:lumOff val="25000"/>
                  </a:schemeClr>
                </a:solidFill>
              </a:rPr>
              <a:t>São instrumentos disciplinadores da transferência de recursos públicos, que têm por objeto a execução indireta de programas do governo federal ou de programas por este aprovado e que têm como partes integrantes, de um lado, a União, representada por um dos seus órgãos e, de outro, os órgãos ou instituições dos governos estaduais, municipais ou do Distrito Federal, sempre com interesse recíproco, em regime de mútua cooperação. </a:t>
            </a:r>
          </a:p>
          <a:p>
            <a:pPr>
              <a:buFont typeface="Wingdings" pitchFamily="2" charset="2"/>
              <a:buChar char="v"/>
              <a:defRPr/>
            </a:pPr>
            <a:endParaRPr lang="pt-BR" altLang="pt-BR" sz="2999" dirty="0">
              <a:solidFill>
                <a:schemeClr val="tx1">
                  <a:lumMod val="75000"/>
                  <a:lumOff val="25000"/>
                </a:schemeClr>
              </a:solidFill>
            </a:endParaRPr>
          </a:p>
          <a:p>
            <a:pPr>
              <a:defRPr/>
            </a:pPr>
            <a:endParaRPr lang="pt-BR" altLang="pt-BR" sz="2999" dirty="0">
              <a:solidFill>
                <a:schemeClr val="tx1">
                  <a:lumMod val="75000"/>
                  <a:lumOff val="25000"/>
                </a:schemeClr>
              </a:solidFill>
            </a:endParaRPr>
          </a:p>
          <a:p>
            <a:pPr>
              <a:defRPr/>
            </a:pPr>
            <a:endParaRPr lang="pt-BR" altLang="pt-BR" dirty="0">
              <a:solidFill>
                <a:schemeClr val="tx1">
                  <a:lumMod val="75000"/>
                  <a:lumOff val="25000"/>
                </a:schemeClr>
              </a:solidFill>
            </a:endParaRPr>
          </a:p>
          <a:p>
            <a:pPr>
              <a:buFont typeface="Wingdings 3" charset="2"/>
              <a:buChar char=""/>
              <a:defRPr/>
            </a:pPr>
            <a:endParaRPr lang="pt-BR" dirty="0">
              <a:solidFill>
                <a:schemeClr val="tx1">
                  <a:lumMod val="75000"/>
                  <a:lumOff val="25000"/>
                </a:schemeClr>
              </a:solidFill>
            </a:endParaRPr>
          </a:p>
        </p:txBody>
      </p:sp>
    </p:spTree>
    <p:extLst>
      <p:ext uri="{BB962C8B-B14F-4D97-AF65-F5344CB8AC3E}">
        <p14:creationId xmlns:p14="http://schemas.microsoft.com/office/powerpoint/2010/main" val="22105108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ítulo 1"/>
          <p:cNvSpPr>
            <a:spLocks noGrp="1"/>
          </p:cNvSpPr>
          <p:nvPr>
            <p:ph type="title"/>
          </p:nvPr>
        </p:nvSpPr>
        <p:spPr>
          <a:xfrm>
            <a:off x="2567909" y="557961"/>
            <a:ext cx="7137128" cy="1142702"/>
          </a:xfrm>
        </p:spPr>
        <p:txBody>
          <a:bodyPr>
            <a:normAutofit/>
          </a:bodyPr>
          <a:lstStyle/>
          <a:p>
            <a:r>
              <a:rPr lang="pt-BR" altLang="pt-BR" b="1" dirty="0">
                <a:solidFill>
                  <a:schemeClr val="tx1">
                    <a:lumMod val="75000"/>
                    <a:lumOff val="25000"/>
                  </a:schemeClr>
                </a:solidFill>
              </a:rPr>
              <a:t>Contrato de Repasse</a:t>
            </a:r>
            <a:endParaRPr lang="pt-BR" altLang="pt-BR" b="1" dirty="0"/>
          </a:p>
        </p:txBody>
      </p:sp>
      <p:sp>
        <p:nvSpPr>
          <p:cNvPr id="36867" name="Espaço Reservado para Conteúdo 2"/>
          <p:cNvSpPr>
            <a:spLocks noGrp="1"/>
          </p:cNvSpPr>
          <p:nvPr>
            <p:ph idx="1"/>
          </p:nvPr>
        </p:nvSpPr>
        <p:spPr>
          <a:xfrm>
            <a:off x="794759" y="2133940"/>
            <a:ext cx="10477144" cy="4524784"/>
          </a:xfrm>
          <a:prstGeom prst="rect">
            <a:avLst/>
          </a:prstGeom>
        </p:spPr>
        <p:txBody>
          <a:bodyPr rtlCol="0">
            <a:normAutofit/>
          </a:bodyPr>
          <a:lstStyle/>
          <a:p>
            <a:pPr marL="0" indent="0" algn="just">
              <a:buNone/>
              <a:defRPr/>
            </a:pPr>
            <a:r>
              <a:rPr lang="pt-BR" sz="2199" dirty="0">
                <a:solidFill>
                  <a:schemeClr val="tx1">
                    <a:lumMod val="75000"/>
                    <a:lumOff val="25000"/>
                  </a:schemeClr>
                </a:solidFill>
              </a:rPr>
              <a:t>	Instrumento por meio do qual a transferência voluntária dos recursos financeiros é realizada por instituição financeiro a pública federal, que atua como mandatária da União</a:t>
            </a:r>
            <a:endParaRPr lang="pt-BR" altLang="pt-BR" sz="2199" dirty="0">
              <a:solidFill>
                <a:schemeClr val="tx1">
                  <a:lumMod val="75000"/>
                  <a:lumOff val="25000"/>
                </a:schemeClr>
              </a:solidFill>
            </a:endParaRPr>
          </a:p>
          <a:p>
            <a:pPr algn="just">
              <a:defRPr/>
            </a:pPr>
            <a:endParaRPr lang="pt-BR" altLang="pt-BR" sz="2199" dirty="0">
              <a:solidFill>
                <a:schemeClr val="tx1">
                  <a:lumMod val="75000"/>
                  <a:lumOff val="25000"/>
                </a:schemeClr>
              </a:solidFill>
            </a:endParaRPr>
          </a:p>
          <a:p>
            <a:pPr marL="0" indent="0" algn="just">
              <a:buNone/>
              <a:defRPr/>
            </a:pPr>
            <a:endParaRPr lang="pt-BR" altLang="pt-BR" sz="2199" dirty="0">
              <a:solidFill>
                <a:schemeClr val="tx1">
                  <a:lumMod val="75000"/>
                  <a:lumOff val="25000"/>
                </a:schemeClr>
              </a:solidFill>
            </a:endParaRPr>
          </a:p>
          <a:p>
            <a:pPr marL="0" indent="0" algn="just">
              <a:buNone/>
              <a:defRPr/>
            </a:pPr>
            <a:r>
              <a:rPr lang="pt-BR" altLang="pt-BR" sz="2199" dirty="0">
                <a:solidFill>
                  <a:schemeClr val="tx1">
                    <a:lumMod val="75000"/>
                    <a:lumOff val="25000"/>
                  </a:schemeClr>
                </a:solidFill>
              </a:rPr>
              <a:t>	Conforme dispõem o artigo 8º do Decreto 6.170/2007, a execução de programa de trabalho que objetive a realização de obra será feita por meio de contrato de repasse, salvo quando o concedente dispuser de estrutura para acompanhar a execução do convênio. </a:t>
            </a:r>
          </a:p>
          <a:p>
            <a:pPr>
              <a:buFont typeface="Wingdings 3" charset="2"/>
              <a:buChar char=""/>
              <a:defRPr/>
            </a:pPr>
            <a:endParaRPr lang="pt-BR" dirty="0">
              <a:solidFill>
                <a:schemeClr val="tx1">
                  <a:lumMod val="75000"/>
                  <a:lumOff val="25000"/>
                </a:schemeClr>
              </a:solidFill>
            </a:endParaRPr>
          </a:p>
        </p:txBody>
      </p:sp>
    </p:spTree>
    <p:extLst>
      <p:ext uri="{BB962C8B-B14F-4D97-AF65-F5344CB8AC3E}">
        <p14:creationId xmlns:p14="http://schemas.microsoft.com/office/powerpoint/2010/main" val="345117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88" y="6141014"/>
            <a:ext cx="12188825" cy="0"/>
          </a:xfrm>
          <a:custGeom>
            <a:avLst/>
            <a:gdLst/>
            <a:ahLst/>
            <a:cxnLst/>
            <a:rect l="l" t="t" r="r" b="b"/>
            <a:pathLst>
              <a:path w="12192000">
                <a:moveTo>
                  <a:pt x="0" y="0"/>
                </a:moveTo>
                <a:lnTo>
                  <a:pt x="12192000" y="0"/>
                </a:lnTo>
              </a:path>
            </a:pathLst>
          </a:custGeom>
          <a:ln w="12192">
            <a:solidFill>
              <a:srgbClr val="000000"/>
            </a:solidFill>
          </a:ln>
        </p:spPr>
        <p:txBody>
          <a:bodyPr wrap="square" lIns="0" tIns="0" rIns="0" bIns="0" rtlCol="0"/>
          <a:lstStyle/>
          <a:p>
            <a:endParaRPr sz="1799"/>
          </a:p>
        </p:txBody>
      </p:sp>
      <p:sp>
        <p:nvSpPr>
          <p:cNvPr id="3" name="object 3"/>
          <p:cNvSpPr/>
          <p:nvPr/>
        </p:nvSpPr>
        <p:spPr>
          <a:xfrm>
            <a:off x="1654443" y="1180788"/>
            <a:ext cx="45719" cy="1067157"/>
          </a:xfrm>
          <a:custGeom>
            <a:avLst/>
            <a:gdLst/>
            <a:ahLst/>
            <a:cxnLst/>
            <a:rect l="l" t="t" r="r" b="b"/>
            <a:pathLst>
              <a:path h="1067435">
                <a:moveTo>
                  <a:pt x="0" y="0"/>
                </a:moveTo>
                <a:lnTo>
                  <a:pt x="0" y="1067181"/>
                </a:lnTo>
              </a:path>
            </a:pathLst>
          </a:custGeom>
          <a:ln w="38100">
            <a:solidFill>
              <a:srgbClr val="5FA434"/>
            </a:solidFill>
          </a:ln>
        </p:spPr>
        <p:txBody>
          <a:bodyPr wrap="square" lIns="0" tIns="0" rIns="0" bIns="0" rtlCol="0"/>
          <a:lstStyle/>
          <a:p>
            <a:endParaRPr sz="1799"/>
          </a:p>
        </p:txBody>
      </p:sp>
      <p:sp>
        <p:nvSpPr>
          <p:cNvPr id="4" name="object 4"/>
          <p:cNvSpPr txBox="1">
            <a:spLocks noGrp="1"/>
          </p:cNvSpPr>
          <p:nvPr>
            <p:ph type="title"/>
          </p:nvPr>
        </p:nvSpPr>
        <p:spPr>
          <a:xfrm>
            <a:off x="1908885" y="1465660"/>
            <a:ext cx="5807967" cy="401520"/>
          </a:xfrm>
          <a:prstGeom prst="rect">
            <a:avLst/>
          </a:prstGeom>
        </p:spPr>
        <p:txBody>
          <a:bodyPr vert="horz" wrap="square" lIns="0" tIns="0" rIns="0" bIns="0" rtlCol="0" anchor="ctr">
            <a:spAutoFit/>
          </a:bodyPr>
          <a:lstStyle/>
          <a:p>
            <a:pPr marL="12696"/>
            <a:r>
              <a:rPr sz="2899" b="1" spc="-40" dirty="0">
                <a:latin typeface="Calibri Light"/>
                <a:cs typeface="Calibri Light"/>
              </a:rPr>
              <a:t>INSTRUMENTOS </a:t>
            </a:r>
            <a:r>
              <a:rPr sz="2899" b="1" spc="-25" dirty="0">
                <a:latin typeface="Calibri Light"/>
                <a:cs typeface="Calibri Light"/>
              </a:rPr>
              <a:t>LEGAIS </a:t>
            </a:r>
            <a:r>
              <a:rPr sz="2899" b="1" spc="-70" dirty="0">
                <a:latin typeface="Calibri Light"/>
                <a:cs typeface="Calibri Light"/>
              </a:rPr>
              <a:t>PARA</a:t>
            </a:r>
            <a:r>
              <a:rPr sz="2899" b="1" spc="-195" dirty="0">
                <a:latin typeface="Calibri Light"/>
                <a:cs typeface="Calibri Light"/>
              </a:rPr>
              <a:t> </a:t>
            </a:r>
            <a:r>
              <a:rPr sz="2899" b="1" spc="-15" dirty="0">
                <a:latin typeface="Calibri Light"/>
                <a:cs typeface="Calibri Light"/>
              </a:rPr>
              <a:t>OSC´S</a:t>
            </a:r>
            <a:endParaRPr sz="2899" b="1" dirty="0">
              <a:latin typeface="Calibri Light"/>
              <a:cs typeface="Calibri Light"/>
            </a:endParaRPr>
          </a:p>
        </p:txBody>
      </p:sp>
      <p:sp>
        <p:nvSpPr>
          <p:cNvPr id="5" name="object 5"/>
          <p:cNvSpPr txBox="1"/>
          <p:nvPr/>
        </p:nvSpPr>
        <p:spPr>
          <a:xfrm>
            <a:off x="1908885" y="2496302"/>
            <a:ext cx="3534758" cy="3076067"/>
          </a:xfrm>
          <a:prstGeom prst="rect">
            <a:avLst/>
          </a:prstGeom>
        </p:spPr>
        <p:txBody>
          <a:bodyPr vert="horz" wrap="square" lIns="0" tIns="0" rIns="0" bIns="0" rtlCol="0">
            <a:spAutoFit/>
          </a:bodyPr>
          <a:lstStyle/>
          <a:p>
            <a:pPr marL="12696"/>
            <a:r>
              <a:rPr sz="2799" spc="-45" dirty="0">
                <a:solidFill>
                  <a:srgbClr val="5FA434"/>
                </a:solidFill>
                <a:latin typeface="Wingdings"/>
                <a:cs typeface="Wingdings"/>
              </a:rPr>
              <a:t></a:t>
            </a:r>
            <a:r>
              <a:rPr sz="2799" spc="-45" dirty="0">
                <a:latin typeface="Calibri"/>
                <a:cs typeface="Calibri"/>
              </a:rPr>
              <a:t>Termo </a:t>
            </a:r>
            <a:r>
              <a:rPr sz="2799" spc="-5" dirty="0">
                <a:latin typeface="Calibri"/>
                <a:cs typeface="Calibri"/>
              </a:rPr>
              <a:t>de</a:t>
            </a:r>
            <a:r>
              <a:rPr sz="2799" spc="-25" dirty="0">
                <a:latin typeface="Calibri"/>
                <a:cs typeface="Calibri"/>
              </a:rPr>
              <a:t> </a:t>
            </a:r>
            <a:r>
              <a:rPr sz="2799" spc="-15" dirty="0">
                <a:latin typeface="Calibri"/>
                <a:cs typeface="Calibri"/>
              </a:rPr>
              <a:t>Colaboração</a:t>
            </a:r>
            <a:endParaRPr sz="2799">
              <a:latin typeface="Calibri"/>
              <a:cs typeface="Calibri"/>
            </a:endParaRPr>
          </a:p>
          <a:p>
            <a:pPr>
              <a:lnSpc>
                <a:spcPct val="100000"/>
              </a:lnSpc>
            </a:pPr>
            <a:endParaRPr sz="2899">
              <a:latin typeface="Times New Roman"/>
              <a:cs typeface="Times New Roman"/>
            </a:endParaRPr>
          </a:p>
          <a:p>
            <a:pPr>
              <a:spcBef>
                <a:spcPts val="40"/>
              </a:spcBef>
            </a:pPr>
            <a:endParaRPr sz="2899">
              <a:latin typeface="Times New Roman"/>
              <a:cs typeface="Times New Roman"/>
            </a:endParaRPr>
          </a:p>
          <a:p>
            <a:pPr marL="12696"/>
            <a:r>
              <a:rPr sz="2799" spc="-45" dirty="0">
                <a:solidFill>
                  <a:srgbClr val="5FA434"/>
                </a:solidFill>
                <a:latin typeface="Wingdings"/>
                <a:cs typeface="Wingdings"/>
              </a:rPr>
              <a:t></a:t>
            </a:r>
            <a:r>
              <a:rPr sz="2799" spc="-45" dirty="0">
                <a:latin typeface="Calibri"/>
                <a:cs typeface="Calibri"/>
              </a:rPr>
              <a:t>Termo </a:t>
            </a:r>
            <a:r>
              <a:rPr sz="2799" spc="-5" dirty="0">
                <a:latin typeface="Calibri"/>
                <a:cs typeface="Calibri"/>
              </a:rPr>
              <a:t>de</a:t>
            </a:r>
            <a:r>
              <a:rPr sz="2799" spc="-60" dirty="0">
                <a:latin typeface="Calibri"/>
                <a:cs typeface="Calibri"/>
              </a:rPr>
              <a:t> </a:t>
            </a:r>
            <a:r>
              <a:rPr sz="2799" spc="-15" dirty="0">
                <a:latin typeface="Calibri"/>
                <a:cs typeface="Calibri"/>
              </a:rPr>
              <a:t>Parceria</a:t>
            </a:r>
            <a:endParaRPr sz="2799">
              <a:latin typeface="Calibri"/>
              <a:cs typeface="Calibri"/>
            </a:endParaRPr>
          </a:p>
          <a:p>
            <a:pPr>
              <a:lnSpc>
                <a:spcPct val="100000"/>
              </a:lnSpc>
            </a:pPr>
            <a:endParaRPr sz="2899">
              <a:latin typeface="Times New Roman"/>
              <a:cs typeface="Times New Roman"/>
            </a:endParaRPr>
          </a:p>
          <a:p>
            <a:pPr>
              <a:spcBef>
                <a:spcPts val="40"/>
              </a:spcBef>
            </a:pPr>
            <a:endParaRPr sz="2899">
              <a:latin typeface="Times New Roman"/>
              <a:cs typeface="Times New Roman"/>
            </a:endParaRPr>
          </a:p>
          <a:p>
            <a:pPr marL="12696"/>
            <a:r>
              <a:rPr sz="2799" spc="-45" dirty="0">
                <a:solidFill>
                  <a:srgbClr val="5FA434"/>
                </a:solidFill>
                <a:latin typeface="Wingdings"/>
                <a:cs typeface="Wingdings"/>
              </a:rPr>
              <a:t></a:t>
            </a:r>
            <a:r>
              <a:rPr sz="2799" spc="-45" dirty="0">
                <a:latin typeface="Calibri"/>
                <a:cs typeface="Calibri"/>
              </a:rPr>
              <a:t>Termo </a:t>
            </a:r>
            <a:r>
              <a:rPr sz="2799" spc="-5" dirty="0">
                <a:latin typeface="Calibri"/>
                <a:cs typeface="Calibri"/>
              </a:rPr>
              <a:t>de</a:t>
            </a:r>
            <a:r>
              <a:rPr sz="2799" spc="-45" dirty="0">
                <a:latin typeface="Calibri"/>
                <a:cs typeface="Calibri"/>
              </a:rPr>
              <a:t> </a:t>
            </a:r>
            <a:r>
              <a:rPr sz="2799" spc="-20" dirty="0">
                <a:latin typeface="Calibri"/>
                <a:cs typeface="Calibri"/>
              </a:rPr>
              <a:t>Fomento</a:t>
            </a:r>
            <a:endParaRPr sz="2799">
              <a:latin typeface="Calibri"/>
              <a:cs typeface="Calibri"/>
            </a:endParaRPr>
          </a:p>
        </p:txBody>
      </p:sp>
      <p:pic>
        <p:nvPicPr>
          <p:cNvPr id="6" name="Image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681" y="228288"/>
            <a:ext cx="1905000" cy="952500"/>
          </a:xfrm>
          <a:prstGeom prst="rect">
            <a:avLst/>
          </a:prstGeom>
        </p:spPr>
      </p:pic>
    </p:spTree>
    <p:extLst>
      <p:ext uri="{BB962C8B-B14F-4D97-AF65-F5344CB8AC3E}">
        <p14:creationId xmlns:p14="http://schemas.microsoft.com/office/powerpoint/2010/main" val="19843521"/>
      </p:ext>
    </p:extLst>
  </p:cSld>
  <p:clrMapOvr>
    <a:masterClrMapping/>
  </p:clrMapOvr>
  <mc:AlternateContent xmlns:mc="http://schemas.openxmlformats.org/markup-compatibility/2006" xmlns:p14="http://schemas.microsoft.com/office/powerpoint/2010/main">
    <mc:Choice Requires="p14">
      <p:transition spd="slow" p14:dur="2000" advTm="23398"/>
    </mc:Choice>
    <mc:Fallback xmlns="">
      <p:transition spd="slow" advTm="23398"/>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88" y="6141014"/>
            <a:ext cx="12188825" cy="0"/>
          </a:xfrm>
          <a:custGeom>
            <a:avLst/>
            <a:gdLst/>
            <a:ahLst/>
            <a:cxnLst/>
            <a:rect l="l" t="t" r="r" b="b"/>
            <a:pathLst>
              <a:path w="12192000">
                <a:moveTo>
                  <a:pt x="0" y="0"/>
                </a:moveTo>
                <a:lnTo>
                  <a:pt x="12192000" y="0"/>
                </a:lnTo>
              </a:path>
            </a:pathLst>
          </a:custGeom>
          <a:ln w="12192">
            <a:solidFill>
              <a:srgbClr val="000000"/>
            </a:solidFill>
          </a:ln>
        </p:spPr>
        <p:txBody>
          <a:bodyPr wrap="square" lIns="0" tIns="0" rIns="0" bIns="0" rtlCol="0"/>
          <a:lstStyle/>
          <a:p>
            <a:endParaRPr sz="1799"/>
          </a:p>
        </p:txBody>
      </p:sp>
      <p:sp>
        <p:nvSpPr>
          <p:cNvPr id="3" name="object 3"/>
          <p:cNvSpPr txBox="1">
            <a:spLocks noGrp="1"/>
          </p:cNvSpPr>
          <p:nvPr>
            <p:ph type="title"/>
          </p:nvPr>
        </p:nvSpPr>
        <p:spPr>
          <a:xfrm>
            <a:off x="1571910" y="453342"/>
            <a:ext cx="10013496" cy="1454891"/>
          </a:xfrm>
          <a:prstGeom prst="rect">
            <a:avLst/>
          </a:prstGeom>
        </p:spPr>
        <p:txBody>
          <a:bodyPr vert="horz" wrap="square" lIns="0" tIns="892451" rIns="0" bIns="0" rtlCol="0" anchor="ctr">
            <a:spAutoFit/>
          </a:bodyPr>
          <a:lstStyle/>
          <a:p>
            <a:pPr marL="281221"/>
            <a:r>
              <a:rPr sz="3599" spc="-5" dirty="0">
                <a:latin typeface="Calibri Light"/>
                <a:cs typeface="Calibri Light"/>
              </a:rPr>
              <a:t>TERMO </a:t>
            </a:r>
            <a:r>
              <a:rPr sz="3599" dirty="0">
                <a:latin typeface="Calibri Light"/>
                <a:cs typeface="Calibri Light"/>
              </a:rPr>
              <a:t>DE</a:t>
            </a:r>
            <a:r>
              <a:rPr sz="3599" spc="-75" dirty="0">
                <a:latin typeface="Calibri Light"/>
                <a:cs typeface="Calibri Light"/>
              </a:rPr>
              <a:t> </a:t>
            </a:r>
            <a:r>
              <a:rPr sz="3599" spc="-10" dirty="0">
                <a:latin typeface="Calibri Light"/>
                <a:cs typeface="Calibri Light"/>
              </a:rPr>
              <a:t>COLABORAÇÃO</a:t>
            </a:r>
            <a:endParaRPr sz="3599" dirty="0">
              <a:latin typeface="Calibri Light"/>
              <a:cs typeface="Calibri Light"/>
            </a:endParaRPr>
          </a:p>
        </p:txBody>
      </p:sp>
      <p:sp>
        <p:nvSpPr>
          <p:cNvPr id="4" name="object 4"/>
          <p:cNvSpPr txBox="1"/>
          <p:nvPr/>
        </p:nvSpPr>
        <p:spPr>
          <a:xfrm>
            <a:off x="1847529" y="2204864"/>
            <a:ext cx="8744693" cy="3077766"/>
          </a:xfrm>
          <a:prstGeom prst="rect">
            <a:avLst/>
          </a:prstGeom>
        </p:spPr>
        <p:txBody>
          <a:bodyPr vert="horz" wrap="square" lIns="0" tIns="0" rIns="0" bIns="0" rtlCol="0">
            <a:spAutoFit/>
          </a:bodyPr>
          <a:lstStyle/>
          <a:p>
            <a:pPr marL="12696" algn="just"/>
            <a:r>
              <a:rPr sz="2500" b="1" i="1" dirty="0">
                <a:latin typeface="Calibri"/>
                <a:cs typeface="Calibri"/>
              </a:rPr>
              <a:t>Lei 13.019 - Art. </a:t>
            </a:r>
            <a:r>
              <a:rPr sz="2500" b="1" i="1" spc="10" dirty="0">
                <a:latin typeface="Calibri"/>
                <a:cs typeface="Calibri"/>
              </a:rPr>
              <a:t>2</a:t>
            </a:r>
            <a:r>
              <a:rPr sz="2500" b="1" i="1" u="sng" spc="15" baseline="25641" dirty="0">
                <a:latin typeface="Calibri"/>
                <a:cs typeface="Calibri"/>
              </a:rPr>
              <a:t>o </a:t>
            </a:r>
            <a:r>
              <a:rPr sz="2500" b="1" i="1" spc="-5" dirty="0">
                <a:latin typeface="Calibri"/>
                <a:cs typeface="Calibri"/>
              </a:rPr>
              <a:t>Para os fins </a:t>
            </a:r>
            <a:r>
              <a:rPr sz="2500" b="1" i="1" spc="-10" dirty="0">
                <a:latin typeface="Calibri"/>
                <a:cs typeface="Calibri"/>
              </a:rPr>
              <a:t>desta </a:t>
            </a:r>
            <a:r>
              <a:rPr sz="2500" b="1" i="1" dirty="0">
                <a:latin typeface="Calibri"/>
                <a:cs typeface="Calibri"/>
              </a:rPr>
              <a:t>Lei,</a:t>
            </a:r>
            <a:r>
              <a:rPr sz="2500" b="1" i="1" spc="5" dirty="0">
                <a:latin typeface="Calibri"/>
                <a:cs typeface="Calibri"/>
              </a:rPr>
              <a:t> </a:t>
            </a:r>
            <a:r>
              <a:rPr sz="2500" b="1" i="1" spc="-5" dirty="0">
                <a:latin typeface="Calibri"/>
                <a:cs typeface="Calibri"/>
              </a:rPr>
              <a:t>considera-se:</a:t>
            </a:r>
            <a:endParaRPr sz="2500" dirty="0">
              <a:latin typeface="Calibri"/>
              <a:cs typeface="Calibri"/>
            </a:endParaRPr>
          </a:p>
          <a:p>
            <a:pPr algn="just">
              <a:spcBef>
                <a:spcPts val="40"/>
              </a:spcBef>
            </a:pPr>
            <a:endParaRPr sz="2500" dirty="0">
              <a:latin typeface="Times New Roman"/>
              <a:cs typeface="Times New Roman"/>
            </a:endParaRPr>
          </a:p>
          <a:p>
            <a:pPr marL="12696" marR="5078" algn="just"/>
            <a:r>
              <a:rPr sz="2500" i="1" spc="-5" dirty="0">
                <a:latin typeface="Calibri"/>
                <a:cs typeface="Calibri"/>
              </a:rPr>
              <a:t>VII </a:t>
            </a:r>
            <a:r>
              <a:rPr sz="2500" i="1" dirty="0">
                <a:latin typeface="Calibri"/>
                <a:cs typeface="Calibri"/>
              </a:rPr>
              <a:t>- </a:t>
            </a:r>
            <a:r>
              <a:rPr sz="2500" i="1" spc="-5" dirty="0">
                <a:latin typeface="Calibri"/>
                <a:cs typeface="Calibri"/>
              </a:rPr>
              <a:t>termo de colaboração: </a:t>
            </a:r>
            <a:r>
              <a:rPr sz="2500" i="1" spc="-10" dirty="0">
                <a:latin typeface="Calibri"/>
                <a:cs typeface="Calibri"/>
              </a:rPr>
              <a:t>instrumento </a:t>
            </a:r>
            <a:r>
              <a:rPr sz="2500" i="1" spc="-5" dirty="0">
                <a:latin typeface="Calibri"/>
                <a:cs typeface="Calibri"/>
              </a:rPr>
              <a:t>por </a:t>
            </a:r>
            <a:r>
              <a:rPr sz="2500" i="1" dirty="0">
                <a:latin typeface="Calibri"/>
                <a:cs typeface="Calibri"/>
              </a:rPr>
              <a:t>meio </a:t>
            </a:r>
            <a:r>
              <a:rPr sz="2500" i="1" spc="-5" dirty="0">
                <a:latin typeface="Calibri"/>
                <a:cs typeface="Calibri"/>
              </a:rPr>
              <a:t>do qual são  </a:t>
            </a:r>
            <a:r>
              <a:rPr sz="2500" i="1" spc="-10" dirty="0">
                <a:latin typeface="Calibri"/>
                <a:cs typeface="Calibri"/>
              </a:rPr>
              <a:t>formalizadas </a:t>
            </a:r>
            <a:r>
              <a:rPr sz="2500" i="1" spc="-5" dirty="0">
                <a:latin typeface="Calibri"/>
                <a:cs typeface="Calibri"/>
              </a:rPr>
              <a:t>as parcerias </a:t>
            </a:r>
            <a:r>
              <a:rPr sz="2500" i="1" spc="-10" dirty="0">
                <a:latin typeface="Calibri"/>
                <a:cs typeface="Calibri"/>
              </a:rPr>
              <a:t>estabelecidas </a:t>
            </a:r>
            <a:r>
              <a:rPr sz="2500" i="1" spc="-5" dirty="0">
                <a:latin typeface="Calibri"/>
                <a:cs typeface="Calibri"/>
              </a:rPr>
              <a:t>pela administração </a:t>
            </a:r>
            <a:r>
              <a:rPr sz="2500" i="1" spc="-10" dirty="0">
                <a:latin typeface="Calibri"/>
                <a:cs typeface="Calibri"/>
              </a:rPr>
              <a:t>pública  com </a:t>
            </a:r>
            <a:r>
              <a:rPr sz="2500" i="1" spc="-5" dirty="0">
                <a:latin typeface="Calibri"/>
                <a:cs typeface="Calibri"/>
              </a:rPr>
              <a:t>organizações da sociedade civil para </a:t>
            </a:r>
            <a:r>
              <a:rPr sz="2500" i="1" dirty="0">
                <a:latin typeface="Calibri"/>
                <a:cs typeface="Calibri"/>
              </a:rPr>
              <a:t>a </a:t>
            </a:r>
            <a:r>
              <a:rPr sz="2500" i="1" spc="-5" dirty="0">
                <a:latin typeface="Calibri"/>
                <a:cs typeface="Calibri"/>
              </a:rPr>
              <a:t>consecução de  finalidades de interesse público </a:t>
            </a:r>
            <a:r>
              <a:rPr sz="2500" i="1" dirty="0">
                <a:latin typeface="Calibri"/>
                <a:cs typeface="Calibri"/>
              </a:rPr>
              <a:t>e </a:t>
            </a:r>
            <a:r>
              <a:rPr sz="2500" i="1" spc="-5" dirty="0">
                <a:latin typeface="Calibri"/>
                <a:cs typeface="Calibri"/>
              </a:rPr>
              <a:t>recíproco </a:t>
            </a:r>
            <a:r>
              <a:rPr sz="2500" i="1" spc="-10" dirty="0">
                <a:latin typeface="Calibri"/>
                <a:cs typeface="Calibri"/>
              </a:rPr>
              <a:t>propostas </a:t>
            </a:r>
            <a:r>
              <a:rPr sz="2500" i="1" spc="-5" dirty="0">
                <a:latin typeface="Calibri"/>
                <a:cs typeface="Calibri"/>
              </a:rPr>
              <a:t>pela  administração pública que </a:t>
            </a:r>
            <a:r>
              <a:rPr sz="2500" i="1" spc="-10" dirty="0">
                <a:latin typeface="Calibri"/>
                <a:cs typeface="Calibri"/>
              </a:rPr>
              <a:t>envolvam </a:t>
            </a:r>
            <a:r>
              <a:rPr sz="2500" i="1" dirty="0">
                <a:latin typeface="Calibri"/>
                <a:cs typeface="Calibri"/>
              </a:rPr>
              <a:t>a </a:t>
            </a:r>
            <a:r>
              <a:rPr sz="2500" i="1" spc="-5" dirty="0">
                <a:latin typeface="Calibri"/>
                <a:cs typeface="Calibri"/>
              </a:rPr>
              <a:t>transferência de </a:t>
            </a:r>
            <a:r>
              <a:rPr sz="2500" i="1" dirty="0">
                <a:latin typeface="Calibri"/>
                <a:cs typeface="Calibri"/>
              </a:rPr>
              <a:t>recursos  </a:t>
            </a:r>
            <a:r>
              <a:rPr sz="2500" i="1" spc="-5" dirty="0">
                <a:latin typeface="Calibri"/>
                <a:cs typeface="Calibri"/>
              </a:rPr>
              <a:t>financeiros;</a:t>
            </a:r>
            <a:endParaRPr sz="2500" dirty="0">
              <a:latin typeface="Calibri"/>
              <a:cs typeface="Calibri"/>
            </a:endParaRPr>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681" y="228288"/>
            <a:ext cx="1905000" cy="952500"/>
          </a:xfrm>
          <a:prstGeom prst="rect">
            <a:avLst/>
          </a:prstGeom>
        </p:spPr>
      </p:pic>
    </p:spTree>
    <p:extLst>
      <p:ext uri="{BB962C8B-B14F-4D97-AF65-F5344CB8AC3E}">
        <p14:creationId xmlns:p14="http://schemas.microsoft.com/office/powerpoint/2010/main" val="2858167218"/>
      </p:ext>
    </p:extLst>
  </p:cSld>
  <p:clrMapOvr>
    <a:masterClrMapping/>
  </p:clrMapOvr>
  <mc:AlternateContent xmlns:mc="http://schemas.openxmlformats.org/markup-compatibility/2006" xmlns:p14="http://schemas.microsoft.com/office/powerpoint/2010/main">
    <mc:Choice Requires="p14">
      <p:transition spd="slow" p14:dur="2000" advTm="5507"/>
    </mc:Choice>
    <mc:Fallback xmlns="">
      <p:transition spd="slow" advTm="5507"/>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44681" y="391179"/>
            <a:ext cx="8229600" cy="936104"/>
          </a:xfrm>
        </p:spPr>
        <p:txBody>
          <a:bodyPr/>
          <a:lstStyle/>
          <a:p>
            <a:r>
              <a:rPr lang="pt-BR" dirty="0">
                <a:solidFill>
                  <a:schemeClr val="accent2"/>
                </a:solidFill>
                <a:latin typeface="Cambria" panose="02040503050406030204" pitchFamily="18" charset="0"/>
              </a:rPr>
              <a:t>Objetivo da Lei 13.019</a:t>
            </a:r>
          </a:p>
        </p:txBody>
      </p:sp>
      <p:sp>
        <p:nvSpPr>
          <p:cNvPr id="3" name="Espaço Reservado para Conteúdo 2"/>
          <p:cNvSpPr>
            <a:spLocks noGrp="1"/>
          </p:cNvSpPr>
          <p:nvPr>
            <p:ph idx="1"/>
          </p:nvPr>
        </p:nvSpPr>
        <p:spPr>
          <a:xfrm>
            <a:off x="1275009" y="1988839"/>
            <a:ext cx="5782614" cy="3343015"/>
          </a:xfrm>
        </p:spPr>
        <p:txBody>
          <a:bodyPr>
            <a:noAutofit/>
          </a:bodyPr>
          <a:lstStyle/>
          <a:p>
            <a:pPr marL="0" indent="0" algn="just">
              <a:buNone/>
            </a:pPr>
            <a:r>
              <a:rPr lang="pt-BR" sz="2200" dirty="0">
                <a:solidFill>
                  <a:srgbClr val="000000"/>
                </a:solidFill>
                <a:latin typeface="Cambria" panose="02040503050406030204" pitchFamily="18" charset="0"/>
              </a:rPr>
              <a:t>Art. 1</a:t>
            </a:r>
            <a:r>
              <a:rPr lang="pt-BR" sz="2200" u="sng" baseline="30000" dirty="0">
                <a:solidFill>
                  <a:srgbClr val="000000"/>
                </a:solidFill>
                <a:latin typeface="Cambria" panose="02040503050406030204" pitchFamily="18" charset="0"/>
              </a:rPr>
              <a:t>o</a:t>
            </a:r>
            <a:r>
              <a:rPr lang="pt-BR" sz="2200" dirty="0">
                <a:solidFill>
                  <a:srgbClr val="000000"/>
                </a:solidFill>
                <a:latin typeface="Cambria" panose="02040503050406030204" pitchFamily="18" charset="0"/>
              </a:rPr>
              <a:t>  Esta Lei institui normas gerais para as </a:t>
            </a:r>
            <a:r>
              <a:rPr lang="pt-BR" sz="2200" u="sng" dirty="0">
                <a:solidFill>
                  <a:srgbClr val="000000"/>
                </a:solidFill>
                <a:latin typeface="Cambria" panose="02040503050406030204" pitchFamily="18" charset="0"/>
              </a:rPr>
              <a:t>parcerias</a:t>
            </a:r>
            <a:r>
              <a:rPr lang="pt-BR" sz="2200" dirty="0">
                <a:solidFill>
                  <a:srgbClr val="000000"/>
                </a:solidFill>
                <a:latin typeface="Cambria" panose="02040503050406030204" pitchFamily="18" charset="0"/>
              </a:rPr>
              <a:t> entre a </a:t>
            </a:r>
            <a:r>
              <a:rPr lang="pt-BR" sz="2200" u="sng" dirty="0">
                <a:solidFill>
                  <a:srgbClr val="000000"/>
                </a:solidFill>
                <a:latin typeface="Cambria" panose="02040503050406030204" pitchFamily="18" charset="0"/>
              </a:rPr>
              <a:t>administração pública </a:t>
            </a:r>
            <a:r>
              <a:rPr lang="pt-BR" sz="2200" dirty="0">
                <a:solidFill>
                  <a:srgbClr val="000000"/>
                </a:solidFill>
                <a:latin typeface="Cambria" panose="02040503050406030204" pitchFamily="18" charset="0"/>
              </a:rPr>
              <a:t>e </a:t>
            </a:r>
            <a:r>
              <a:rPr lang="pt-BR" sz="2200" u="sng" dirty="0">
                <a:solidFill>
                  <a:srgbClr val="000000"/>
                </a:solidFill>
                <a:latin typeface="Cambria" panose="02040503050406030204" pitchFamily="18" charset="0"/>
              </a:rPr>
              <a:t>organizações da sociedade civil</a:t>
            </a:r>
            <a:r>
              <a:rPr lang="pt-BR" sz="2200" dirty="0">
                <a:solidFill>
                  <a:srgbClr val="000000"/>
                </a:solidFill>
                <a:latin typeface="Cambria" panose="02040503050406030204" pitchFamily="18" charset="0"/>
              </a:rPr>
              <a:t>, em regime de mútua cooperação, para a consecução de finalidades de </a:t>
            </a:r>
            <a:r>
              <a:rPr lang="pt-BR" sz="2200" u="sng" dirty="0">
                <a:solidFill>
                  <a:srgbClr val="000000"/>
                </a:solidFill>
                <a:latin typeface="Cambria" panose="02040503050406030204" pitchFamily="18" charset="0"/>
              </a:rPr>
              <a:t>interesse público e recíproco</a:t>
            </a:r>
            <a:r>
              <a:rPr lang="pt-BR" sz="2200" dirty="0">
                <a:solidFill>
                  <a:srgbClr val="000000"/>
                </a:solidFill>
                <a:latin typeface="Cambria" panose="02040503050406030204" pitchFamily="18" charset="0"/>
              </a:rPr>
              <a:t>, mediante a execução de atividades ou de projetos previamente estabelecidos em planos de trabalho inseridos em </a:t>
            </a:r>
            <a:r>
              <a:rPr lang="pt-BR" sz="2200" u="sng" dirty="0">
                <a:solidFill>
                  <a:srgbClr val="000000"/>
                </a:solidFill>
                <a:latin typeface="Cambria" panose="02040503050406030204" pitchFamily="18" charset="0"/>
              </a:rPr>
              <a:t>termos de colaboração</a:t>
            </a:r>
            <a:r>
              <a:rPr lang="pt-BR" sz="2200" dirty="0">
                <a:solidFill>
                  <a:srgbClr val="000000"/>
                </a:solidFill>
                <a:latin typeface="Cambria" panose="02040503050406030204" pitchFamily="18" charset="0"/>
              </a:rPr>
              <a:t>, em </a:t>
            </a:r>
            <a:r>
              <a:rPr lang="pt-BR" sz="2200" u="sng" dirty="0">
                <a:solidFill>
                  <a:srgbClr val="000000"/>
                </a:solidFill>
                <a:latin typeface="Cambria" panose="02040503050406030204" pitchFamily="18" charset="0"/>
              </a:rPr>
              <a:t>termos de fomento</a:t>
            </a:r>
            <a:r>
              <a:rPr lang="pt-BR" sz="2200" dirty="0">
                <a:solidFill>
                  <a:srgbClr val="000000"/>
                </a:solidFill>
                <a:latin typeface="Cambria" panose="02040503050406030204" pitchFamily="18" charset="0"/>
              </a:rPr>
              <a:t> ou em </a:t>
            </a:r>
            <a:r>
              <a:rPr lang="pt-BR" sz="2200" u="sng" dirty="0">
                <a:solidFill>
                  <a:srgbClr val="000000"/>
                </a:solidFill>
                <a:latin typeface="Cambria" panose="02040503050406030204" pitchFamily="18" charset="0"/>
              </a:rPr>
              <a:t>acordos de cooperação</a:t>
            </a:r>
            <a:r>
              <a:rPr lang="pt-BR" sz="2200" dirty="0">
                <a:solidFill>
                  <a:srgbClr val="000000"/>
                </a:solidFill>
                <a:latin typeface="Cambria" panose="02040503050406030204" pitchFamily="18" charset="0"/>
              </a:rPr>
              <a:t>. </a:t>
            </a:r>
            <a:endParaRPr lang="pt-BR" sz="2200" dirty="0">
              <a:latin typeface="Cambria" panose="02040503050406030204" pitchFamily="18" charset="0"/>
            </a:endParaRPr>
          </a:p>
        </p:txBody>
      </p:sp>
      <p:pic>
        <p:nvPicPr>
          <p:cNvPr id="2050" name="Picture 2" descr="C:\Users\Alexandre-pc\Desktop\calendari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1567" y="1988839"/>
            <a:ext cx="3635493" cy="2979679"/>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681" y="228288"/>
            <a:ext cx="1905000" cy="952500"/>
          </a:xfrm>
          <a:prstGeom prst="rect">
            <a:avLst/>
          </a:prstGeom>
        </p:spPr>
      </p:pic>
    </p:spTree>
    <p:extLst>
      <p:ext uri="{BB962C8B-B14F-4D97-AF65-F5344CB8AC3E}">
        <p14:creationId xmlns:p14="http://schemas.microsoft.com/office/powerpoint/2010/main" val="684779919"/>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ítulo 1"/>
          <p:cNvSpPr>
            <a:spLocks noGrp="1"/>
          </p:cNvSpPr>
          <p:nvPr>
            <p:ph type="title"/>
          </p:nvPr>
        </p:nvSpPr>
        <p:spPr>
          <a:xfrm>
            <a:off x="2567909" y="557961"/>
            <a:ext cx="7137128" cy="1142702"/>
          </a:xfrm>
        </p:spPr>
        <p:txBody>
          <a:bodyPr>
            <a:normAutofit/>
          </a:bodyPr>
          <a:lstStyle/>
          <a:p>
            <a:r>
              <a:rPr lang="pt-BR" altLang="pt-BR" b="1" dirty="0">
                <a:solidFill>
                  <a:schemeClr val="tx1">
                    <a:lumMod val="75000"/>
                    <a:lumOff val="25000"/>
                  </a:schemeClr>
                </a:solidFill>
              </a:rPr>
              <a:t>Termo de Colaboração</a:t>
            </a:r>
            <a:endParaRPr lang="pt-BR" altLang="pt-BR" dirty="0"/>
          </a:p>
        </p:txBody>
      </p:sp>
      <p:sp>
        <p:nvSpPr>
          <p:cNvPr id="36867" name="Espaço Reservado para Conteúdo 2"/>
          <p:cNvSpPr>
            <a:spLocks noGrp="1"/>
          </p:cNvSpPr>
          <p:nvPr>
            <p:ph idx="1"/>
          </p:nvPr>
        </p:nvSpPr>
        <p:spPr>
          <a:xfrm>
            <a:off x="1162228" y="1917227"/>
            <a:ext cx="9614019" cy="4524784"/>
          </a:xfrm>
          <a:prstGeom prst="rect">
            <a:avLst/>
          </a:prstGeom>
        </p:spPr>
        <p:txBody>
          <a:bodyPr rtlCol="0">
            <a:normAutofit/>
          </a:bodyPr>
          <a:lstStyle/>
          <a:p>
            <a:pPr marL="0" indent="0" algn="just">
              <a:buNone/>
              <a:defRPr/>
            </a:pPr>
            <a:r>
              <a:rPr lang="pt-BR" altLang="pt-BR" sz="2999" dirty="0">
                <a:solidFill>
                  <a:schemeClr val="tx1">
                    <a:lumMod val="75000"/>
                    <a:lumOff val="25000"/>
                  </a:schemeClr>
                </a:solidFill>
              </a:rPr>
              <a:t>	Instrumento por meio do qual são formalizadas as parcerias estabelecidas pela Administração Pública com organizações da Sociedade Civil, selecionadas por meio de chamamento público, para a consecução de finalidades de interesse público propostas pela </a:t>
            </a:r>
            <a:r>
              <a:rPr lang="pt-BR" altLang="pt-BR" sz="2999" b="1" dirty="0">
                <a:solidFill>
                  <a:schemeClr val="tx1">
                    <a:lumMod val="75000"/>
                    <a:lumOff val="25000"/>
                  </a:schemeClr>
                </a:solidFill>
              </a:rPr>
              <a:t>Administração Pública. </a:t>
            </a:r>
          </a:p>
        </p:txBody>
      </p:sp>
    </p:spTree>
    <p:extLst>
      <p:ext uri="{BB962C8B-B14F-4D97-AF65-F5344CB8AC3E}">
        <p14:creationId xmlns:p14="http://schemas.microsoft.com/office/powerpoint/2010/main" val="39703283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88" y="6141014"/>
            <a:ext cx="12188825" cy="0"/>
          </a:xfrm>
          <a:custGeom>
            <a:avLst/>
            <a:gdLst/>
            <a:ahLst/>
            <a:cxnLst/>
            <a:rect l="l" t="t" r="r" b="b"/>
            <a:pathLst>
              <a:path w="12192000">
                <a:moveTo>
                  <a:pt x="0" y="0"/>
                </a:moveTo>
                <a:lnTo>
                  <a:pt x="12192000" y="0"/>
                </a:lnTo>
              </a:path>
            </a:pathLst>
          </a:custGeom>
          <a:ln w="12192">
            <a:solidFill>
              <a:srgbClr val="000000"/>
            </a:solidFill>
          </a:ln>
        </p:spPr>
        <p:txBody>
          <a:bodyPr wrap="square" lIns="0" tIns="0" rIns="0" bIns="0" rtlCol="0"/>
          <a:lstStyle/>
          <a:p>
            <a:endParaRPr sz="1799"/>
          </a:p>
        </p:txBody>
      </p:sp>
      <p:sp>
        <p:nvSpPr>
          <p:cNvPr id="3" name="object 3"/>
          <p:cNvSpPr txBox="1">
            <a:spLocks noGrp="1"/>
          </p:cNvSpPr>
          <p:nvPr>
            <p:ph type="title"/>
          </p:nvPr>
        </p:nvSpPr>
        <p:spPr>
          <a:xfrm>
            <a:off x="526881" y="574178"/>
            <a:ext cx="10013496" cy="1454891"/>
          </a:xfrm>
          <a:prstGeom prst="rect">
            <a:avLst/>
          </a:prstGeom>
        </p:spPr>
        <p:txBody>
          <a:bodyPr vert="horz" wrap="square" lIns="0" tIns="892451" rIns="0" bIns="0" rtlCol="0" anchor="ctr">
            <a:spAutoFit/>
          </a:bodyPr>
          <a:lstStyle/>
          <a:p>
            <a:pPr marL="281221"/>
            <a:r>
              <a:rPr sz="3599" b="1" spc="-5" dirty="0">
                <a:latin typeface="Calibri Light"/>
                <a:cs typeface="Calibri Light"/>
              </a:rPr>
              <a:t>TERMO </a:t>
            </a:r>
            <a:r>
              <a:rPr sz="3599" b="1" dirty="0">
                <a:latin typeface="Calibri Light"/>
                <a:cs typeface="Calibri Light"/>
              </a:rPr>
              <a:t>DE</a:t>
            </a:r>
            <a:r>
              <a:rPr sz="3599" b="1" spc="-75" dirty="0">
                <a:latin typeface="Calibri Light"/>
                <a:cs typeface="Calibri Light"/>
              </a:rPr>
              <a:t> </a:t>
            </a:r>
            <a:r>
              <a:rPr sz="3599" b="1" spc="-10" dirty="0">
                <a:latin typeface="Calibri Light"/>
                <a:cs typeface="Calibri Light"/>
              </a:rPr>
              <a:t>COLABORAÇÃO</a:t>
            </a:r>
            <a:endParaRPr sz="3599" b="1" dirty="0">
              <a:latin typeface="Calibri Light"/>
              <a:cs typeface="Calibri Light"/>
            </a:endParaRPr>
          </a:p>
        </p:txBody>
      </p:sp>
      <p:sp>
        <p:nvSpPr>
          <p:cNvPr id="4" name="object 4"/>
          <p:cNvSpPr txBox="1"/>
          <p:nvPr/>
        </p:nvSpPr>
        <p:spPr>
          <a:xfrm>
            <a:off x="765686" y="2259070"/>
            <a:ext cx="11025052" cy="2693045"/>
          </a:xfrm>
          <a:prstGeom prst="rect">
            <a:avLst/>
          </a:prstGeom>
        </p:spPr>
        <p:txBody>
          <a:bodyPr vert="horz" wrap="square" lIns="0" tIns="0" rIns="0" bIns="0" rtlCol="0">
            <a:spAutoFit/>
          </a:bodyPr>
          <a:lstStyle/>
          <a:p>
            <a:pPr marL="12696" algn="just"/>
            <a:r>
              <a:rPr lang="pt-BR" sz="2500" dirty="0">
                <a:cs typeface="Calibri"/>
              </a:rPr>
              <a:t>	Deverá ser utilizado para a celebração de parcerias cujos objetos sejam serviços e atividades condizentes com as políticas públicas já conhecidas, divulgados nos programas de governo, onde a administração pública consiga estipular os objetos, as metas, os prazos e mensurar os valores que serão disponibilizados, bem como os resultados a serem alcançados. Nesses casos, o poder público praticamente sugere o plano de trabalho, e seleciona as organizações da sociedade civil que irão ajudar, cooperar, contribuir, auxiliar, ou seja, colaborar com essa tarefa.</a:t>
            </a:r>
            <a:endParaRPr sz="2500" dirty="0">
              <a:latin typeface="Calibri"/>
              <a:cs typeface="Calibri"/>
            </a:endParaRPr>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681" y="228288"/>
            <a:ext cx="1905000" cy="952500"/>
          </a:xfrm>
          <a:prstGeom prst="rect">
            <a:avLst/>
          </a:prstGeom>
        </p:spPr>
      </p:pic>
    </p:spTree>
    <p:extLst>
      <p:ext uri="{BB962C8B-B14F-4D97-AF65-F5344CB8AC3E}">
        <p14:creationId xmlns:p14="http://schemas.microsoft.com/office/powerpoint/2010/main" val="3693907434"/>
      </p:ext>
    </p:extLst>
  </p:cSld>
  <p:clrMapOvr>
    <a:masterClrMapping/>
  </p:clrMapOvr>
  <mc:AlternateContent xmlns:mc="http://schemas.openxmlformats.org/markup-compatibility/2006" xmlns:p14="http://schemas.microsoft.com/office/powerpoint/2010/main">
    <mc:Choice Requires="p14">
      <p:transition spd="slow" p14:dur="2000" advTm="5507"/>
    </mc:Choice>
    <mc:Fallback xmlns="">
      <p:transition spd="slow" advTm="5507"/>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88" y="6141014"/>
            <a:ext cx="12188825" cy="0"/>
          </a:xfrm>
          <a:custGeom>
            <a:avLst/>
            <a:gdLst/>
            <a:ahLst/>
            <a:cxnLst/>
            <a:rect l="l" t="t" r="r" b="b"/>
            <a:pathLst>
              <a:path w="12192000">
                <a:moveTo>
                  <a:pt x="0" y="0"/>
                </a:moveTo>
                <a:lnTo>
                  <a:pt x="12192000" y="0"/>
                </a:lnTo>
              </a:path>
            </a:pathLst>
          </a:custGeom>
          <a:ln w="12192">
            <a:solidFill>
              <a:srgbClr val="000000"/>
            </a:solidFill>
          </a:ln>
        </p:spPr>
        <p:txBody>
          <a:bodyPr wrap="square" lIns="0" tIns="0" rIns="0" bIns="0" rtlCol="0"/>
          <a:lstStyle/>
          <a:p>
            <a:endParaRPr sz="1799"/>
          </a:p>
        </p:txBody>
      </p:sp>
      <p:sp>
        <p:nvSpPr>
          <p:cNvPr id="3" name="object 3"/>
          <p:cNvSpPr txBox="1">
            <a:spLocks noGrp="1"/>
          </p:cNvSpPr>
          <p:nvPr>
            <p:ph type="title"/>
          </p:nvPr>
        </p:nvSpPr>
        <p:spPr>
          <a:xfrm>
            <a:off x="1051056" y="540684"/>
            <a:ext cx="10013496" cy="1163220"/>
          </a:xfrm>
          <a:prstGeom prst="rect">
            <a:avLst/>
          </a:prstGeom>
        </p:spPr>
        <p:txBody>
          <a:bodyPr vert="horz" wrap="square" lIns="0" tIns="542656" rIns="0" bIns="0" rtlCol="0" anchor="ctr">
            <a:spAutoFit/>
          </a:bodyPr>
          <a:lstStyle/>
          <a:p>
            <a:pPr marL="314231"/>
            <a:r>
              <a:rPr spc="-10" dirty="0">
                <a:latin typeface="Calibri Light"/>
                <a:cs typeface="Calibri Light"/>
              </a:rPr>
              <a:t>TERMO </a:t>
            </a:r>
            <a:r>
              <a:rPr spc="-5" dirty="0">
                <a:latin typeface="Calibri Light"/>
                <a:cs typeface="Calibri Light"/>
              </a:rPr>
              <a:t>DE</a:t>
            </a:r>
            <a:r>
              <a:rPr spc="-50" dirty="0">
                <a:latin typeface="Calibri Light"/>
                <a:cs typeface="Calibri Light"/>
              </a:rPr>
              <a:t> </a:t>
            </a:r>
            <a:r>
              <a:rPr spc="-30" dirty="0">
                <a:latin typeface="Calibri Light"/>
                <a:cs typeface="Calibri Light"/>
              </a:rPr>
              <a:t>FOMENTO</a:t>
            </a:r>
            <a:endParaRPr dirty="0">
              <a:latin typeface="Calibri Light"/>
              <a:cs typeface="Calibri Light"/>
            </a:endParaRPr>
          </a:p>
        </p:txBody>
      </p:sp>
      <p:pic>
        <p:nvPicPr>
          <p:cNvPr id="6" name="Image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681" y="228288"/>
            <a:ext cx="1905000" cy="952500"/>
          </a:xfrm>
          <a:prstGeom prst="rect">
            <a:avLst/>
          </a:prstGeom>
        </p:spPr>
      </p:pic>
      <p:sp>
        <p:nvSpPr>
          <p:cNvPr id="7" name="Retângulo 6"/>
          <p:cNvSpPr/>
          <p:nvPr/>
        </p:nvSpPr>
        <p:spPr>
          <a:xfrm>
            <a:off x="718458" y="1703904"/>
            <a:ext cx="11011987" cy="3985706"/>
          </a:xfrm>
          <a:prstGeom prst="rect">
            <a:avLst/>
          </a:prstGeom>
        </p:spPr>
        <p:txBody>
          <a:bodyPr wrap="square">
            <a:spAutoFit/>
          </a:bodyPr>
          <a:lstStyle/>
          <a:p>
            <a:pPr algn="just"/>
            <a:r>
              <a:rPr lang="pt-BR" sz="2300" dirty="0"/>
              <a:t>	Com relação ao Termo de Fomento, o foco serão as parcerias cujos objetos não estejam claramente definidos nos programas de governo, ou não tenham objetos, metas, prazos e custos pré-determinados nas políticas públicas existentes. As sugestões para a realização desses projetos poderão ser apresentadas pelos cidadãos, pelos movimentos sociais e pelas próprias organizações, através da manifestação de interesse social, prevista do MROSC.</a:t>
            </a:r>
          </a:p>
          <a:p>
            <a:pPr algn="just"/>
            <a:r>
              <a:rPr lang="pt-BR" sz="2300" dirty="0"/>
              <a:t>	Nessa situação, as propostas e respectivos planos de trabalhos serão elaborados e</a:t>
            </a:r>
          </a:p>
          <a:p>
            <a:pPr algn="just"/>
            <a:r>
              <a:rPr lang="pt-BR" sz="2300" dirty="0"/>
              <a:t>apresentados pelas organizações da sociedade civil, cabendo ao poder público, caso</a:t>
            </a:r>
          </a:p>
          <a:p>
            <a:pPr algn="just"/>
            <a:r>
              <a:rPr lang="pt-BR" sz="2300" dirty="0"/>
              <a:t>tenha interesse e disponibilidade financeira, incentivar, estimular, encorajar, aquecer, isto</a:t>
            </a:r>
          </a:p>
          <a:p>
            <a:pPr algn="just"/>
            <a:r>
              <a:rPr lang="pt-BR" sz="2300" dirty="0"/>
              <a:t>é, fomentar os serviços e atividades a serem desempenhadas pelas entidades privadas</a:t>
            </a:r>
          </a:p>
          <a:p>
            <a:pPr algn="just"/>
            <a:r>
              <a:rPr lang="pt-BR" sz="2300" dirty="0"/>
              <a:t>sem fins lucrativos.</a:t>
            </a:r>
          </a:p>
        </p:txBody>
      </p:sp>
    </p:spTree>
    <p:extLst>
      <p:ext uri="{BB962C8B-B14F-4D97-AF65-F5344CB8AC3E}">
        <p14:creationId xmlns:p14="http://schemas.microsoft.com/office/powerpoint/2010/main" val="1618255048"/>
      </p:ext>
    </p:extLst>
  </p:cSld>
  <p:clrMapOvr>
    <a:masterClrMapping/>
  </p:clrMapOvr>
  <mc:AlternateContent xmlns:mc="http://schemas.openxmlformats.org/markup-compatibility/2006" xmlns:p14="http://schemas.microsoft.com/office/powerpoint/2010/main">
    <mc:Choice Requires="p14">
      <p:transition spd="slow" p14:dur="2000" advTm="2881"/>
    </mc:Choice>
    <mc:Fallback xmlns="">
      <p:transition spd="slow" advTm="2881"/>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ítulo 1"/>
          <p:cNvSpPr>
            <a:spLocks noGrp="1"/>
          </p:cNvSpPr>
          <p:nvPr>
            <p:ph type="title"/>
          </p:nvPr>
        </p:nvSpPr>
        <p:spPr>
          <a:xfrm>
            <a:off x="2567909" y="557961"/>
            <a:ext cx="7137128" cy="1142702"/>
          </a:xfrm>
        </p:spPr>
        <p:txBody>
          <a:bodyPr>
            <a:normAutofit/>
          </a:bodyPr>
          <a:lstStyle/>
          <a:p>
            <a:r>
              <a:rPr lang="pt-BR" altLang="pt-BR" b="1" dirty="0">
                <a:solidFill>
                  <a:schemeClr val="tx1">
                    <a:lumMod val="75000"/>
                    <a:lumOff val="25000"/>
                  </a:schemeClr>
                </a:solidFill>
              </a:rPr>
              <a:t>Termo de Fomento</a:t>
            </a:r>
            <a:endParaRPr lang="pt-BR" altLang="pt-BR" dirty="0"/>
          </a:p>
        </p:txBody>
      </p:sp>
      <p:sp>
        <p:nvSpPr>
          <p:cNvPr id="36867" name="Espaço Reservado para Conteúdo 2"/>
          <p:cNvSpPr>
            <a:spLocks noGrp="1"/>
          </p:cNvSpPr>
          <p:nvPr>
            <p:ph idx="1"/>
          </p:nvPr>
        </p:nvSpPr>
        <p:spPr>
          <a:xfrm>
            <a:off x="777668" y="1917227"/>
            <a:ext cx="9215426" cy="4524784"/>
          </a:xfrm>
          <a:prstGeom prst="rect">
            <a:avLst/>
          </a:prstGeom>
        </p:spPr>
        <p:txBody>
          <a:bodyPr rtlCol="0">
            <a:normAutofit/>
          </a:bodyPr>
          <a:lstStyle/>
          <a:p>
            <a:pPr marL="0" indent="0" algn="just">
              <a:buNone/>
              <a:defRPr/>
            </a:pPr>
            <a:r>
              <a:rPr lang="pt-BR" altLang="pt-BR" sz="2999" dirty="0">
                <a:solidFill>
                  <a:schemeClr val="tx1">
                    <a:lumMod val="75000"/>
                    <a:lumOff val="25000"/>
                  </a:schemeClr>
                </a:solidFill>
              </a:rPr>
              <a:t>	Instrumento por meio do qual são formalizadas as parcerias estabelecidas pela Administração Pública com organizações da Sociedade Civil, selecionadas por meio de chamamento público, para a consecução de finalidades de interesse público propostas pelas próprias </a:t>
            </a:r>
            <a:r>
              <a:rPr lang="pt-BR" altLang="pt-BR" sz="2999" b="1" dirty="0">
                <a:solidFill>
                  <a:schemeClr val="tx1">
                    <a:lumMod val="75000"/>
                    <a:lumOff val="25000"/>
                  </a:schemeClr>
                </a:solidFill>
              </a:rPr>
              <a:t>organizações da sociedade civil. </a:t>
            </a:r>
          </a:p>
        </p:txBody>
      </p:sp>
    </p:spTree>
    <p:extLst>
      <p:ext uri="{BB962C8B-B14F-4D97-AF65-F5344CB8AC3E}">
        <p14:creationId xmlns:p14="http://schemas.microsoft.com/office/powerpoint/2010/main" val="1684554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88" y="6141014"/>
            <a:ext cx="12188825" cy="0"/>
          </a:xfrm>
          <a:custGeom>
            <a:avLst/>
            <a:gdLst/>
            <a:ahLst/>
            <a:cxnLst/>
            <a:rect l="l" t="t" r="r" b="b"/>
            <a:pathLst>
              <a:path w="12192000">
                <a:moveTo>
                  <a:pt x="0" y="0"/>
                </a:moveTo>
                <a:lnTo>
                  <a:pt x="12192000" y="0"/>
                </a:lnTo>
              </a:path>
            </a:pathLst>
          </a:custGeom>
          <a:ln w="12192">
            <a:solidFill>
              <a:srgbClr val="000000"/>
            </a:solidFill>
          </a:ln>
        </p:spPr>
        <p:txBody>
          <a:bodyPr wrap="square" lIns="0" tIns="0" rIns="0" bIns="0" rtlCol="0"/>
          <a:lstStyle/>
          <a:p>
            <a:endParaRPr sz="1799"/>
          </a:p>
        </p:txBody>
      </p:sp>
      <p:sp>
        <p:nvSpPr>
          <p:cNvPr id="3" name="object 3"/>
          <p:cNvSpPr txBox="1">
            <a:spLocks noGrp="1"/>
          </p:cNvSpPr>
          <p:nvPr>
            <p:ph type="title"/>
          </p:nvPr>
        </p:nvSpPr>
        <p:spPr>
          <a:xfrm>
            <a:off x="2069959" y="1180788"/>
            <a:ext cx="10013496" cy="1163220"/>
          </a:xfrm>
          <a:prstGeom prst="rect">
            <a:avLst/>
          </a:prstGeom>
        </p:spPr>
        <p:txBody>
          <a:bodyPr vert="horz" wrap="square" lIns="0" tIns="542656" rIns="0" bIns="0" rtlCol="0" anchor="ctr">
            <a:spAutoFit/>
          </a:bodyPr>
          <a:lstStyle/>
          <a:p>
            <a:pPr marL="314231"/>
            <a:r>
              <a:rPr b="1" spc="-10" dirty="0">
                <a:latin typeface="Calibri Light"/>
                <a:cs typeface="Calibri Light"/>
              </a:rPr>
              <a:t>TERMO </a:t>
            </a:r>
            <a:r>
              <a:rPr b="1" spc="-5" dirty="0">
                <a:latin typeface="Calibri Light"/>
                <a:cs typeface="Calibri Light"/>
              </a:rPr>
              <a:t>DE</a:t>
            </a:r>
            <a:r>
              <a:rPr b="1" spc="-50" dirty="0">
                <a:latin typeface="Calibri Light"/>
                <a:cs typeface="Calibri Light"/>
              </a:rPr>
              <a:t> </a:t>
            </a:r>
            <a:r>
              <a:rPr b="1" spc="-30" dirty="0">
                <a:latin typeface="Calibri Light"/>
                <a:cs typeface="Calibri Light"/>
              </a:rPr>
              <a:t>FOMENTO</a:t>
            </a:r>
            <a:endParaRPr b="1" dirty="0">
              <a:latin typeface="Calibri Light"/>
              <a:cs typeface="Calibri Light"/>
            </a:endParaRPr>
          </a:p>
        </p:txBody>
      </p:sp>
      <p:sp>
        <p:nvSpPr>
          <p:cNvPr id="4" name="object 4"/>
          <p:cNvSpPr/>
          <p:nvPr/>
        </p:nvSpPr>
        <p:spPr>
          <a:xfrm>
            <a:off x="4000538" y="2334417"/>
            <a:ext cx="90147" cy="0"/>
          </a:xfrm>
          <a:custGeom>
            <a:avLst/>
            <a:gdLst/>
            <a:ahLst/>
            <a:cxnLst/>
            <a:rect l="l" t="t" r="r" b="b"/>
            <a:pathLst>
              <a:path w="90170">
                <a:moveTo>
                  <a:pt x="0" y="0"/>
                </a:moveTo>
                <a:lnTo>
                  <a:pt x="89915" y="0"/>
                </a:lnTo>
              </a:path>
            </a:pathLst>
          </a:custGeom>
          <a:ln w="10667">
            <a:solidFill>
              <a:srgbClr val="000000"/>
            </a:solidFill>
          </a:ln>
        </p:spPr>
        <p:txBody>
          <a:bodyPr wrap="square" lIns="0" tIns="0" rIns="0" bIns="0" rtlCol="0"/>
          <a:lstStyle/>
          <a:p>
            <a:endParaRPr sz="1799"/>
          </a:p>
        </p:txBody>
      </p:sp>
      <p:sp>
        <p:nvSpPr>
          <p:cNvPr id="5" name="object 5"/>
          <p:cNvSpPr txBox="1"/>
          <p:nvPr/>
        </p:nvSpPr>
        <p:spPr>
          <a:xfrm>
            <a:off x="2351584" y="2536240"/>
            <a:ext cx="8712968" cy="3077766"/>
          </a:xfrm>
          <a:prstGeom prst="rect">
            <a:avLst/>
          </a:prstGeom>
        </p:spPr>
        <p:txBody>
          <a:bodyPr vert="horz" wrap="square" lIns="0" tIns="0" rIns="0" bIns="0" rtlCol="0">
            <a:spAutoFit/>
          </a:bodyPr>
          <a:lstStyle/>
          <a:p>
            <a:pPr marL="12696" algn="just"/>
            <a:r>
              <a:rPr sz="2500" b="1" i="1" dirty="0">
                <a:latin typeface="Calibri"/>
                <a:cs typeface="Calibri"/>
              </a:rPr>
              <a:t>Lei 13.019 - Art. </a:t>
            </a:r>
            <a:r>
              <a:rPr sz="2500" b="1" i="1" spc="10" dirty="0">
                <a:latin typeface="Calibri"/>
                <a:cs typeface="Calibri"/>
              </a:rPr>
              <a:t>2</a:t>
            </a:r>
            <a:r>
              <a:rPr sz="2500" b="1" i="1" spc="15" baseline="25641" dirty="0">
                <a:latin typeface="Calibri"/>
                <a:cs typeface="Calibri"/>
              </a:rPr>
              <a:t>o </a:t>
            </a:r>
            <a:r>
              <a:rPr sz="2500" b="1" i="1" spc="-5" dirty="0">
                <a:latin typeface="Calibri"/>
                <a:cs typeface="Calibri"/>
              </a:rPr>
              <a:t>Para </a:t>
            </a:r>
            <a:r>
              <a:rPr sz="2500" b="1" i="1" dirty="0">
                <a:latin typeface="Calibri"/>
                <a:cs typeface="Calibri"/>
              </a:rPr>
              <a:t>os </a:t>
            </a:r>
            <a:r>
              <a:rPr sz="2500" b="1" i="1" spc="-5" dirty="0">
                <a:latin typeface="Calibri"/>
                <a:cs typeface="Calibri"/>
              </a:rPr>
              <a:t>fins </a:t>
            </a:r>
            <a:r>
              <a:rPr sz="2500" b="1" i="1" spc="-10" dirty="0">
                <a:latin typeface="Calibri"/>
                <a:cs typeface="Calibri"/>
              </a:rPr>
              <a:t>desta </a:t>
            </a:r>
            <a:r>
              <a:rPr sz="2500" b="1" i="1" dirty="0">
                <a:latin typeface="Calibri"/>
                <a:cs typeface="Calibri"/>
              </a:rPr>
              <a:t>Lei,</a:t>
            </a:r>
            <a:r>
              <a:rPr sz="2500" b="1" i="1" spc="-5" dirty="0">
                <a:latin typeface="Calibri"/>
                <a:cs typeface="Calibri"/>
              </a:rPr>
              <a:t> considera-se:</a:t>
            </a:r>
            <a:endParaRPr sz="2500" dirty="0">
              <a:latin typeface="Calibri"/>
              <a:cs typeface="Calibri"/>
            </a:endParaRPr>
          </a:p>
          <a:p>
            <a:pPr algn="just">
              <a:spcBef>
                <a:spcPts val="40"/>
              </a:spcBef>
            </a:pPr>
            <a:endParaRPr sz="2500" dirty="0">
              <a:latin typeface="Times New Roman"/>
              <a:cs typeface="Times New Roman"/>
            </a:endParaRPr>
          </a:p>
          <a:p>
            <a:pPr marL="12696" marR="5078" algn="just">
              <a:spcBef>
                <a:spcPts val="5"/>
              </a:spcBef>
            </a:pPr>
            <a:r>
              <a:rPr sz="2500" i="1" spc="-5" dirty="0">
                <a:latin typeface="Calibri"/>
                <a:cs typeface="Calibri"/>
              </a:rPr>
              <a:t>VIII </a:t>
            </a:r>
            <a:r>
              <a:rPr sz="2500" i="1" dirty="0">
                <a:latin typeface="Calibri"/>
                <a:cs typeface="Calibri"/>
              </a:rPr>
              <a:t>- </a:t>
            </a:r>
            <a:r>
              <a:rPr sz="2500" i="1" spc="-5" dirty="0">
                <a:latin typeface="Calibri"/>
                <a:cs typeface="Calibri"/>
              </a:rPr>
              <a:t>termo de </a:t>
            </a:r>
            <a:r>
              <a:rPr sz="2500" i="1" spc="-10" dirty="0">
                <a:latin typeface="Calibri"/>
                <a:cs typeface="Calibri"/>
              </a:rPr>
              <a:t>fomento: instrumento </a:t>
            </a:r>
            <a:r>
              <a:rPr sz="2500" i="1" spc="-5" dirty="0">
                <a:latin typeface="Calibri"/>
                <a:cs typeface="Calibri"/>
              </a:rPr>
              <a:t>por </a:t>
            </a:r>
            <a:r>
              <a:rPr sz="2500" i="1" dirty="0">
                <a:latin typeface="Calibri"/>
                <a:cs typeface="Calibri"/>
              </a:rPr>
              <a:t>meio </a:t>
            </a:r>
            <a:r>
              <a:rPr sz="2500" i="1" spc="-5" dirty="0">
                <a:latin typeface="Calibri"/>
                <a:cs typeface="Calibri"/>
              </a:rPr>
              <a:t>do qual são  </a:t>
            </a:r>
            <a:r>
              <a:rPr sz="2500" i="1" spc="-10" dirty="0">
                <a:latin typeface="Calibri"/>
                <a:cs typeface="Calibri"/>
              </a:rPr>
              <a:t>formalizadas </a:t>
            </a:r>
            <a:r>
              <a:rPr sz="2500" i="1" spc="-5" dirty="0">
                <a:latin typeface="Calibri"/>
                <a:cs typeface="Calibri"/>
              </a:rPr>
              <a:t>as parcerias </a:t>
            </a:r>
            <a:r>
              <a:rPr sz="2500" i="1" spc="-10" dirty="0">
                <a:latin typeface="Calibri"/>
                <a:cs typeface="Calibri"/>
              </a:rPr>
              <a:t>estabelecidas </a:t>
            </a:r>
            <a:r>
              <a:rPr sz="2500" i="1" spc="-5" dirty="0">
                <a:latin typeface="Calibri"/>
                <a:cs typeface="Calibri"/>
              </a:rPr>
              <a:t>pela </a:t>
            </a:r>
            <a:r>
              <a:rPr sz="2500" i="1" spc="-10" dirty="0">
                <a:latin typeface="Calibri"/>
                <a:cs typeface="Calibri"/>
              </a:rPr>
              <a:t>administração  </a:t>
            </a:r>
            <a:r>
              <a:rPr sz="2500" i="1" spc="-5" dirty="0">
                <a:latin typeface="Calibri"/>
                <a:cs typeface="Calibri"/>
              </a:rPr>
              <a:t>pública </a:t>
            </a:r>
            <a:r>
              <a:rPr sz="2500" i="1" spc="-10" dirty="0">
                <a:latin typeface="Calibri"/>
                <a:cs typeface="Calibri"/>
              </a:rPr>
              <a:t>com </a:t>
            </a:r>
            <a:r>
              <a:rPr sz="2500" i="1" spc="-5" dirty="0">
                <a:latin typeface="Calibri"/>
                <a:cs typeface="Calibri"/>
              </a:rPr>
              <a:t>organizações da sociedade civil para </a:t>
            </a:r>
            <a:r>
              <a:rPr sz="2500" i="1" dirty="0">
                <a:latin typeface="Calibri"/>
                <a:cs typeface="Calibri"/>
              </a:rPr>
              <a:t>a </a:t>
            </a:r>
            <a:r>
              <a:rPr sz="2500" i="1" spc="-5" dirty="0">
                <a:latin typeface="Calibri"/>
                <a:cs typeface="Calibri"/>
              </a:rPr>
              <a:t>consecução de  finalidades </a:t>
            </a:r>
            <a:r>
              <a:rPr sz="2500" i="1" dirty="0">
                <a:latin typeface="Calibri"/>
                <a:cs typeface="Calibri"/>
              </a:rPr>
              <a:t>de </a:t>
            </a:r>
            <a:r>
              <a:rPr sz="2500" i="1" spc="-5" dirty="0">
                <a:latin typeface="Calibri"/>
                <a:cs typeface="Calibri"/>
              </a:rPr>
              <a:t>interesse público </a:t>
            </a:r>
            <a:r>
              <a:rPr sz="2500" i="1" dirty="0">
                <a:latin typeface="Calibri"/>
                <a:cs typeface="Calibri"/>
              </a:rPr>
              <a:t>e </a:t>
            </a:r>
            <a:r>
              <a:rPr sz="2500" i="1" spc="-5" dirty="0">
                <a:latin typeface="Calibri"/>
                <a:cs typeface="Calibri"/>
              </a:rPr>
              <a:t>recíproco </a:t>
            </a:r>
            <a:r>
              <a:rPr sz="2500" i="1" spc="-10" dirty="0">
                <a:latin typeface="Calibri"/>
                <a:cs typeface="Calibri"/>
              </a:rPr>
              <a:t>propostas </a:t>
            </a:r>
            <a:r>
              <a:rPr sz="2500" i="1" spc="-5" dirty="0">
                <a:latin typeface="Calibri"/>
                <a:cs typeface="Calibri"/>
              </a:rPr>
              <a:t>pelas  </a:t>
            </a:r>
            <a:r>
              <a:rPr sz="2500" i="1" spc="-10" dirty="0">
                <a:latin typeface="Calibri"/>
                <a:cs typeface="Calibri"/>
              </a:rPr>
              <a:t>organizações </a:t>
            </a:r>
            <a:r>
              <a:rPr sz="2500" i="1" spc="-5" dirty="0">
                <a:latin typeface="Calibri"/>
                <a:cs typeface="Calibri"/>
              </a:rPr>
              <a:t>da sociedade civil, que </a:t>
            </a:r>
            <a:r>
              <a:rPr sz="2500" i="1" spc="-10" dirty="0">
                <a:latin typeface="Calibri"/>
                <a:cs typeface="Calibri"/>
              </a:rPr>
              <a:t>envolvam </a:t>
            </a:r>
            <a:r>
              <a:rPr sz="2500" i="1" dirty="0">
                <a:latin typeface="Calibri"/>
                <a:cs typeface="Calibri"/>
              </a:rPr>
              <a:t>a </a:t>
            </a:r>
            <a:r>
              <a:rPr sz="2500" i="1" spc="-5" dirty="0">
                <a:latin typeface="Calibri"/>
                <a:cs typeface="Calibri"/>
              </a:rPr>
              <a:t>transferência de  recursos</a:t>
            </a:r>
            <a:r>
              <a:rPr sz="2500" i="1" spc="-85" dirty="0">
                <a:latin typeface="Calibri"/>
                <a:cs typeface="Calibri"/>
              </a:rPr>
              <a:t> </a:t>
            </a:r>
            <a:r>
              <a:rPr sz="2500" i="1" spc="-5" dirty="0">
                <a:latin typeface="Calibri"/>
                <a:cs typeface="Calibri"/>
              </a:rPr>
              <a:t>financeiros;</a:t>
            </a:r>
            <a:endParaRPr sz="2500" dirty="0">
              <a:latin typeface="Calibri"/>
              <a:cs typeface="Calibri"/>
            </a:endParaRPr>
          </a:p>
        </p:txBody>
      </p:sp>
      <p:pic>
        <p:nvPicPr>
          <p:cNvPr id="6" name="Image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681" y="228288"/>
            <a:ext cx="1905000" cy="952500"/>
          </a:xfrm>
          <a:prstGeom prst="rect">
            <a:avLst/>
          </a:prstGeom>
        </p:spPr>
      </p:pic>
    </p:spTree>
    <p:extLst>
      <p:ext uri="{BB962C8B-B14F-4D97-AF65-F5344CB8AC3E}">
        <p14:creationId xmlns:p14="http://schemas.microsoft.com/office/powerpoint/2010/main" val="2255595665"/>
      </p:ext>
    </p:extLst>
  </p:cSld>
  <p:clrMapOvr>
    <a:masterClrMapping/>
  </p:clrMapOvr>
  <mc:AlternateContent xmlns:mc="http://schemas.openxmlformats.org/markup-compatibility/2006" xmlns:p14="http://schemas.microsoft.com/office/powerpoint/2010/main">
    <mc:Choice Requires="p14">
      <p:transition spd="slow" p14:dur="2000" advTm="2881"/>
    </mc:Choice>
    <mc:Fallback xmlns="">
      <p:transition spd="slow" advTm="2881"/>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ítulo 1"/>
          <p:cNvSpPr>
            <a:spLocks noGrp="1"/>
          </p:cNvSpPr>
          <p:nvPr>
            <p:ph type="title"/>
          </p:nvPr>
        </p:nvSpPr>
        <p:spPr>
          <a:xfrm>
            <a:off x="2567909" y="557961"/>
            <a:ext cx="7137128" cy="1142702"/>
          </a:xfrm>
        </p:spPr>
        <p:txBody>
          <a:bodyPr>
            <a:normAutofit/>
          </a:bodyPr>
          <a:lstStyle/>
          <a:p>
            <a:pPr eaLnBrk="1" hangingPunct="1"/>
            <a:r>
              <a:rPr lang="pt-BR" altLang="pt-BR" b="1" dirty="0"/>
              <a:t>Termo de Parceria</a:t>
            </a:r>
          </a:p>
        </p:txBody>
      </p:sp>
      <p:sp>
        <p:nvSpPr>
          <p:cNvPr id="36867" name="Espaço Reservado para Conteúdo 2"/>
          <p:cNvSpPr>
            <a:spLocks noGrp="1"/>
          </p:cNvSpPr>
          <p:nvPr>
            <p:ph idx="1"/>
          </p:nvPr>
        </p:nvSpPr>
        <p:spPr>
          <a:xfrm>
            <a:off x="1290415" y="1844824"/>
            <a:ext cx="10061208" cy="4524784"/>
          </a:xfrm>
          <a:prstGeom prst="rect">
            <a:avLst/>
          </a:prstGeom>
        </p:spPr>
        <p:txBody>
          <a:bodyPr rtlCol="0">
            <a:normAutofit/>
          </a:bodyPr>
          <a:lstStyle/>
          <a:p>
            <a:pPr marL="0" indent="0" algn="just">
              <a:buNone/>
              <a:defRPr/>
            </a:pPr>
            <a:endParaRPr lang="pt-BR" altLang="pt-BR" sz="2999" dirty="0">
              <a:solidFill>
                <a:schemeClr val="tx1">
                  <a:lumMod val="75000"/>
                  <a:lumOff val="25000"/>
                </a:schemeClr>
              </a:solidFill>
            </a:endParaRPr>
          </a:p>
          <a:p>
            <a:pPr marL="0" indent="0" algn="just">
              <a:buNone/>
              <a:defRPr/>
            </a:pPr>
            <a:r>
              <a:rPr lang="pt-BR" altLang="pt-BR" sz="2999" dirty="0">
                <a:solidFill>
                  <a:schemeClr val="tx1">
                    <a:lumMod val="75000"/>
                    <a:lumOff val="25000"/>
                  </a:schemeClr>
                </a:solidFill>
              </a:rPr>
              <a:t>Instrumento jurídico para a realização de parcerias unicamente entre Poder Público e as Organizações da Sociedade Civil de Interesse Público (OSCIP), para fomento e execução de Projetos. </a:t>
            </a:r>
          </a:p>
        </p:txBody>
      </p:sp>
    </p:spTree>
    <p:extLst>
      <p:ext uri="{BB962C8B-B14F-4D97-AF65-F5344CB8AC3E}">
        <p14:creationId xmlns:p14="http://schemas.microsoft.com/office/powerpoint/2010/main" val="15562566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588" y="6141014"/>
            <a:ext cx="12188825" cy="0"/>
          </a:xfrm>
          <a:custGeom>
            <a:avLst/>
            <a:gdLst/>
            <a:ahLst/>
            <a:cxnLst/>
            <a:rect l="l" t="t" r="r" b="b"/>
            <a:pathLst>
              <a:path w="12192000">
                <a:moveTo>
                  <a:pt x="0" y="0"/>
                </a:moveTo>
                <a:lnTo>
                  <a:pt x="12192000" y="0"/>
                </a:lnTo>
              </a:path>
            </a:pathLst>
          </a:custGeom>
          <a:ln w="12192">
            <a:solidFill>
              <a:srgbClr val="000000"/>
            </a:solidFill>
          </a:ln>
        </p:spPr>
        <p:txBody>
          <a:bodyPr wrap="square" lIns="0" tIns="0" rIns="0" bIns="0" rtlCol="0"/>
          <a:lstStyle/>
          <a:p>
            <a:endParaRPr sz="1799"/>
          </a:p>
        </p:txBody>
      </p:sp>
      <p:sp>
        <p:nvSpPr>
          <p:cNvPr id="3" name="object 3"/>
          <p:cNvSpPr txBox="1">
            <a:spLocks noGrp="1"/>
          </p:cNvSpPr>
          <p:nvPr>
            <p:ph type="title"/>
          </p:nvPr>
        </p:nvSpPr>
        <p:spPr>
          <a:xfrm>
            <a:off x="339681" y="791741"/>
            <a:ext cx="10013496" cy="1163220"/>
          </a:xfrm>
          <a:prstGeom prst="rect">
            <a:avLst/>
          </a:prstGeom>
        </p:spPr>
        <p:txBody>
          <a:bodyPr vert="horz" wrap="square" lIns="0" tIns="542656" rIns="0" bIns="0" rtlCol="0" anchor="ctr">
            <a:spAutoFit/>
          </a:bodyPr>
          <a:lstStyle/>
          <a:p>
            <a:pPr marL="391677"/>
            <a:r>
              <a:rPr b="1" spc="-10" dirty="0">
                <a:latin typeface="Calibri Light"/>
                <a:cs typeface="Calibri Light"/>
              </a:rPr>
              <a:t>TERMO </a:t>
            </a:r>
            <a:r>
              <a:rPr b="1" spc="-5" dirty="0">
                <a:latin typeface="Calibri Light"/>
                <a:cs typeface="Calibri Light"/>
              </a:rPr>
              <a:t>DE</a:t>
            </a:r>
            <a:r>
              <a:rPr b="1" spc="-65" dirty="0">
                <a:latin typeface="Calibri Light"/>
                <a:cs typeface="Calibri Light"/>
              </a:rPr>
              <a:t> </a:t>
            </a:r>
            <a:r>
              <a:rPr b="1" spc="-50" dirty="0">
                <a:latin typeface="Calibri Light"/>
                <a:cs typeface="Calibri Light"/>
              </a:rPr>
              <a:t>PARCERIA</a:t>
            </a:r>
            <a:endParaRPr b="1" dirty="0">
              <a:latin typeface="Calibri Light"/>
              <a:cs typeface="Calibri Light"/>
            </a:endParaRPr>
          </a:p>
        </p:txBody>
      </p:sp>
      <p:sp>
        <p:nvSpPr>
          <p:cNvPr id="4" name="object 4"/>
          <p:cNvSpPr/>
          <p:nvPr/>
        </p:nvSpPr>
        <p:spPr>
          <a:xfrm>
            <a:off x="4363663" y="2289217"/>
            <a:ext cx="90147" cy="0"/>
          </a:xfrm>
          <a:custGeom>
            <a:avLst/>
            <a:gdLst/>
            <a:ahLst/>
            <a:cxnLst/>
            <a:rect l="l" t="t" r="r" b="b"/>
            <a:pathLst>
              <a:path w="90170">
                <a:moveTo>
                  <a:pt x="0" y="0"/>
                </a:moveTo>
                <a:lnTo>
                  <a:pt x="89915" y="0"/>
                </a:lnTo>
              </a:path>
            </a:pathLst>
          </a:custGeom>
          <a:ln w="10667">
            <a:solidFill>
              <a:srgbClr val="000000"/>
            </a:solidFill>
          </a:ln>
        </p:spPr>
        <p:txBody>
          <a:bodyPr wrap="square" lIns="0" tIns="0" rIns="0" bIns="0" rtlCol="0"/>
          <a:lstStyle/>
          <a:p>
            <a:endParaRPr sz="1799"/>
          </a:p>
        </p:txBody>
      </p:sp>
      <p:sp>
        <p:nvSpPr>
          <p:cNvPr id="5" name="object 5"/>
          <p:cNvSpPr/>
          <p:nvPr/>
        </p:nvSpPr>
        <p:spPr>
          <a:xfrm>
            <a:off x="5904027" y="3812821"/>
            <a:ext cx="86972" cy="0"/>
          </a:xfrm>
          <a:custGeom>
            <a:avLst/>
            <a:gdLst/>
            <a:ahLst/>
            <a:cxnLst/>
            <a:rect l="l" t="t" r="r" b="b"/>
            <a:pathLst>
              <a:path w="86995">
                <a:moveTo>
                  <a:pt x="0" y="0"/>
                </a:moveTo>
                <a:lnTo>
                  <a:pt x="86867" y="0"/>
                </a:lnTo>
              </a:path>
            </a:pathLst>
          </a:custGeom>
          <a:ln w="10668">
            <a:solidFill>
              <a:srgbClr val="000000"/>
            </a:solidFill>
          </a:ln>
        </p:spPr>
        <p:txBody>
          <a:bodyPr wrap="square" lIns="0" tIns="0" rIns="0" bIns="0" rtlCol="0"/>
          <a:lstStyle/>
          <a:p>
            <a:endParaRPr sz="1799"/>
          </a:p>
        </p:txBody>
      </p:sp>
      <p:sp>
        <p:nvSpPr>
          <p:cNvPr id="6" name="object 6"/>
          <p:cNvSpPr txBox="1"/>
          <p:nvPr/>
        </p:nvSpPr>
        <p:spPr>
          <a:xfrm>
            <a:off x="564022" y="2086959"/>
            <a:ext cx="11340270" cy="2708434"/>
          </a:xfrm>
          <a:prstGeom prst="rect">
            <a:avLst/>
          </a:prstGeom>
        </p:spPr>
        <p:txBody>
          <a:bodyPr vert="horz" wrap="square" lIns="0" tIns="0" rIns="0" bIns="0" rtlCol="0">
            <a:spAutoFit/>
          </a:bodyPr>
          <a:lstStyle/>
          <a:p>
            <a:pPr marL="12696" marR="5078" algn="just"/>
            <a:r>
              <a:rPr sz="2200" b="1" i="1" dirty="0">
                <a:latin typeface="Calibri"/>
                <a:cs typeface="Calibri"/>
              </a:rPr>
              <a:t>Lei 9790 / 1999 - Art. </a:t>
            </a:r>
            <a:r>
              <a:rPr sz="2200" b="1" i="1" spc="5" dirty="0">
                <a:latin typeface="Calibri"/>
                <a:cs typeface="Calibri"/>
              </a:rPr>
              <a:t>9</a:t>
            </a:r>
            <a:r>
              <a:rPr sz="2200" b="1" i="1" spc="7" baseline="25641" dirty="0">
                <a:latin typeface="Calibri"/>
                <a:cs typeface="Calibri"/>
              </a:rPr>
              <a:t>o </a:t>
            </a:r>
            <a:r>
              <a:rPr sz="2200" i="1" spc="-10" dirty="0">
                <a:latin typeface="Calibri"/>
                <a:cs typeface="Calibri"/>
              </a:rPr>
              <a:t>Fica </a:t>
            </a:r>
            <a:r>
              <a:rPr sz="2200" i="1" spc="-5" dirty="0">
                <a:latin typeface="Calibri"/>
                <a:cs typeface="Calibri"/>
              </a:rPr>
              <a:t>instituído </a:t>
            </a:r>
            <a:r>
              <a:rPr sz="2200" i="1" dirty="0">
                <a:latin typeface="Calibri"/>
                <a:cs typeface="Calibri"/>
              </a:rPr>
              <a:t>o </a:t>
            </a:r>
            <a:r>
              <a:rPr sz="2200" i="1" spc="-35" dirty="0">
                <a:latin typeface="Calibri"/>
                <a:cs typeface="Calibri"/>
              </a:rPr>
              <a:t>Termo </a:t>
            </a:r>
            <a:r>
              <a:rPr sz="2200" i="1" dirty="0">
                <a:latin typeface="Calibri"/>
                <a:cs typeface="Calibri"/>
              </a:rPr>
              <a:t>de </a:t>
            </a:r>
            <a:r>
              <a:rPr sz="2200" i="1" spc="-10" dirty="0">
                <a:latin typeface="Calibri"/>
                <a:cs typeface="Calibri"/>
              </a:rPr>
              <a:t>Parceria, </a:t>
            </a:r>
            <a:r>
              <a:rPr sz="2200" i="1" spc="-5" dirty="0">
                <a:latin typeface="Calibri"/>
                <a:cs typeface="Calibri"/>
              </a:rPr>
              <a:t>assim considerado  </a:t>
            </a:r>
            <a:r>
              <a:rPr sz="2200" i="1" dirty="0">
                <a:latin typeface="Calibri"/>
                <a:cs typeface="Calibri"/>
              </a:rPr>
              <a:t>o </a:t>
            </a:r>
            <a:r>
              <a:rPr sz="2200" i="1" spc="-10" dirty="0">
                <a:latin typeface="Calibri"/>
                <a:cs typeface="Calibri"/>
              </a:rPr>
              <a:t>instrumento </a:t>
            </a:r>
            <a:r>
              <a:rPr sz="2200" i="1" spc="-5" dirty="0">
                <a:latin typeface="Calibri"/>
                <a:cs typeface="Calibri"/>
              </a:rPr>
              <a:t>passível </a:t>
            </a:r>
            <a:r>
              <a:rPr sz="2200" i="1" dirty="0">
                <a:latin typeface="Calibri"/>
                <a:cs typeface="Calibri"/>
              </a:rPr>
              <a:t>de </a:t>
            </a:r>
            <a:r>
              <a:rPr sz="2200" i="1" spc="-5" dirty="0">
                <a:latin typeface="Calibri"/>
                <a:cs typeface="Calibri"/>
              </a:rPr>
              <a:t>ser firmado entre </a:t>
            </a:r>
            <a:r>
              <a:rPr sz="2200" i="1" dirty="0">
                <a:latin typeface="Calibri"/>
                <a:cs typeface="Calibri"/>
              </a:rPr>
              <a:t>o </a:t>
            </a:r>
            <a:r>
              <a:rPr sz="2200" i="1" spc="-10" dirty="0">
                <a:latin typeface="Calibri"/>
                <a:cs typeface="Calibri"/>
              </a:rPr>
              <a:t>Poder </a:t>
            </a:r>
            <a:r>
              <a:rPr sz="2200" i="1" spc="-5" dirty="0" err="1">
                <a:latin typeface="Calibri"/>
                <a:cs typeface="Calibri"/>
              </a:rPr>
              <a:t>Público</a:t>
            </a:r>
            <a:r>
              <a:rPr sz="2200" i="1" spc="-50" dirty="0">
                <a:latin typeface="Calibri"/>
                <a:cs typeface="Calibri"/>
              </a:rPr>
              <a:t> </a:t>
            </a:r>
            <a:r>
              <a:rPr sz="2200" i="1" dirty="0">
                <a:latin typeface="Calibri"/>
                <a:cs typeface="Calibri"/>
              </a:rPr>
              <a:t>e</a:t>
            </a:r>
            <a:r>
              <a:rPr lang="pt-BR" sz="2200" dirty="0">
                <a:latin typeface="Calibri"/>
                <a:cs typeface="Calibri"/>
              </a:rPr>
              <a:t> </a:t>
            </a:r>
            <a:r>
              <a:rPr sz="2200" i="1" dirty="0">
                <a:latin typeface="Calibri"/>
                <a:cs typeface="Calibri"/>
              </a:rPr>
              <a:t>as entidades </a:t>
            </a:r>
            <a:r>
              <a:rPr sz="2200" i="1" spc="-5" dirty="0">
                <a:latin typeface="Calibri"/>
                <a:cs typeface="Calibri"/>
              </a:rPr>
              <a:t>qualificadas como </a:t>
            </a:r>
            <a:r>
              <a:rPr sz="2200" i="1" spc="-10" dirty="0">
                <a:latin typeface="Calibri"/>
                <a:cs typeface="Calibri"/>
              </a:rPr>
              <a:t>Organizações </a:t>
            </a:r>
            <a:r>
              <a:rPr sz="2200" i="1" dirty="0">
                <a:latin typeface="Calibri"/>
                <a:cs typeface="Calibri"/>
              </a:rPr>
              <a:t>da </a:t>
            </a:r>
            <a:r>
              <a:rPr sz="2200" i="1" dirty="0" err="1">
                <a:latin typeface="Calibri"/>
                <a:cs typeface="Calibri"/>
              </a:rPr>
              <a:t>Sociedade</a:t>
            </a:r>
            <a:r>
              <a:rPr sz="2200" i="1" spc="-175" dirty="0">
                <a:latin typeface="Calibri"/>
                <a:cs typeface="Calibri"/>
              </a:rPr>
              <a:t> </a:t>
            </a:r>
            <a:r>
              <a:rPr sz="2200" i="1" spc="-5" dirty="0">
                <a:latin typeface="Calibri"/>
                <a:cs typeface="Calibri"/>
              </a:rPr>
              <a:t>Civil</a:t>
            </a:r>
            <a:r>
              <a:rPr lang="pt-BR" sz="2200" dirty="0">
                <a:latin typeface="Calibri"/>
                <a:cs typeface="Calibri"/>
              </a:rPr>
              <a:t> </a:t>
            </a:r>
            <a:r>
              <a:rPr sz="2200" i="1" dirty="0">
                <a:latin typeface="Calibri"/>
                <a:cs typeface="Calibri"/>
              </a:rPr>
              <a:t>de </a:t>
            </a:r>
            <a:r>
              <a:rPr sz="2200" i="1" spc="-5" dirty="0">
                <a:latin typeface="Calibri"/>
                <a:cs typeface="Calibri"/>
              </a:rPr>
              <a:t>Interesse Público destinado </a:t>
            </a:r>
            <a:r>
              <a:rPr sz="2200" i="1" dirty="0">
                <a:latin typeface="Calibri"/>
                <a:cs typeface="Calibri"/>
              </a:rPr>
              <a:t>à </a:t>
            </a:r>
            <a:r>
              <a:rPr sz="2200" i="1" spc="-10" dirty="0">
                <a:latin typeface="Calibri"/>
                <a:cs typeface="Calibri"/>
              </a:rPr>
              <a:t>formação </a:t>
            </a:r>
            <a:r>
              <a:rPr sz="2200" i="1" dirty="0">
                <a:latin typeface="Calibri"/>
                <a:cs typeface="Calibri"/>
              </a:rPr>
              <a:t>de </a:t>
            </a:r>
            <a:r>
              <a:rPr sz="2200" i="1" spc="-5" dirty="0">
                <a:latin typeface="Calibri"/>
                <a:cs typeface="Calibri"/>
              </a:rPr>
              <a:t>vínculo </a:t>
            </a:r>
            <a:r>
              <a:rPr sz="2200" i="1" dirty="0">
                <a:latin typeface="Calibri"/>
                <a:cs typeface="Calibri"/>
              </a:rPr>
              <a:t>de </a:t>
            </a:r>
            <a:r>
              <a:rPr sz="2200" i="1" spc="-5" dirty="0">
                <a:latin typeface="Calibri"/>
                <a:cs typeface="Calibri"/>
              </a:rPr>
              <a:t>cooperação  entre </a:t>
            </a:r>
            <a:r>
              <a:rPr sz="2200" i="1" dirty="0">
                <a:latin typeface="Calibri"/>
                <a:cs typeface="Calibri"/>
              </a:rPr>
              <a:t>as </a:t>
            </a:r>
            <a:r>
              <a:rPr sz="2200" i="1" spc="-5" dirty="0">
                <a:latin typeface="Calibri"/>
                <a:cs typeface="Calibri"/>
              </a:rPr>
              <a:t>partes, para </a:t>
            </a:r>
            <a:r>
              <a:rPr sz="2200" i="1" dirty="0">
                <a:latin typeface="Calibri"/>
                <a:cs typeface="Calibri"/>
              </a:rPr>
              <a:t>o </a:t>
            </a:r>
            <a:r>
              <a:rPr sz="2200" i="1" spc="-15" dirty="0">
                <a:latin typeface="Calibri"/>
                <a:cs typeface="Calibri"/>
              </a:rPr>
              <a:t>fomento </a:t>
            </a:r>
            <a:r>
              <a:rPr sz="2200" i="1" dirty="0">
                <a:latin typeface="Calibri"/>
                <a:cs typeface="Calibri"/>
              </a:rPr>
              <a:t>e a </a:t>
            </a:r>
            <a:r>
              <a:rPr sz="2200" i="1" spc="-15" dirty="0">
                <a:latin typeface="Calibri"/>
                <a:cs typeface="Calibri"/>
              </a:rPr>
              <a:t>execução </a:t>
            </a:r>
            <a:r>
              <a:rPr sz="2200" i="1" dirty="0">
                <a:latin typeface="Calibri"/>
                <a:cs typeface="Calibri"/>
              </a:rPr>
              <a:t>das</a:t>
            </a:r>
            <a:r>
              <a:rPr sz="2200" i="1" spc="-80" dirty="0">
                <a:latin typeface="Calibri"/>
                <a:cs typeface="Calibri"/>
              </a:rPr>
              <a:t> </a:t>
            </a:r>
            <a:r>
              <a:rPr sz="2200" i="1" spc="-5" dirty="0" err="1">
                <a:latin typeface="Calibri"/>
                <a:cs typeface="Calibri"/>
              </a:rPr>
              <a:t>atividades</a:t>
            </a:r>
            <a:r>
              <a:rPr lang="pt-BR" sz="2200" dirty="0">
                <a:latin typeface="Calibri"/>
                <a:cs typeface="Calibri"/>
              </a:rPr>
              <a:t> </a:t>
            </a:r>
            <a:r>
              <a:rPr sz="2200" i="1" dirty="0">
                <a:latin typeface="Calibri"/>
                <a:cs typeface="Calibri"/>
              </a:rPr>
              <a:t>de </a:t>
            </a:r>
            <a:r>
              <a:rPr sz="2200" i="1" spc="-5" dirty="0">
                <a:latin typeface="Calibri"/>
                <a:cs typeface="Calibri"/>
              </a:rPr>
              <a:t>interesse público </a:t>
            </a:r>
            <a:r>
              <a:rPr sz="2200" i="1" spc="-10" dirty="0">
                <a:latin typeface="Calibri"/>
                <a:cs typeface="Calibri"/>
              </a:rPr>
              <a:t>previstas </a:t>
            </a:r>
            <a:r>
              <a:rPr sz="2200" i="1" dirty="0">
                <a:latin typeface="Calibri"/>
                <a:cs typeface="Calibri"/>
              </a:rPr>
              <a:t>no </a:t>
            </a:r>
            <a:r>
              <a:rPr sz="2200" i="1" spc="-5" dirty="0">
                <a:latin typeface="Calibri"/>
                <a:cs typeface="Calibri"/>
              </a:rPr>
              <a:t>art. </a:t>
            </a:r>
            <a:r>
              <a:rPr sz="2200" i="1" spc="5" dirty="0">
                <a:latin typeface="Calibri"/>
                <a:cs typeface="Calibri"/>
              </a:rPr>
              <a:t>3</a:t>
            </a:r>
            <a:r>
              <a:rPr sz="2200" i="1" spc="7" baseline="25641" dirty="0">
                <a:latin typeface="Calibri"/>
                <a:cs typeface="Calibri"/>
              </a:rPr>
              <a:t>o </a:t>
            </a:r>
            <a:r>
              <a:rPr sz="2200" i="1" spc="-10" dirty="0">
                <a:latin typeface="Calibri"/>
                <a:cs typeface="Calibri"/>
              </a:rPr>
              <a:t>desta</a:t>
            </a:r>
            <a:r>
              <a:rPr sz="2200" i="1" spc="-5" dirty="0">
                <a:latin typeface="Calibri"/>
                <a:cs typeface="Calibri"/>
              </a:rPr>
              <a:t> Lei.</a:t>
            </a:r>
            <a:endParaRPr sz="2200" dirty="0">
              <a:latin typeface="Calibri"/>
              <a:cs typeface="Calibri"/>
            </a:endParaRPr>
          </a:p>
          <a:p>
            <a:pPr algn="just">
              <a:spcBef>
                <a:spcPts val="40"/>
              </a:spcBef>
            </a:pPr>
            <a:endParaRPr sz="2200" dirty="0">
              <a:latin typeface="Times New Roman"/>
              <a:cs typeface="Times New Roman"/>
            </a:endParaRPr>
          </a:p>
          <a:p>
            <a:pPr marL="12696" marR="1444192" algn="just">
              <a:spcBef>
                <a:spcPts val="5"/>
              </a:spcBef>
            </a:pPr>
            <a:r>
              <a:rPr sz="2200" b="1" i="1" dirty="0">
                <a:latin typeface="Calibri"/>
                <a:cs typeface="Calibri"/>
              </a:rPr>
              <a:t>Art. 10</a:t>
            </a:r>
            <a:r>
              <a:rPr sz="2200" i="1" dirty="0">
                <a:latin typeface="Calibri"/>
                <a:cs typeface="Calibri"/>
              </a:rPr>
              <a:t>. O </a:t>
            </a:r>
            <a:r>
              <a:rPr sz="2200" i="1" spc="-35" dirty="0">
                <a:latin typeface="Calibri"/>
                <a:cs typeface="Calibri"/>
              </a:rPr>
              <a:t>Termo </a:t>
            </a:r>
            <a:r>
              <a:rPr sz="2200" i="1" dirty="0">
                <a:latin typeface="Calibri"/>
                <a:cs typeface="Calibri"/>
              </a:rPr>
              <a:t>de </a:t>
            </a:r>
            <a:r>
              <a:rPr sz="2200" i="1" spc="-10" dirty="0">
                <a:latin typeface="Calibri"/>
                <a:cs typeface="Calibri"/>
              </a:rPr>
              <a:t>Parceria </a:t>
            </a:r>
            <a:r>
              <a:rPr sz="2200" i="1" spc="-5" dirty="0">
                <a:latin typeface="Calibri"/>
                <a:cs typeface="Calibri"/>
              </a:rPr>
              <a:t>firmado </a:t>
            </a:r>
            <a:r>
              <a:rPr sz="2200" i="1" dirty="0">
                <a:latin typeface="Calibri"/>
                <a:cs typeface="Calibri"/>
              </a:rPr>
              <a:t>de </a:t>
            </a:r>
            <a:r>
              <a:rPr sz="2200" i="1" spc="-5" dirty="0">
                <a:latin typeface="Calibri"/>
                <a:cs typeface="Calibri"/>
              </a:rPr>
              <a:t>comum acordo entre </a:t>
            </a:r>
            <a:r>
              <a:rPr sz="2200" i="1" dirty="0">
                <a:latin typeface="Calibri"/>
                <a:cs typeface="Calibri"/>
              </a:rPr>
              <a:t>o  </a:t>
            </a:r>
            <a:r>
              <a:rPr sz="2200" i="1" spc="-10" dirty="0">
                <a:latin typeface="Calibri"/>
                <a:cs typeface="Calibri"/>
              </a:rPr>
              <a:t>Poder </a:t>
            </a:r>
            <a:r>
              <a:rPr sz="2200" i="1" spc="-5" dirty="0">
                <a:latin typeface="Calibri"/>
                <a:cs typeface="Calibri"/>
              </a:rPr>
              <a:t>Público </a:t>
            </a:r>
            <a:r>
              <a:rPr sz="2200" i="1" dirty="0">
                <a:latin typeface="Calibri"/>
                <a:cs typeface="Calibri"/>
              </a:rPr>
              <a:t>e as</a:t>
            </a:r>
            <a:r>
              <a:rPr lang="pt-BR" sz="2200" i="1" dirty="0">
                <a:latin typeface="Calibri"/>
                <a:cs typeface="Calibri"/>
              </a:rPr>
              <a:t> </a:t>
            </a:r>
            <a:r>
              <a:rPr sz="2200" i="1" spc="-10" dirty="0" err="1">
                <a:latin typeface="Calibri"/>
                <a:cs typeface="Calibri"/>
              </a:rPr>
              <a:t>Organizações</a:t>
            </a:r>
            <a:r>
              <a:rPr sz="2200" i="1" spc="-10" dirty="0">
                <a:latin typeface="Calibri"/>
                <a:cs typeface="Calibri"/>
              </a:rPr>
              <a:t> </a:t>
            </a:r>
            <a:r>
              <a:rPr sz="2200" i="1" dirty="0">
                <a:latin typeface="Calibri"/>
                <a:cs typeface="Calibri"/>
              </a:rPr>
              <a:t>da Sociedade </a:t>
            </a:r>
            <a:r>
              <a:rPr sz="2200" i="1" spc="-5" dirty="0">
                <a:latin typeface="Calibri"/>
                <a:cs typeface="Calibri"/>
              </a:rPr>
              <a:t>Civil </a:t>
            </a:r>
            <a:r>
              <a:rPr sz="2200" i="1" dirty="0">
                <a:latin typeface="Calibri"/>
                <a:cs typeface="Calibri"/>
              </a:rPr>
              <a:t>de </a:t>
            </a:r>
            <a:r>
              <a:rPr sz="2200" i="1" spc="-5" dirty="0">
                <a:latin typeface="Calibri"/>
                <a:cs typeface="Calibri"/>
              </a:rPr>
              <a:t>Interesse  Público </a:t>
            </a:r>
            <a:r>
              <a:rPr sz="2200" i="1" spc="-5" dirty="0" err="1">
                <a:latin typeface="Calibri"/>
                <a:cs typeface="Calibri"/>
              </a:rPr>
              <a:t>discriminará</a:t>
            </a:r>
            <a:r>
              <a:rPr sz="2200" i="1" spc="-5" dirty="0">
                <a:latin typeface="Calibri"/>
                <a:cs typeface="Calibri"/>
              </a:rPr>
              <a:t> </a:t>
            </a:r>
            <a:r>
              <a:rPr sz="2200" i="1" spc="-5" dirty="0" err="1">
                <a:latin typeface="Calibri"/>
                <a:cs typeface="Calibri"/>
              </a:rPr>
              <a:t>direitos</a:t>
            </a:r>
            <a:r>
              <a:rPr sz="2200" i="1" spc="-5" dirty="0">
                <a:latin typeface="Calibri"/>
                <a:cs typeface="Calibri"/>
              </a:rPr>
              <a:t>,</a:t>
            </a:r>
            <a:r>
              <a:rPr lang="pt-BR" sz="2200" i="1" spc="-5" dirty="0">
                <a:latin typeface="Calibri"/>
                <a:cs typeface="Calibri"/>
              </a:rPr>
              <a:t> </a:t>
            </a:r>
            <a:r>
              <a:rPr sz="2200" i="1" spc="-5" dirty="0" err="1">
                <a:latin typeface="Calibri"/>
                <a:cs typeface="Calibri"/>
              </a:rPr>
              <a:t>responsabilidades</a:t>
            </a:r>
            <a:r>
              <a:rPr sz="2200" i="1" spc="-5" dirty="0">
                <a:latin typeface="Calibri"/>
                <a:cs typeface="Calibri"/>
              </a:rPr>
              <a:t> </a:t>
            </a:r>
            <a:r>
              <a:rPr sz="2200" i="1" dirty="0">
                <a:latin typeface="Calibri"/>
                <a:cs typeface="Calibri"/>
              </a:rPr>
              <a:t>e </a:t>
            </a:r>
            <a:r>
              <a:rPr sz="2200" i="1" spc="-5" dirty="0">
                <a:latin typeface="Calibri"/>
                <a:cs typeface="Calibri"/>
              </a:rPr>
              <a:t>obrigações </a:t>
            </a:r>
            <a:r>
              <a:rPr sz="2200" i="1" dirty="0">
                <a:latin typeface="Calibri"/>
                <a:cs typeface="Calibri"/>
              </a:rPr>
              <a:t>das  </a:t>
            </a:r>
            <a:r>
              <a:rPr sz="2200" i="1" spc="-5" dirty="0">
                <a:latin typeface="Calibri"/>
                <a:cs typeface="Calibri"/>
              </a:rPr>
              <a:t>partes</a:t>
            </a:r>
            <a:r>
              <a:rPr sz="2200" i="1" spc="-70" dirty="0">
                <a:latin typeface="Calibri"/>
                <a:cs typeface="Calibri"/>
              </a:rPr>
              <a:t> </a:t>
            </a:r>
            <a:r>
              <a:rPr sz="2200" i="1" spc="-10" dirty="0">
                <a:latin typeface="Calibri"/>
                <a:cs typeface="Calibri"/>
              </a:rPr>
              <a:t>signatárias</a:t>
            </a:r>
            <a:endParaRPr sz="2200" dirty="0">
              <a:latin typeface="Calibri"/>
              <a:cs typeface="Calibri"/>
            </a:endParaRPr>
          </a:p>
        </p:txBody>
      </p:sp>
      <p:pic>
        <p:nvPicPr>
          <p:cNvPr id="7" name="Image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681" y="228288"/>
            <a:ext cx="1905000" cy="952500"/>
          </a:xfrm>
          <a:prstGeom prst="rect">
            <a:avLst/>
          </a:prstGeom>
        </p:spPr>
      </p:pic>
    </p:spTree>
    <p:extLst>
      <p:ext uri="{BB962C8B-B14F-4D97-AF65-F5344CB8AC3E}">
        <p14:creationId xmlns:p14="http://schemas.microsoft.com/office/powerpoint/2010/main" val="772754323"/>
      </p:ext>
    </p:extLst>
  </p:cSld>
  <p:clrMapOvr>
    <a:masterClrMapping/>
  </p:clrMapOvr>
  <mc:AlternateContent xmlns:mc="http://schemas.openxmlformats.org/markup-compatibility/2006" xmlns:p14="http://schemas.microsoft.com/office/powerpoint/2010/main">
    <mc:Choice Requires="p14">
      <p:transition spd="slow" p14:dur="2000" advTm="3738"/>
    </mc:Choice>
    <mc:Fallback xmlns="">
      <p:transition spd="slow" advTm="3738"/>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92925" y="624110"/>
            <a:ext cx="7865525" cy="761778"/>
          </a:xfrm>
        </p:spPr>
        <p:txBody>
          <a:bodyPr/>
          <a:lstStyle/>
          <a:p>
            <a:pPr algn="ctr"/>
            <a:r>
              <a:rPr lang="pt-BR" b="1" dirty="0"/>
              <a:t>PLANEJAMENTO</a:t>
            </a:r>
          </a:p>
        </p:txBody>
      </p:sp>
      <p:sp>
        <p:nvSpPr>
          <p:cNvPr id="3" name="Espaço Reservado para Conteúdo 2"/>
          <p:cNvSpPr>
            <a:spLocks noGrp="1"/>
          </p:cNvSpPr>
          <p:nvPr>
            <p:ph idx="1"/>
          </p:nvPr>
        </p:nvSpPr>
        <p:spPr>
          <a:xfrm>
            <a:off x="948583" y="2133599"/>
            <a:ext cx="10556029" cy="3404075"/>
          </a:xfrm>
        </p:spPr>
        <p:txBody>
          <a:bodyPr>
            <a:normAutofit/>
          </a:bodyPr>
          <a:lstStyle/>
          <a:p>
            <a:pPr marL="0" indent="0" algn="just">
              <a:buNone/>
            </a:pPr>
            <a:r>
              <a:rPr lang="pt-BR" dirty="0"/>
              <a:t>	A etapa de planejamento e comum tanto a administração publica quanto ás organizações da sociedade civil. E a fase mais importante de uma parceria, pois um bom planejamento garante a efetividade das etapas seguintes de seleção e celebração, execução, monitoramento e avaliação e, sobretudo, prestação de contas.</a:t>
            </a:r>
          </a:p>
          <a:p>
            <a:pPr marL="0" indent="0" algn="just">
              <a:buNone/>
            </a:pPr>
            <a:r>
              <a:rPr lang="pt-BR" dirty="0"/>
              <a:t>	Desde a etapa de planejamento poderá ser desenhado o Plano de Trabalho, documento essencial que servira de guia para a realização da parceria e que devera conter as seguintes informações:</a:t>
            </a:r>
          </a:p>
        </p:txBody>
      </p:sp>
    </p:spTree>
    <p:extLst>
      <p:ext uri="{BB962C8B-B14F-4D97-AF65-F5344CB8AC3E}">
        <p14:creationId xmlns:p14="http://schemas.microsoft.com/office/powerpoint/2010/main" val="25322480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ço Reservado para Conteúdo 6"/>
          <p:cNvPicPr>
            <a:picLocks noGrp="1" noChangeAspect="1"/>
          </p:cNvPicPr>
          <p:nvPr>
            <p:ph idx="1"/>
          </p:nvPr>
        </p:nvPicPr>
        <p:blipFill>
          <a:blip r:embed="rId2"/>
          <a:stretch>
            <a:fillRect/>
          </a:stretch>
        </p:blipFill>
        <p:spPr>
          <a:xfrm>
            <a:off x="509953" y="298938"/>
            <a:ext cx="10893669" cy="6242539"/>
          </a:xfrm>
          <a:prstGeom prst="rect">
            <a:avLst/>
          </a:prstGeom>
        </p:spPr>
      </p:pic>
    </p:spTree>
    <p:extLst>
      <p:ext uri="{BB962C8B-B14F-4D97-AF65-F5344CB8AC3E}">
        <p14:creationId xmlns:p14="http://schemas.microsoft.com/office/powerpoint/2010/main" val="3996567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pic>
        <p:nvPicPr>
          <p:cNvPr id="4" name="Espaço Reservado para Conteúdo 3"/>
          <p:cNvPicPr>
            <a:picLocks noGrp="1" noChangeAspect="1"/>
          </p:cNvPicPr>
          <p:nvPr>
            <p:ph idx="1"/>
          </p:nvPr>
        </p:nvPicPr>
        <p:blipFill rotWithShape="1">
          <a:blip r:embed="rId2"/>
          <a:srcRect l="51271" t="38863" r="6725" b="31254"/>
          <a:stretch/>
        </p:blipFill>
        <p:spPr>
          <a:xfrm>
            <a:off x="1298962" y="1777525"/>
            <a:ext cx="8568368" cy="3449568"/>
          </a:xfrm>
          <a:prstGeom prst="rect">
            <a:avLst/>
          </a:prstGeom>
        </p:spPr>
      </p:pic>
    </p:spTree>
    <p:extLst>
      <p:ext uri="{BB962C8B-B14F-4D97-AF65-F5344CB8AC3E}">
        <p14:creationId xmlns:p14="http://schemas.microsoft.com/office/powerpoint/2010/main" val="20925106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67561" y="352542"/>
            <a:ext cx="8229600" cy="936104"/>
          </a:xfrm>
        </p:spPr>
        <p:txBody>
          <a:bodyPr/>
          <a:lstStyle/>
          <a:p>
            <a:r>
              <a:rPr lang="pt-BR" dirty="0">
                <a:solidFill>
                  <a:schemeClr val="accent2"/>
                </a:solidFill>
                <a:latin typeface="Cambria" panose="02040503050406030204" pitchFamily="18" charset="0"/>
              </a:rPr>
              <a:t>Contexto</a:t>
            </a:r>
          </a:p>
        </p:txBody>
      </p:sp>
      <p:sp>
        <p:nvSpPr>
          <p:cNvPr id="3" name="Espaço Reservado para Conteúdo 2"/>
          <p:cNvSpPr>
            <a:spLocks noGrp="1"/>
          </p:cNvSpPr>
          <p:nvPr>
            <p:ph idx="1"/>
          </p:nvPr>
        </p:nvSpPr>
        <p:spPr>
          <a:xfrm>
            <a:off x="1276767" y="1609860"/>
            <a:ext cx="10211188" cy="4868214"/>
          </a:xfrm>
        </p:spPr>
        <p:txBody>
          <a:bodyPr>
            <a:noAutofit/>
          </a:bodyPr>
          <a:lstStyle/>
          <a:p>
            <a:pPr marL="0" indent="0" algn="just">
              <a:buNone/>
            </a:pPr>
            <a:r>
              <a:rPr lang="pt-BR" sz="2200" i="1" dirty="0"/>
              <a:t>Criminalização, desconfiança pública </a:t>
            </a:r>
          </a:p>
          <a:p>
            <a:pPr marL="0" indent="0" algn="just">
              <a:buNone/>
            </a:pPr>
            <a:endParaRPr lang="pt-BR" sz="2200" dirty="0"/>
          </a:p>
          <a:p>
            <a:pPr algn="just">
              <a:buFont typeface="Wingdings" panose="05000000000000000000" pitchFamily="2" charset="2"/>
              <a:buChar char="q"/>
            </a:pPr>
            <a:r>
              <a:rPr lang="pt-BR" sz="2200" dirty="0"/>
              <a:t>1ª. CPI das ONGs (2001-2002), CPI da Terra (2003-2005) e 2ª. CPI das ONGs (2007-2010) </a:t>
            </a:r>
          </a:p>
          <a:p>
            <a:pPr marL="0" indent="0" algn="just">
              <a:buNone/>
            </a:pPr>
            <a:endParaRPr lang="pt-BR" sz="2200" dirty="0"/>
          </a:p>
          <a:p>
            <a:pPr algn="just">
              <a:buFont typeface="Wingdings" panose="05000000000000000000" pitchFamily="2" charset="2"/>
              <a:buChar char="q"/>
            </a:pPr>
            <a:r>
              <a:rPr lang="pt-BR" sz="2200" dirty="0"/>
              <a:t>Casos isolados de má </a:t>
            </a:r>
            <a:r>
              <a:rPr lang="pt-BR" sz="2200" dirty="0" err="1"/>
              <a:t>versação</a:t>
            </a:r>
            <a:r>
              <a:rPr lang="pt-BR" sz="2200" dirty="0"/>
              <a:t> de recursos públicos estendidos a todo o campo da sociedade civil organizada.  </a:t>
            </a:r>
          </a:p>
          <a:p>
            <a:pPr marL="0" indent="0" algn="just">
              <a:buNone/>
            </a:pPr>
            <a:endParaRPr lang="pt-BR" sz="2200" dirty="0"/>
          </a:p>
          <a:p>
            <a:pPr algn="just">
              <a:buFont typeface="Wingdings" panose="05000000000000000000" pitchFamily="2" charset="2"/>
              <a:buChar char="q"/>
            </a:pPr>
            <a:r>
              <a:rPr lang="pt-BR" sz="2200" dirty="0"/>
              <a:t>Criminalização burocrática”, pela insegurança jurídica e ausência de regras claras em relação as parcerias. </a:t>
            </a:r>
          </a:p>
          <a:p>
            <a:pPr marL="0" indent="0" algn="just">
              <a:buNone/>
            </a:pPr>
            <a:r>
              <a:rPr lang="pt-BR" sz="2200" dirty="0"/>
              <a:t> </a:t>
            </a:r>
          </a:p>
        </p:txBody>
      </p:sp>
      <p:pic>
        <p:nvPicPr>
          <p:cNvPr id="7" name="Imagem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681" y="228288"/>
            <a:ext cx="1905000" cy="952500"/>
          </a:xfrm>
          <a:prstGeom prst="rect">
            <a:avLst/>
          </a:prstGeom>
        </p:spPr>
      </p:pic>
    </p:spTree>
    <p:extLst>
      <p:ext uri="{BB962C8B-B14F-4D97-AF65-F5344CB8AC3E}">
        <p14:creationId xmlns:p14="http://schemas.microsoft.com/office/powerpoint/2010/main" val="1528941030"/>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b="1" dirty="0"/>
              <a:t>Aspectos Estatutários </a:t>
            </a:r>
          </a:p>
        </p:txBody>
      </p:sp>
      <p:sp>
        <p:nvSpPr>
          <p:cNvPr id="3" name="Espaço Reservado para Conteúdo 2"/>
          <p:cNvSpPr>
            <a:spLocks noGrp="1"/>
          </p:cNvSpPr>
          <p:nvPr>
            <p:ph idx="1"/>
          </p:nvPr>
        </p:nvSpPr>
        <p:spPr/>
        <p:txBody>
          <a:bodyPr/>
          <a:lstStyle/>
          <a:p>
            <a:pPr algn="ctr"/>
            <a:r>
              <a:rPr lang="pt-BR" b="1" dirty="0"/>
              <a:t>Definições fundamentais para o direcionamento de uma organização sem fins lucrativos </a:t>
            </a:r>
          </a:p>
          <a:p>
            <a:endParaRPr lang="pt-BR" dirty="0"/>
          </a:p>
          <a:p>
            <a:r>
              <a:rPr lang="pt-BR" dirty="0"/>
              <a:t>Necessidade social; </a:t>
            </a:r>
          </a:p>
          <a:p>
            <a:r>
              <a:rPr lang="pt-BR" dirty="0"/>
              <a:t>Visão e missão institucionais (finalidade) </a:t>
            </a:r>
          </a:p>
          <a:p>
            <a:r>
              <a:rPr lang="pt-BR" dirty="0"/>
              <a:t>Público alvo, abrangência geográfica e </a:t>
            </a:r>
            <a:r>
              <a:rPr lang="pt-BR" dirty="0" err="1"/>
              <a:t>stakeholders</a:t>
            </a:r>
            <a:r>
              <a:rPr lang="pt-BR" dirty="0"/>
              <a:t> </a:t>
            </a:r>
          </a:p>
          <a:p>
            <a:r>
              <a:rPr lang="pt-BR" dirty="0"/>
              <a:t>Programas e projetos</a:t>
            </a:r>
          </a:p>
        </p:txBody>
      </p:sp>
    </p:spTree>
    <p:extLst>
      <p:ext uri="{BB962C8B-B14F-4D97-AF65-F5344CB8AC3E}">
        <p14:creationId xmlns:p14="http://schemas.microsoft.com/office/powerpoint/2010/main" val="25549939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b="1" dirty="0"/>
              <a:t>Aspectos Estatutários </a:t>
            </a:r>
          </a:p>
        </p:txBody>
      </p:sp>
      <p:sp>
        <p:nvSpPr>
          <p:cNvPr id="3" name="Espaço Reservado para Conteúdo 2"/>
          <p:cNvSpPr>
            <a:spLocks noGrp="1"/>
          </p:cNvSpPr>
          <p:nvPr>
            <p:ph idx="1"/>
          </p:nvPr>
        </p:nvSpPr>
        <p:spPr/>
        <p:txBody>
          <a:bodyPr/>
          <a:lstStyle/>
          <a:p>
            <a:pPr algn="ctr"/>
            <a:r>
              <a:rPr lang="pt-BR" b="1" dirty="0"/>
              <a:t>Definições fundamentais para o direcionamento de uma organização sem fins lucrativos </a:t>
            </a:r>
          </a:p>
          <a:p>
            <a:pPr algn="ctr"/>
            <a:endParaRPr lang="pt-BR" b="1" dirty="0"/>
          </a:p>
          <a:p>
            <a:r>
              <a:rPr lang="pt-BR" dirty="0"/>
              <a:t>Governança (órgãos e tomada de decisões) </a:t>
            </a:r>
          </a:p>
          <a:p>
            <a:r>
              <a:rPr lang="pt-BR" dirty="0"/>
              <a:t>Serviços Investimento </a:t>
            </a:r>
          </a:p>
          <a:p>
            <a:r>
              <a:rPr lang="pt-BR" dirty="0"/>
              <a:t>Fontes de recursos (começo do plano de sustentabilidade) </a:t>
            </a:r>
          </a:p>
          <a:p>
            <a:r>
              <a:rPr lang="pt-BR" dirty="0"/>
              <a:t>Patrimônio </a:t>
            </a:r>
          </a:p>
          <a:p>
            <a:r>
              <a:rPr lang="pt-BR" dirty="0"/>
              <a:t>Prestação de contas</a:t>
            </a:r>
          </a:p>
        </p:txBody>
      </p:sp>
    </p:spTree>
    <p:extLst>
      <p:ext uri="{BB962C8B-B14F-4D97-AF65-F5344CB8AC3E}">
        <p14:creationId xmlns:p14="http://schemas.microsoft.com/office/powerpoint/2010/main" val="5436337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b="1" dirty="0"/>
              <a:t>Aspectos Estatutários </a:t>
            </a:r>
          </a:p>
        </p:txBody>
      </p:sp>
      <p:sp>
        <p:nvSpPr>
          <p:cNvPr id="3" name="Espaço Reservado para Conteúdo 2"/>
          <p:cNvSpPr>
            <a:spLocks noGrp="1"/>
          </p:cNvSpPr>
          <p:nvPr>
            <p:ph idx="1"/>
          </p:nvPr>
        </p:nvSpPr>
        <p:spPr/>
        <p:txBody>
          <a:bodyPr/>
          <a:lstStyle/>
          <a:p>
            <a:pPr marL="0" indent="0" algn="ctr">
              <a:buNone/>
            </a:pPr>
            <a:endParaRPr lang="pt-BR" b="1" dirty="0"/>
          </a:p>
          <a:p>
            <a:pPr marL="0" indent="0" algn="ctr">
              <a:buNone/>
            </a:pPr>
            <a:r>
              <a:rPr lang="pt-BR" b="1" dirty="0"/>
              <a:t>Administração Pública deve ANALISAR os Estatutos Sociais, PONTUAR possíveis alterações e ORIENTAR para que as Entidades se regularizem. </a:t>
            </a:r>
          </a:p>
          <a:p>
            <a:pPr algn="ctr"/>
            <a:endParaRPr lang="pt-BR" b="1" dirty="0"/>
          </a:p>
          <a:p>
            <a:pPr marL="0" indent="0" algn="ctr">
              <a:buNone/>
            </a:pPr>
            <a:r>
              <a:rPr lang="pt-BR" b="1" i="1" dirty="0">
                <a:solidFill>
                  <a:srgbClr val="FF0000"/>
                </a:solidFill>
              </a:rPr>
              <a:t>Requisitos estatutários para celebração de parceria com poder público (Lei 13.019/2014, art. 13)</a:t>
            </a:r>
          </a:p>
        </p:txBody>
      </p:sp>
    </p:spTree>
    <p:extLst>
      <p:ext uri="{BB962C8B-B14F-4D97-AF65-F5344CB8AC3E}">
        <p14:creationId xmlns:p14="http://schemas.microsoft.com/office/powerpoint/2010/main" val="2106771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2"/>
          <p:cNvSpPr>
            <a:spLocks noChangeArrowheads="1"/>
          </p:cNvSpPr>
          <p:nvPr/>
        </p:nvSpPr>
        <p:spPr bwMode="auto">
          <a:xfrm>
            <a:off x="1991544" y="3394155"/>
            <a:ext cx="8254928"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eaLnBrk="0">
              <a:defRPr>
                <a:solidFill>
                  <a:schemeClr val="tx1"/>
                </a:solidFill>
                <a:latin typeface="Arial" charset="0"/>
                <a:ea typeface="Microsoft YaHei" pitchFamily="34" charset="-122"/>
              </a:defRPr>
            </a:lvl1pPr>
            <a:lvl2pPr eaLnBrk="0">
              <a:defRPr>
                <a:solidFill>
                  <a:schemeClr val="tx1"/>
                </a:solidFill>
                <a:latin typeface="Arial" charset="0"/>
                <a:ea typeface="Microsoft YaHei" pitchFamily="34" charset="-122"/>
              </a:defRPr>
            </a:lvl2pPr>
            <a:lvl3pPr eaLnBrk="0">
              <a:defRPr>
                <a:solidFill>
                  <a:schemeClr val="tx1"/>
                </a:solidFill>
                <a:latin typeface="Arial" charset="0"/>
                <a:ea typeface="Microsoft YaHei" pitchFamily="34" charset="-122"/>
              </a:defRPr>
            </a:lvl3pPr>
            <a:lvl4pPr eaLnBrk="0">
              <a:defRPr>
                <a:solidFill>
                  <a:schemeClr val="tx1"/>
                </a:solidFill>
                <a:latin typeface="Arial" charset="0"/>
                <a:ea typeface="Microsoft YaHei" pitchFamily="34" charset="-122"/>
              </a:defRPr>
            </a:lvl4pPr>
            <a:lvl5pPr eaLnBrk="0">
              <a:defRPr>
                <a:solidFill>
                  <a:schemeClr val="tx1"/>
                </a:solidFill>
                <a:latin typeface="Arial" charset="0"/>
                <a:ea typeface="Microsoft YaHei"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defRPr>
                <a:solidFill>
                  <a:schemeClr val="tx1"/>
                </a:solidFill>
                <a:latin typeface="Arial" charset="0"/>
                <a:ea typeface="Microsoft YaHei"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defRPr>
                <a:solidFill>
                  <a:schemeClr val="tx1"/>
                </a:solidFill>
                <a:latin typeface="Arial" charset="0"/>
                <a:ea typeface="Microsoft YaHei"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defRPr>
                <a:solidFill>
                  <a:schemeClr val="tx1"/>
                </a:solidFill>
                <a:latin typeface="Arial" charset="0"/>
                <a:ea typeface="Microsoft YaHei"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defRPr>
                <a:solidFill>
                  <a:schemeClr val="tx1"/>
                </a:solidFill>
                <a:latin typeface="Arial" charset="0"/>
                <a:ea typeface="Microsoft YaHei" pitchFamily="34" charset="-122"/>
              </a:defRPr>
            </a:lvl9pPr>
          </a:lstStyle>
          <a:p>
            <a:pPr marL="342900" indent="-342900" algn="just" eaLnBrk="1">
              <a:spcBef>
                <a:spcPts val="1200"/>
              </a:spcBef>
              <a:buFontTx/>
              <a:buAutoNum type="arabicPeriod"/>
            </a:pPr>
            <a:r>
              <a:rPr lang="pt-BR" sz="2000" dirty="0">
                <a:solidFill>
                  <a:prstClr val="black"/>
                </a:solidFill>
                <a:latin typeface="Arial" panose="020B0604020202020204" pitchFamily="34" charset="0"/>
                <a:cs typeface="Arial" panose="020B0604020202020204" pitchFamily="34" charset="0"/>
              </a:rPr>
              <a:t>A administração pública deverá manter, em seu sítio oficial na internet, a relação das parcerias celebradas e dos respectivos planos de trabalho, até cento e oitenta dias após o respectivo encerramento. (Art. 10)</a:t>
            </a:r>
          </a:p>
          <a:p>
            <a:pPr marL="342900" indent="-342900" algn="just" eaLnBrk="1">
              <a:spcBef>
                <a:spcPts val="1200"/>
              </a:spcBef>
              <a:buFontTx/>
              <a:buAutoNum type="arabicPeriod"/>
            </a:pPr>
            <a:r>
              <a:rPr lang="pt-BR" sz="2000" dirty="0">
                <a:solidFill>
                  <a:prstClr val="black"/>
                </a:solidFill>
                <a:latin typeface="Arial" panose="020B0604020202020204" pitchFamily="34" charset="0"/>
                <a:cs typeface="Arial" panose="020B0604020202020204" pitchFamily="34" charset="0"/>
              </a:rPr>
              <a:t>Art. 11 – A organização da Sociedade Civil deverá divulgar na internet e em locais visíveis de suas sedes sociais todas as parcerias celebradas. </a:t>
            </a:r>
          </a:p>
          <a:p>
            <a:pPr marL="342900" indent="-342900" algn="just" eaLnBrk="1">
              <a:spcBef>
                <a:spcPts val="1200"/>
              </a:spcBef>
              <a:buFontTx/>
              <a:buAutoNum type="arabicPeriod"/>
            </a:pPr>
            <a:r>
              <a:rPr lang="pt-BR" altLang="pt-BR" sz="2000" dirty="0">
                <a:solidFill>
                  <a:prstClr val="black"/>
                </a:solidFill>
                <a:latin typeface="Arial" panose="020B0604020202020204" pitchFamily="34" charset="0"/>
                <a:cs typeface="Arial" panose="020B0604020202020204" pitchFamily="34" charset="0"/>
              </a:rPr>
              <a:t>Divulgar pela internet os meios para apresentação de denúncia sobre a aplicação irregular dos recursos transferidos (Art. 12)</a:t>
            </a:r>
          </a:p>
        </p:txBody>
      </p:sp>
      <p:pic>
        <p:nvPicPr>
          <p:cNvPr id="9" name="Picture 4" descr="http://www.portalaracagi.com/wp-content/uploads/2015/03/lei-da-transparencia.jpg"/>
          <p:cNvPicPr>
            <a:picLocks noGrp="1" noChangeAspect="1" noChangeArrowheads="1"/>
          </p:cNvPicPr>
          <p:nvPr>
            <p:ph idx="1"/>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78484" y="1365259"/>
            <a:ext cx="2448272" cy="16426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porteiras.r.unipampa.edu.br/portais/acessoainformacao/files/2012/05/Selo_Acesso_Horizontal_JPG.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00593" y="1261292"/>
            <a:ext cx="2673267" cy="1026180"/>
          </a:xfrm>
          <a:prstGeom prst="rect">
            <a:avLst/>
          </a:prstGeom>
          <a:noFill/>
          <a:extLst>
            <a:ext uri="{909E8E84-426E-40DD-AFC4-6F175D3DCCD1}">
              <a14:hiddenFill xmlns:a14="http://schemas.microsoft.com/office/drawing/2010/main">
                <a:solidFill>
                  <a:srgbClr val="FFFFFF"/>
                </a:solidFill>
              </a14:hiddenFill>
            </a:ext>
          </a:extLst>
        </p:spPr>
      </p:pic>
      <p:sp>
        <p:nvSpPr>
          <p:cNvPr id="7" name="Retângulo 6"/>
          <p:cNvSpPr/>
          <p:nvPr/>
        </p:nvSpPr>
        <p:spPr>
          <a:xfrm>
            <a:off x="2063552" y="332657"/>
            <a:ext cx="7920880" cy="646331"/>
          </a:xfrm>
          <a:prstGeom prst="rect">
            <a:avLst/>
          </a:prstGeom>
        </p:spPr>
        <p:txBody>
          <a:bodyPr wrap="square">
            <a:spAutoFit/>
          </a:bodyPr>
          <a:lstStyle/>
          <a:p>
            <a:pPr algn="ctr"/>
            <a:r>
              <a:rPr lang="pt-BR" b="1" dirty="0"/>
              <a:t>CAPÍTULO II</a:t>
            </a:r>
          </a:p>
          <a:p>
            <a:pPr algn="ctr"/>
            <a:r>
              <a:rPr lang="pt-BR" b="1" dirty="0"/>
              <a:t>DA CELEBRAÇÃO DO TERMO DE COLABORAÇÃO OU DE FOMENTO</a:t>
            </a:r>
          </a:p>
        </p:txBody>
      </p:sp>
      <p:pic>
        <p:nvPicPr>
          <p:cNvPr id="6" name="Image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681" y="228288"/>
            <a:ext cx="1905000" cy="952500"/>
          </a:xfrm>
          <a:prstGeom prst="rect">
            <a:avLst/>
          </a:prstGeom>
        </p:spPr>
      </p:pic>
    </p:spTree>
    <p:extLst>
      <p:ext uri="{BB962C8B-B14F-4D97-AF65-F5344CB8AC3E}">
        <p14:creationId xmlns:p14="http://schemas.microsoft.com/office/powerpoint/2010/main" val="4260173614"/>
      </p:ext>
    </p:extLst>
  </p:cSld>
  <p:clrMapOvr>
    <a:masterClrMapping/>
  </p:clrMapOvr>
  <p:transition spd="slow">
    <p:wheel spokes="1"/>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2186419" y="1249180"/>
            <a:ext cx="7813036" cy="769441"/>
          </a:xfrm>
          <a:prstGeom prst="rect">
            <a:avLst/>
          </a:prstGeom>
          <a:noFill/>
        </p:spPr>
        <p:txBody>
          <a:bodyPr wrap="none">
            <a:spAutoFit/>
          </a:bodyPr>
          <a:lstStyle/>
          <a:p>
            <a:pPr algn="ctr">
              <a:defRPr/>
            </a:pPr>
            <a:r>
              <a:rPr lang="pt-BR" sz="4400" b="1" dirty="0">
                <a:ln w="12700">
                  <a:solidFill>
                    <a:srgbClr val="72A376">
                      <a:satMod val="155000"/>
                    </a:srgbClr>
                  </a:solidFill>
                  <a:prstDash val="solid"/>
                </a:ln>
                <a:solidFill>
                  <a:srgbClr val="DB5353">
                    <a:tint val="85000"/>
                    <a:satMod val="155000"/>
                  </a:srgbClr>
                </a:solidFill>
                <a:effectLst>
                  <a:outerShdw blurRad="41275" dist="20320" dir="1800000" algn="tl" rotWithShape="0">
                    <a:srgbClr val="000000">
                      <a:alpha val="40000"/>
                    </a:srgbClr>
                  </a:outerShdw>
                </a:effectLst>
              </a:rPr>
              <a:t>Manifestação de Interesse Social</a:t>
            </a:r>
          </a:p>
        </p:txBody>
      </p:sp>
      <p:sp>
        <p:nvSpPr>
          <p:cNvPr id="4" name="Retângulo 3"/>
          <p:cNvSpPr/>
          <p:nvPr/>
        </p:nvSpPr>
        <p:spPr>
          <a:xfrm>
            <a:off x="363676" y="2087013"/>
            <a:ext cx="8568952" cy="4093428"/>
          </a:xfrm>
          <a:prstGeom prst="rect">
            <a:avLst/>
          </a:prstGeom>
        </p:spPr>
        <p:txBody>
          <a:bodyPr wrap="square">
            <a:spAutoFit/>
          </a:bodyPr>
          <a:lstStyle/>
          <a:p>
            <a:pPr algn="just"/>
            <a:r>
              <a:rPr lang="pt-BR" sz="2000" dirty="0">
                <a:solidFill>
                  <a:prstClr val="black"/>
                </a:solidFill>
                <a:latin typeface="Arial" panose="020B0604020202020204" pitchFamily="34" charset="0"/>
                <a:cs typeface="Arial" panose="020B0604020202020204" pitchFamily="34" charset="0"/>
              </a:rPr>
              <a:t>Art. 18. É instituído o </a:t>
            </a:r>
            <a:r>
              <a:rPr lang="pt-BR" sz="2000" u="sng" dirty="0">
                <a:solidFill>
                  <a:prstClr val="black"/>
                </a:solidFill>
                <a:latin typeface="Arial" panose="020B0604020202020204" pitchFamily="34" charset="0"/>
                <a:cs typeface="Arial" panose="020B0604020202020204" pitchFamily="34" charset="0"/>
              </a:rPr>
              <a:t>Procedimento de Manifestação de Interesse Social </a:t>
            </a:r>
            <a:r>
              <a:rPr lang="pt-BR" sz="2000" dirty="0">
                <a:solidFill>
                  <a:prstClr val="black"/>
                </a:solidFill>
                <a:latin typeface="Arial" panose="020B0604020202020204" pitchFamily="34" charset="0"/>
                <a:cs typeface="Arial" panose="020B0604020202020204" pitchFamily="34" charset="0"/>
              </a:rPr>
              <a:t>como instrumento por meio do qual as organizações da sociedade civil, movimentos sociais e cidadãos poderão apresentar propostas ao poder público para que este avalie a possibilidade de realização de um chamamento público objetivando a celebração de parceria.</a:t>
            </a:r>
          </a:p>
          <a:p>
            <a:pPr algn="just"/>
            <a:endParaRPr lang="pt-BR" sz="2000" dirty="0">
              <a:solidFill>
                <a:prstClr val="black"/>
              </a:solidFill>
              <a:latin typeface="Arial" panose="020B0604020202020204" pitchFamily="34" charset="0"/>
              <a:cs typeface="Arial" panose="020B0604020202020204" pitchFamily="34" charset="0"/>
            </a:endParaRPr>
          </a:p>
          <a:p>
            <a:pPr algn="just"/>
            <a:r>
              <a:rPr lang="pt-BR" sz="2000" dirty="0">
                <a:solidFill>
                  <a:prstClr val="black"/>
                </a:solidFill>
                <a:latin typeface="Arial" panose="020B0604020202020204" pitchFamily="34" charset="0"/>
                <a:cs typeface="Arial" panose="020B0604020202020204" pitchFamily="34" charset="0"/>
              </a:rPr>
              <a:t>Regras: </a:t>
            </a:r>
            <a:r>
              <a:rPr lang="pt-BR" sz="2000" dirty="0" err="1">
                <a:solidFill>
                  <a:prstClr val="black"/>
                </a:solidFill>
                <a:latin typeface="Arial" panose="020B0604020202020204" pitchFamily="34" charset="0"/>
                <a:cs typeface="Arial" panose="020B0604020202020204" pitchFamily="34" charset="0"/>
              </a:rPr>
              <a:t>Arts</a:t>
            </a:r>
            <a:r>
              <a:rPr lang="pt-BR" sz="2000" dirty="0">
                <a:solidFill>
                  <a:prstClr val="black"/>
                </a:solidFill>
                <a:latin typeface="Arial" panose="020B0604020202020204" pitchFamily="34" charset="0"/>
                <a:cs typeface="Arial" panose="020B0604020202020204" pitchFamily="34" charset="0"/>
              </a:rPr>
              <a:t>. 18 a 21;</a:t>
            </a:r>
          </a:p>
          <a:p>
            <a:pPr algn="just"/>
            <a:r>
              <a:rPr lang="pt-BR" sz="2000" dirty="0">
                <a:solidFill>
                  <a:prstClr val="black"/>
                </a:solidFill>
                <a:latin typeface="Arial" panose="020B0604020202020204" pitchFamily="34" charset="0"/>
                <a:cs typeface="Arial" panose="020B0604020202020204" pitchFamily="34" charset="0"/>
              </a:rPr>
              <a:t>I – Identificação do Subscritor da proposta; </a:t>
            </a:r>
          </a:p>
          <a:p>
            <a:pPr algn="just"/>
            <a:r>
              <a:rPr lang="pt-BR" sz="2000" dirty="0">
                <a:solidFill>
                  <a:prstClr val="black"/>
                </a:solidFill>
                <a:latin typeface="Arial" panose="020B0604020202020204" pitchFamily="34" charset="0"/>
                <a:cs typeface="Arial" panose="020B0604020202020204" pitchFamily="34" charset="0"/>
              </a:rPr>
              <a:t>II – Identificação do interesse público envolvido; </a:t>
            </a:r>
          </a:p>
          <a:p>
            <a:pPr algn="just"/>
            <a:r>
              <a:rPr lang="pt-BR" sz="2000" dirty="0">
                <a:solidFill>
                  <a:prstClr val="black"/>
                </a:solidFill>
                <a:latin typeface="Arial" panose="020B0604020202020204" pitchFamily="34" charset="0"/>
                <a:cs typeface="Arial" panose="020B0604020202020204" pitchFamily="34" charset="0"/>
              </a:rPr>
              <a:t>III – Diagnóstico da realidade que se quer </a:t>
            </a:r>
          </a:p>
          <a:p>
            <a:pPr algn="just"/>
            <a:r>
              <a:rPr lang="pt-BR" sz="2000" dirty="0">
                <a:solidFill>
                  <a:prstClr val="black"/>
                </a:solidFill>
                <a:latin typeface="Arial" panose="020B0604020202020204" pitchFamily="34" charset="0"/>
                <a:cs typeface="Arial" panose="020B0604020202020204" pitchFamily="34" charset="0"/>
              </a:rPr>
              <a:t>modificar, aprimorar...e, quando possível, </a:t>
            </a:r>
          </a:p>
          <a:p>
            <a:pPr algn="just"/>
            <a:r>
              <a:rPr lang="pt-BR" sz="2000" dirty="0">
                <a:solidFill>
                  <a:prstClr val="black"/>
                </a:solidFill>
                <a:latin typeface="Arial" panose="020B0604020202020204" pitchFamily="34" charset="0"/>
                <a:cs typeface="Arial" panose="020B0604020202020204" pitchFamily="34" charset="0"/>
              </a:rPr>
              <a:t>indicação da viabilidade, dos custos, dos benefícios e dos prazos de execução da parcerias. </a:t>
            </a:r>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681" y="228288"/>
            <a:ext cx="1905000" cy="952500"/>
          </a:xfrm>
          <a:prstGeom prst="rect">
            <a:avLst/>
          </a:prstGeom>
        </p:spPr>
      </p:pic>
      <p:sp>
        <p:nvSpPr>
          <p:cNvPr id="6" name="Retângulo de cantos arredondados 13"/>
          <p:cNvSpPr/>
          <p:nvPr/>
        </p:nvSpPr>
        <p:spPr>
          <a:xfrm>
            <a:off x="7393577" y="3526971"/>
            <a:ext cx="4637315" cy="192607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82945" tIns="41473" rIns="82945" bIns="41473" anchor="ctr"/>
          <a:lstStyle>
            <a:lvl1pPr>
              <a:defRPr>
                <a:solidFill>
                  <a:schemeClr val="bg1"/>
                </a:solidFill>
                <a:latin typeface="Arial" charset="0"/>
                <a:ea typeface="Arial" charset="0"/>
                <a:cs typeface="Arial" charset="0"/>
              </a:defRPr>
            </a:lvl1pPr>
            <a:lvl2pPr marL="742950" indent="-285750">
              <a:defRPr>
                <a:solidFill>
                  <a:schemeClr val="bg1"/>
                </a:solidFill>
                <a:latin typeface="Arial" charset="0"/>
                <a:ea typeface="Arial" charset="0"/>
                <a:cs typeface="Arial" charset="0"/>
              </a:defRPr>
            </a:lvl2pPr>
            <a:lvl3pPr marL="1143000" indent="-228600">
              <a:defRPr>
                <a:solidFill>
                  <a:schemeClr val="bg1"/>
                </a:solidFill>
                <a:latin typeface="Arial" charset="0"/>
                <a:ea typeface="Arial" charset="0"/>
                <a:cs typeface="Arial" charset="0"/>
              </a:defRPr>
            </a:lvl3pPr>
            <a:lvl4pPr marL="1600200" indent="-228600">
              <a:defRPr>
                <a:solidFill>
                  <a:schemeClr val="bg1"/>
                </a:solidFill>
                <a:latin typeface="Arial" charset="0"/>
                <a:ea typeface="Arial" charset="0"/>
                <a:cs typeface="Arial" charset="0"/>
              </a:defRPr>
            </a:lvl4pPr>
            <a:lvl5pPr marL="2057400" indent="-228600">
              <a:defRPr>
                <a:solidFill>
                  <a:schemeClr val="bg1"/>
                </a:solidFill>
                <a:latin typeface="Arial" charset="0"/>
                <a:ea typeface="Arial" charset="0"/>
                <a:cs typeface="Arial" charset="0"/>
              </a:defRPr>
            </a:lvl5pPr>
            <a:lvl6pPr marL="2514600" indent="-228600" eaLnBrk="0" fontAlgn="base" hangingPunct="0">
              <a:spcBef>
                <a:spcPct val="0"/>
              </a:spcBef>
              <a:spcAft>
                <a:spcPct val="0"/>
              </a:spcAft>
              <a:defRPr>
                <a:solidFill>
                  <a:schemeClr val="bg1"/>
                </a:solidFill>
                <a:latin typeface="Arial" charset="0"/>
                <a:ea typeface="Arial" charset="0"/>
                <a:cs typeface="Arial" charset="0"/>
              </a:defRPr>
            </a:lvl6pPr>
            <a:lvl7pPr marL="2971800" indent="-228600" eaLnBrk="0" fontAlgn="base" hangingPunct="0">
              <a:spcBef>
                <a:spcPct val="0"/>
              </a:spcBef>
              <a:spcAft>
                <a:spcPct val="0"/>
              </a:spcAft>
              <a:defRPr>
                <a:solidFill>
                  <a:schemeClr val="bg1"/>
                </a:solidFill>
                <a:latin typeface="Arial" charset="0"/>
                <a:ea typeface="Arial" charset="0"/>
                <a:cs typeface="Arial" charset="0"/>
              </a:defRPr>
            </a:lvl7pPr>
            <a:lvl8pPr marL="3429000" indent="-228600" eaLnBrk="0" fontAlgn="base" hangingPunct="0">
              <a:spcBef>
                <a:spcPct val="0"/>
              </a:spcBef>
              <a:spcAft>
                <a:spcPct val="0"/>
              </a:spcAft>
              <a:defRPr>
                <a:solidFill>
                  <a:schemeClr val="bg1"/>
                </a:solidFill>
                <a:latin typeface="Arial" charset="0"/>
                <a:ea typeface="Arial" charset="0"/>
                <a:cs typeface="Arial" charset="0"/>
              </a:defRPr>
            </a:lvl8pPr>
            <a:lvl9pPr marL="3886200" indent="-228600" eaLnBrk="0" fontAlgn="base" hangingPunct="0">
              <a:spcBef>
                <a:spcPct val="0"/>
              </a:spcBef>
              <a:spcAft>
                <a:spcPct val="0"/>
              </a:spcAft>
              <a:defRPr>
                <a:solidFill>
                  <a:schemeClr val="bg1"/>
                </a:solidFill>
                <a:latin typeface="Arial" charset="0"/>
                <a:ea typeface="Arial" charset="0"/>
                <a:cs typeface="Arial" charset="0"/>
              </a:defRPr>
            </a:lvl9pPr>
          </a:lstStyle>
          <a:p>
            <a:pPr algn="just"/>
            <a:r>
              <a:rPr lang="pt-BR" dirty="0">
                <a:solidFill>
                  <a:srgbClr val="002060"/>
                </a:solidFill>
              </a:rPr>
              <a:t>- A realização do PMIS não implicará necessariamente a execução do Chamamento Público;  </a:t>
            </a:r>
          </a:p>
          <a:p>
            <a:pPr marL="285750" indent="-285750" algn="just">
              <a:buFontTx/>
              <a:buChar char="-"/>
            </a:pPr>
            <a:r>
              <a:rPr lang="pt-BR" dirty="0">
                <a:solidFill>
                  <a:srgbClr val="002060"/>
                </a:solidFill>
              </a:rPr>
              <a:t>A realização do PMIS não dispensa a convocação por meio de Chamamento Público; </a:t>
            </a:r>
          </a:p>
          <a:p>
            <a:pPr algn="just"/>
            <a:r>
              <a:rPr lang="pt-BR" altLang="pt-BR" dirty="0">
                <a:solidFill>
                  <a:srgbClr val="002060"/>
                </a:solidFill>
              </a:rPr>
              <a:t>- Art. 21 </a:t>
            </a:r>
            <a:endParaRPr lang="pt-BR" altLang="pt-BR" dirty="0">
              <a:solidFill>
                <a:srgbClr val="002060"/>
              </a:solidFill>
              <a:latin typeface="+mj-lt"/>
            </a:endParaRPr>
          </a:p>
        </p:txBody>
      </p:sp>
    </p:spTree>
    <p:extLst>
      <p:ext uri="{BB962C8B-B14F-4D97-AF65-F5344CB8AC3E}">
        <p14:creationId xmlns:p14="http://schemas.microsoft.com/office/powerpoint/2010/main" val="5941635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59821" y="0"/>
            <a:ext cx="12132179" cy="6725540"/>
          </a:xfrm>
          <a:prstGeom prst="rect">
            <a:avLst/>
          </a:prstGeom>
        </p:spPr>
      </p:pic>
    </p:spTree>
    <p:extLst>
      <p:ext uri="{BB962C8B-B14F-4D97-AF65-F5344CB8AC3E}">
        <p14:creationId xmlns:p14="http://schemas.microsoft.com/office/powerpoint/2010/main" val="9434175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92925" y="624110"/>
            <a:ext cx="8911687" cy="976090"/>
          </a:xfrm>
        </p:spPr>
        <p:txBody>
          <a:bodyPr/>
          <a:lstStyle/>
          <a:p>
            <a:pPr algn="ctr"/>
            <a:r>
              <a:rPr lang="pt-BR" b="1" dirty="0">
                <a:solidFill>
                  <a:srgbClr val="C00000"/>
                </a:solidFill>
              </a:rPr>
              <a:t>ORGANIZAÇÃO DA LEI 13019/2014</a:t>
            </a:r>
          </a:p>
        </p:txBody>
      </p:sp>
      <p:pic>
        <p:nvPicPr>
          <p:cNvPr id="4" name="Espaço Reservado para Conteúdo 3"/>
          <p:cNvPicPr>
            <a:picLocks noGrp="1" noChangeAspect="1"/>
          </p:cNvPicPr>
          <p:nvPr>
            <p:ph idx="1"/>
          </p:nvPr>
        </p:nvPicPr>
        <p:blipFill rotWithShape="1">
          <a:blip r:embed="rId2"/>
          <a:srcRect l="43787" t="42605" r="4890" b="29790"/>
          <a:stretch/>
        </p:blipFill>
        <p:spPr>
          <a:xfrm>
            <a:off x="863125" y="2660278"/>
            <a:ext cx="10602121" cy="2728913"/>
          </a:xfrm>
          <a:prstGeom prst="rect">
            <a:avLst/>
          </a:prstGeom>
        </p:spPr>
      </p:pic>
    </p:spTree>
    <p:extLst>
      <p:ext uri="{BB962C8B-B14F-4D97-AF65-F5344CB8AC3E}">
        <p14:creationId xmlns:p14="http://schemas.microsoft.com/office/powerpoint/2010/main" val="34844733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p:cNvSpPr/>
          <p:nvPr/>
        </p:nvSpPr>
        <p:spPr>
          <a:xfrm>
            <a:off x="1893794" y="628107"/>
            <a:ext cx="4730782" cy="861774"/>
          </a:xfrm>
          <a:prstGeom prst="rect">
            <a:avLst/>
          </a:prstGeom>
          <a:noFill/>
        </p:spPr>
        <p:txBody>
          <a:bodyPr wrap="none">
            <a:spAutoFit/>
          </a:bodyPr>
          <a:lstStyle/>
          <a:p>
            <a:pPr algn="ctr">
              <a:defRPr/>
            </a:pPr>
            <a:r>
              <a:rPr lang="pt-BR" sz="3600" b="1" dirty="0">
                <a:ln w="12700">
                  <a:noFill/>
                  <a:prstDash val="solid"/>
                </a:ln>
                <a:solidFill>
                  <a:schemeClr val="accent2">
                    <a:lumMod val="75000"/>
                  </a:schemeClr>
                </a:solidFill>
                <a:effectLst>
                  <a:outerShdw blurRad="41275" dist="20320" dir="1800000" algn="tl" rotWithShape="0">
                    <a:srgbClr val="000000">
                      <a:alpha val="40000"/>
                    </a:srgbClr>
                  </a:outerShdw>
                </a:effectLst>
              </a:rPr>
              <a:t>Chamamento Público</a:t>
            </a:r>
          </a:p>
          <a:p>
            <a:pPr algn="ctr">
              <a:defRPr/>
            </a:pPr>
            <a:r>
              <a:rPr lang="pt-BR" sz="1200" b="1" dirty="0">
                <a:ln w="12700">
                  <a:noFill/>
                  <a:prstDash val="solid"/>
                </a:ln>
                <a:solidFill>
                  <a:schemeClr val="accent2">
                    <a:lumMod val="75000"/>
                  </a:schemeClr>
                </a:solidFill>
                <a:effectLst>
                  <a:outerShdw blurRad="41275" dist="20320" dir="1800000" algn="tl" rotWithShape="0">
                    <a:srgbClr val="000000">
                      <a:alpha val="40000"/>
                    </a:srgbClr>
                  </a:outerShdw>
                </a:effectLst>
              </a:rPr>
              <a:t>					</a:t>
            </a:r>
            <a:r>
              <a:rPr lang="pt-BR" sz="1400" b="1" dirty="0">
                <a:ln w="12700">
                  <a:noFill/>
                  <a:prstDash val="solid"/>
                </a:ln>
                <a:solidFill>
                  <a:schemeClr val="accent2">
                    <a:lumMod val="75000"/>
                  </a:schemeClr>
                </a:solidFill>
                <a:effectLst>
                  <a:outerShdw blurRad="41275" dist="20320" dir="1800000" algn="tl" rotWithShape="0">
                    <a:srgbClr val="000000">
                      <a:alpha val="40000"/>
                    </a:srgbClr>
                  </a:outerShdw>
                </a:effectLst>
              </a:rPr>
              <a:t>Art. 23</a:t>
            </a:r>
          </a:p>
        </p:txBody>
      </p:sp>
      <p:pic>
        <p:nvPicPr>
          <p:cNvPr id="2051"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40065" y="876475"/>
            <a:ext cx="3995936" cy="2197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tângulo 1"/>
          <p:cNvSpPr/>
          <p:nvPr/>
        </p:nvSpPr>
        <p:spPr>
          <a:xfrm>
            <a:off x="1340003" y="3383333"/>
            <a:ext cx="9774465" cy="2123658"/>
          </a:xfrm>
          <a:prstGeom prst="rect">
            <a:avLst/>
          </a:prstGeom>
        </p:spPr>
        <p:txBody>
          <a:bodyPr wrap="square">
            <a:spAutoFit/>
          </a:bodyPr>
          <a:lstStyle/>
          <a:p>
            <a:pPr algn="just"/>
            <a:r>
              <a:rPr lang="pt-BR" sz="2200" dirty="0"/>
              <a:t>	Procedimento destinado a selecionar </a:t>
            </a:r>
            <a:r>
              <a:rPr lang="pt-BR" sz="2200" b="1" dirty="0"/>
              <a:t>organização da sociedade civil </a:t>
            </a:r>
            <a:r>
              <a:rPr lang="pt-BR" sz="2200" dirty="0"/>
              <a:t>para firmar parceria por meio de termo de colaboração ou de fomento, no qual se garanta a observância dos princípios da isonomia, da legalidade, da impessoalidade, da moralidade, da igualdade, da publicidade, da probidade administrativa, da vinculação ao instrumento convocatório, do julgamento objetivo e dos que lhes são correlatos;  </a:t>
            </a:r>
          </a:p>
        </p:txBody>
      </p:sp>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681" y="228288"/>
            <a:ext cx="1905000" cy="952500"/>
          </a:xfrm>
          <a:prstGeom prst="rect">
            <a:avLst/>
          </a:prstGeom>
        </p:spPr>
      </p:pic>
    </p:spTree>
    <p:extLst>
      <p:ext uri="{BB962C8B-B14F-4D97-AF65-F5344CB8AC3E}">
        <p14:creationId xmlns:p14="http://schemas.microsoft.com/office/powerpoint/2010/main" val="82127692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p:cNvSpPr/>
          <p:nvPr/>
        </p:nvSpPr>
        <p:spPr>
          <a:xfrm>
            <a:off x="2498532" y="799280"/>
            <a:ext cx="7416582" cy="646331"/>
          </a:xfrm>
          <a:prstGeom prst="rect">
            <a:avLst/>
          </a:prstGeom>
          <a:noFill/>
        </p:spPr>
        <p:txBody>
          <a:bodyPr wrap="none">
            <a:spAutoFit/>
          </a:bodyPr>
          <a:lstStyle/>
          <a:p>
            <a:pPr algn="ctr">
              <a:spcAft>
                <a:spcPts val="600"/>
              </a:spcAft>
              <a:buClr>
                <a:schemeClr val="accent2"/>
              </a:buClr>
            </a:pPr>
            <a:r>
              <a:rPr lang="pt-BR" sz="3600" b="1" dirty="0">
                <a:latin typeface="Cambria" panose="02040503050406030204" pitchFamily="18" charset="0"/>
              </a:rPr>
              <a:t>Edital de Chamamento Público  </a:t>
            </a:r>
            <a:r>
              <a:rPr lang="pt-BR" sz="1400" b="1" dirty="0">
                <a:latin typeface="Cambria" panose="02040503050406030204" pitchFamily="18" charset="0"/>
              </a:rPr>
              <a:t>Art. 24</a:t>
            </a:r>
          </a:p>
        </p:txBody>
      </p:sp>
      <p:sp>
        <p:nvSpPr>
          <p:cNvPr id="9" name="Espaço Reservado para Conteúdo 2"/>
          <p:cNvSpPr>
            <a:spLocks noGrp="1"/>
          </p:cNvSpPr>
          <p:nvPr>
            <p:ph idx="1"/>
          </p:nvPr>
        </p:nvSpPr>
        <p:spPr>
          <a:xfrm>
            <a:off x="2006959" y="1843550"/>
            <a:ext cx="8219255" cy="5217443"/>
          </a:xfrm>
        </p:spPr>
        <p:txBody>
          <a:bodyPr>
            <a:noAutofit/>
          </a:bodyPr>
          <a:lstStyle/>
          <a:p>
            <a:pPr marL="457200" indent="-457200">
              <a:spcAft>
                <a:spcPts val="600"/>
              </a:spcAft>
              <a:buClr>
                <a:schemeClr val="accent2"/>
              </a:buClr>
              <a:buAutoNum type="arabicPeriod"/>
            </a:pPr>
            <a:r>
              <a:rPr lang="pt-BR" sz="2200" dirty="0">
                <a:latin typeface="Cambria" panose="02040503050406030204" pitchFamily="18" charset="0"/>
              </a:rPr>
              <a:t>Programação Orçamentária;</a:t>
            </a:r>
          </a:p>
          <a:p>
            <a:pPr marL="457200" indent="-457200">
              <a:spcAft>
                <a:spcPts val="600"/>
              </a:spcAft>
              <a:buClr>
                <a:schemeClr val="accent2"/>
              </a:buClr>
              <a:buAutoNum type="arabicPeriod"/>
            </a:pPr>
            <a:r>
              <a:rPr lang="pt-BR" sz="2200" dirty="0">
                <a:latin typeface="Cambria" panose="02040503050406030204" pitchFamily="18" charset="0"/>
              </a:rPr>
              <a:t>Objeto da Parceria;</a:t>
            </a:r>
          </a:p>
          <a:p>
            <a:pPr marL="457200" indent="-457200">
              <a:spcAft>
                <a:spcPts val="600"/>
              </a:spcAft>
              <a:buClr>
                <a:schemeClr val="accent2"/>
              </a:buClr>
              <a:buFont typeface="Arial" pitchFamily="34" charset="0"/>
              <a:buAutoNum type="arabicPeriod"/>
            </a:pPr>
            <a:r>
              <a:rPr lang="pt-BR" sz="2200" dirty="0">
                <a:latin typeface="Cambria" panose="02040503050406030204" pitchFamily="18" charset="0"/>
              </a:rPr>
              <a:t>as datas, os prazos, as condições, o local e a forma de apresentação das propostas;</a:t>
            </a:r>
          </a:p>
          <a:p>
            <a:pPr marL="457200" indent="-457200">
              <a:spcAft>
                <a:spcPts val="600"/>
              </a:spcAft>
              <a:buClr>
                <a:schemeClr val="accent2"/>
              </a:buClr>
              <a:buFont typeface="Arial" pitchFamily="34" charset="0"/>
              <a:buAutoNum type="arabicPeriod"/>
            </a:pPr>
            <a:r>
              <a:rPr lang="pt-BR" sz="2200" dirty="0">
                <a:latin typeface="Cambria" panose="02040503050406030204" pitchFamily="18" charset="0"/>
              </a:rPr>
              <a:t>as datas e os critérios de seleção e julgamento das propostas;</a:t>
            </a:r>
          </a:p>
          <a:p>
            <a:pPr marL="457200" indent="-457200">
              <a:spcAft>
                <a:spcPts val="600"/>
              </a:spcAft>
              <a:buClr>
                <a:schemeClr val="accent2"/>
              </a:buClr>
              <a:buFont typeface="Arial" pitchFamily="34" charset="0"/>
              <a:buAutoNum type="arabicPeriod"/>
            </a:pPr>
            <a:r>
              <a:rPr lang="pt-BR" sz="2200" dirty="0">
                <a:latin typeface="Cambria" panose="02040503050406030204" pitchFamily="18" charset="0"/>
              </a:rPr>
              <a:t>valor previsto para realização do objeto; </a:t>
            </a:r>
          </a:p>
          <a:p>
            <a:pPr marL="457200" indent="-457200">
              <a:spcAft>
                <a:spcPts val="600"/>
              </a:spcAft>
              <a:buClr>
                <a:schemeClr val="accent2"/>
              </a:buClr>
              <a:buFont typeface="Arial" pitchFamily="34" charset="0"/>
              <a:buAutoNum type="arabicPeriod"/>
            </a:pPr>
            <a:r>
              <a:rPr lang="pt-BR" sz="2200" dirty="0">
                <a:latin typeface="Cambria" panose="02040503050406030204" pitchFamily="18" charset="0"/>
              </a:rPr>
              <a:t>as condições para interposição de recurso administrativo;   </a:t>
            </a:r>
          </a:p>
          <a:p>
            <a:pPr marL="457200" indent="-457200">
              <a:spcAft>
                <a:spcPts val="600"/>
              </a:spcAft>
              <a:buClr>
                <a:schemeClr val="accent2"/>
              </a:buClr>
              <a:buFont typeface="Arial" pitchFamily="34" charset="0"/>
              <a:buAutoNum type="arabicPeriod"/>
            </a:pPr>
            <a:r>
              <a:rPr lang="pt-BR" sz="2200" dirty="0">
                <a:latin typeface="Cambria" panose="02040503050406030204" pitchFamily="18" charset="0"/>
              </a:rPr>
              <a:t>a minuta do instrumento por meio do qual será celebrada a parceria.</a:t>
            </a:r>
          </a:p>
          <a:p>
            <a:pPr marL="457200" indent="-457200">
              <a:spcAft>
                <a:spcPts val="600"/>
              </a:spcAft>
              <a:buClr>
                <a:schemeClr val="accent2"/>
              </a:buClr>
              <a:buFont typeface="Arial" pitchFamily="34" charset="0"/>
              <a:buAutoNum type="arabicPeriod"/>
            </a:pPr>
            <a:r>
              <a:rPr lang="pt-BR" sz="2200" dirty="0">
                <a:latin typeface="Cambria" panose="02040503050406030204" pitchFamily="18" charset="0"/>
              </a:rPr>
              <a:t>Medidas de acessibilidade para pessoas com deficiência ou mobilidade reduzida e idosos; </a:t>
            </a: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681" y="228288"/>
            <a:ext cx="1905000" cy="952500"/>
          </a:xfrm>
          <a:prstGeom prst="rect">
            <a:avLst/>
          </a:prstGeom>
        </p:spPr>
      </p:pic>
    </p:spTree>
    <p:extLst>
      <p:ext uri="{BB962C8B-B14F-4D97-AF65-F5344CB8AC3E}">
        <p14:creationId xmlns:p14="http://schemas.microsoft.com/office/powerpoint/2010/main" val="321219290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p:cNvSpPr/>
          <p:nvPr/>
        </p:nvSpPr>
        <p:spPr>
          <a:xfrm>
            <a:off x="2524290" y="451551"/>
            <a:ext cx="7416582" cy="646331"/>
          </a:xfrm>
          <a:prstGeom prst="rect">
            <a:avLst/>
          </a:prstGeom>
          <a:noFill/>
        </p:spPr>
        <p:txBody>
          <a:bodyPr wrap="none">
            <a:spAutoFit/>
          </a:bodyPr>
          <a:lstStyle/>
          <a:p>
            <a:pPr algn="ctr">
              <a:spcAft>
                <a:spcPts val="600"/>
              </a:spcAft>
              <a:buClr>
                <a:schemeClr val="accent2"/>
              </a:buClr>
            </a:pPr>
            <a:r>
              <a:rPr lang="pt-BR" sz="3600" b="1" dirty="0">
                <a:latin typeface="Cambria" panose="02040503050406030204" pitchFamily="18" charset="0"/>
              </a:rPr>
              <a:t>Edital de Chamamento Público  </a:t>
            </a:r>
            <a:r>
              <a:rPr lang="pt-BR" sz="1400" b="1" dirty="0">
                <a:latin typeface="Cambria" panose="02040503050406030204" pitchFamily="18" charset="0"/>
              </a:rPr>
              <a:t>Art. 24</a:t>
            </a:r>
          </a:p>
        </p:txBody>
      </p:sp>
      <p:sp>
        <p:nvSpPr>
          <p:cNvPr id="9" name="Espaço Reservado para Conteúdo 2"/>
          <p:cNvSpPr>
            <a:spLocks noGrp="1"/>
          </p:cNvSpPr>
          <p:nvPr>
            <p:ph idx="1"/>
          </p:nvPr>
        </p:nvSpPr>
        <p:spPr>
          <a:xfrm>
            <a:off x="2122953" y="1514034"/>
            <a:ext cx="8219255" cy="5217443"/>
          </a:xfrm>
        </p:spPr>
        <p:txBody>
          <a:bodyPr>
            <a:noAutofit/>
          </a:bodyPr>
          <a:lstStyle/>
          <a:p>
            <a:pPr marL="0" indent="0">
              <a:spcAft>
                <a:spcPts val="600"/>
              </a:spcAft>
              <a:buClr>
                <a:schemeClr val="accent2"/>
              </a:buClr>
              <a:buNone/>
            </a:pPr>
            <a:r>
              <a:rPr lang="pt-BR" sz="2200" dirty="0">
                <a:solidFill>
                  <a:srgbClr val="FF0000"/>
                </a:solidFill>
                <a:latin typeface="Cambria" panose="02040503050406030204" pitchFamily="18" charset="0"/>
              </a:rPr>
              <a:t>9. </a:t>
            </a:r>
            <a:r>
              <a:rPr lang="pt-BR" sz="2200" dirty="0">
                <a:latin typeface="Cambria" panose="02040503050406030204" pitchFamily="18" charset="0"/>
              </a:rPr>
              <a:t>Chamamento exclusivo para entidades do município/delimitação do território; </a:t>
            </a:r>
          </a:p>
          <a:p>
            <a:pPr marL="0" indent="0">
              <a:spcAft>
                <a:spcPts val="600"/>
              </a:spcAft>
              <a:buClr>
                <a:schemeClr val="accent2"/>
              </a:buClr>
              <a:buNone/>
            </a:pPr>
            <a:r>
              <a:rPr lang="pt-BR" sz="2200" dirty="0">
                <a:solidFill>
                  <a:srgbClr val="FF0000"/>
                </a:solidFill>
                <a:latin typeface="Cambria" panose="02040503050406030204" pitchFamily="18" charset="0"/>
              </a:rPr>
              <a:t>10. </a:t>
            </a:r>
            <a:r>
              <a:rPr lang="pt-BR" sz="2200" dirty="0">
                <a:latin typeface="Cambria" panose="02040503050406030204" pitchFamily="18" charset="0"/>
              </a:rPr>
              <a:t>Prazo publicidade: mínimo 30 dias; Art. 26</a:t>
            </a:r>
          </a:p>
          <a:p>
            <a:pPr marL="0" indent="0">
              <a:spcAft>
                <a:spcPts val="600"/>
              </a:spcAft>
              <a:buClr>
                <a:schemeClr val="accent2"/>
              </a:buClr>
              <a:buNone/>
            </a:pPr>
            <a:r>
              <a:rPr lang="pt-BR" sz="2200" dirty="0">
                <a:solidFill>
                  <a:srgbClr val="FF0000"/>
                </a:solidFill>
                <a:latin typeface="Cambria" panose="02040503050406030204" pitchFamily="18" charset="0"/>
              </a:rPr>
              <a:t>11. </a:t>
            </a:r>
            <a:r>
              <a:rPr lang="pt-BR" sz="2200" dirty="0">
                <a:latin typeface="Cambria" panose="02040503050406030204" pitchFamily="18" charset="0"/>
              </a:rPr>
              <a:t>Adequação da proposta aos objetivos do programa como critério de julgamento; art. 27</a:t>
            </a:r>
          </a:p>
          <a:p>
            <a:pPr marL="0" indent="0">
              <a:spcAft>
                <a:spcPts val="600"/>
              </a:spcAft>
              <a:buClr>
                <a:schemeClr val="accent2"/>
              </a:buClr>
              <a:buNone/>
            </a:pPr>
            <a:r>
              <a:rPr lang="pt-BR" sz="2200" dirty="0">
                <a:solidFill>
                  <a:srgbClr val="FF0000"/>
                </a:solidFill>
                <a:latin typeface="Cambria" panose="02040503050406030204" pitchFamily="18" charset="0"/>
              </a:rPr>
              <a:t>12.</a:t>
            </a:r>
            <a:r>
              <a:rPr lang="pt-BR" sz="2200" dirty="0">
                <a:latin typeface="Cambria" panose="02040503050406030204" pitchFamily="18" charset="0"/>
              </a:rPr>
              <a:t> Comissão de seleção ou </a:t>
            </a:r>
            <a:r>
              <a:rPr lang="pt-BR" sz="2200" b="1" dirty="0">
                <a:latin typeface="Cambria" panose="02040503050406030204" pitchFamily="18" charset="0"/>
              </a:rPr>
              <a:t>conselho gestor</a:t>
            </a:r>
            <a:r>
              <a:rPr lang="pt-BR" sz="2200" dirty="0">
                <a:latin typeface="Cambria" panose="02040503050406030204" pitchFamily="18" charset="0"/>
              </a:rPr>
              <a:t>; </a:t>
            </a:r>
          </a:p>
          <a:p>
            <a:pPr marL="0" indent="0">
              <a:spcAft>
                <a:spcPts val="600"/>
              </a:spcAft>
              <a:buClr>
                <a:schemeClr val="accent2"/>
              </a:buClr>
              <a:buNone/>
            </a:pPr>
            <a:r>
              <a:rPr lang="pt-BR" sz="2200" dirty="0">
                <a:solidFill>
                  <a:srgbClr val="FF0000"/>
                </a:solidFill>
                <a:latin typeface="Cambria" panose="02040503050406030204" pitchFamily="18" charset="0"/>
              </a:rPr>
              <a:t>13. </a:t>
            </a:r>
            <a:r>
              <a:rPr lang="pt-BR" sz="2200" dirty="0">
                <a:latin typeface="Cambria" panose="02040503050406030204" pitchFamily="18" charset="0"/>
              </a:rPr>
              <a:t>Primeiro, etapa competitiva e ordem das propostas; Segundo, verificação dos documentos.</a:t>
            </a:r>
          </a:p>
          <a:p>
            <a:pPr marL="0" indent="0" algn="ctr">
              <a:spcAft>
                <a:spcPts val="600"/>
              </a:spcAft>
              <a:buClr>
                <a:schemeClr val="accent2"/>
              </a:buClr>
              <a:buNone/>
            </a:pPr>
            <a:r>
              <a:rPr lang="pt-BR" sz="2200" b="1" u="sng" dirty="0">
                <a:latin typeface="Cambria" panose="02040503050406030204" pitchFamily="18" charset="0"/>
              </a:rPr>
              <a:t>OBSERVAR Art.28 – Somente depois de encerrada a etapa competitiva e ordenadas as propostas, a administração pública procederá à verificação dos documentos previstos nos art. 33 e 34. </a:t>
            </a: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681" y="228288"/>
            <a:ext cx="1905000" cy="952500"/>
          </a:xfrm>
          <a:prstGeom prst="rect">
            <a:avLst/>
          </a:prstGeom>
        </p:spPr>
      </p:pic>
    </p:spTree>
    <p:extLst>
      <p:ext uri="{BB962C8B-B14F-4D97-AF65-F5344CB8AC3E}">
        <p14:creationId xmlns:p14="http://schemas.microsoft.com/office/powerpoint/2010/main" val="294218072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1209347" y="1298362"/>
            <a:ext cx="10211188" cy="4868214"/>
          </a:xfrm>
        </p:spPr>
        <p:txBody>
          <a:bodyPr>
            <a:noAutofit/>
          </a:bodyPr>
          <a:lstStyle/>
          <a:p>
            <a:pPr marL="0" indent="0" algn="just">
              <a:buNone/>
            </a:pPr>
            <a:r>
              <a:rPr lang="pt-BR" sz="2500" i="1" dirty="0"/>
              <a:t>“O problema recorrente de falta de regulação, fiscalização e controle precisa ser tratado urgentemente para que em poucos anos não sejamos  surpreendidos por novas denúncias graves de uso indevido do dinheiro público por ONGs a justificar a criação de uma outra Comissão Parlamentar de Inquérito.   A solução para esses problemas passa pela edição de uma lei, em sentido estrito, disciplinando as parcerias firmadas entre Estado e entidades privadas sem fins lucrativos.” </a:t>
            </a:r>
          </a:p>
          <a:p>
            <a:pPr marL="0" indent="0" algn="just">
              <a:buNone/>
            </a:pPr>
            <a:endParaRPr lang="pt-BR" sz="2500" i="1" dirty="0"/>
          </a:p>
          <a:p>
            <a:pPr marL="0" indent="0" algn="just">
              <a:buNone/>
            </a:pPr>
            <a:endParaRPr lang="pt-BR" sz="2500" i="1" dirty="0"/>
          </a:p>
          <a:p>
            <a:pPr marL="0" indent="0" algn="r">
              <a:buNone/>
            </a:pPr>
            <a:r>
              <a:rPr lang="pt-BR" sz="2500" dirty="0"/>
              <a:t>Relatório Final da CPI das ONGs – 2010, p. 8 Relator Senador Inácio Arruda (PCdoB/CE) Requerimento 201, de 2007 do Senado Federal  </a:t>
            </a:r>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681" y="228288"/>
            <a:ext cx="1905000" cy="952500"/>
          </a:xfrm>
          <a:prstGeom prst="rect">
            <a:avLst/>
          </a:prstGeom>
        </p:spPr>
      </p:pic>
    </p:spTree>
    <p:extLst>
      <p:ext uri="{BB962C8B-B14F-4D97-AF65-F5344CB8AC3E}">
        <p14:creationId xmlns:p14="http://schemas.microsoft.com/office/powerpoint/2010/main" val="382827050"/>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2"/>
          <a:stretch>
            <a:fillRect/>
          </a:stretch>
        </p:blipFill>
        <p:spPr>
          <a:xfrm>
            <a:off x="119641" y="247828"/>
            <a:ext cx="11848683" cy="6379480"/>
          </a:xfrm>
          <a:prstGeom prst="rect">
            <a:avLst/>
          </a:prstGeom>
        </p:spPr>
      </p:pic>
    </p:spTree>
    <p:extLst>
      <p:ext uri="{BB962C8B-B14F-4D97-AF65-F5344CB8AC3E}">
        <p14:creationId xmlns:p14="http://schemas.microsoft.com/office/powerpoint/2010/main" val="27129085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86366" y="1292469"/>
            <a:ext cx="695088" cy="5002823"/>
          </a:xfrm>
        </p:spPr>
        <p:txBody>
          <a:bodyPr>
            <a:normAutofit/>
          </a:bodyPr>
          <a:lstStyle/>
          <a:p>
            <a:r>
              <a:rPr lang="pt-BR" b="1" dirty="0">
                <a:ln w="12700">
                  <a:noFill/>
                  <a:prstDash val="solid"/>
                </a:ln>
                <a:solidFill>
                  <a:schemeClr val="accent2"/>
                </a:solidFill>
                <a:effectLst>
                  <a:outerShdw blurRad="41275" dist="20320" dir="1800000" algn="tl" rotWithShape="0">
                    <a:srgbClr val="000000">
                      <a:alpha val="40000"/>
                    </a:srgbClr>
                  </a:outerShdw>
                </a:effectLst>
                <a:latin typeface="Cambria" panose="02040503050406030204" pitchFamily="18" charset="0"/>
              </a:rPr>
              <a:t>Em resumo</a:t>
            </a:r>
            <a:endParaRPr lang="pt-BR" dirty="0"/>
          </a:p>
        </p:txBody>
      </p:sp>
      <p:pic>
        <p:nvPicPr>
          <p:cNvPr id="3" name="Imagem 2"/>
          <p:cNvPicPr>
            <a:picLocks noChangeAspect="1"/>
          </p:cNvPicPr>
          <p:nvPr/>
        </p:nvPicPr>
        <p:blipFill>
          <a:blip r:embed="rId2"/>
          <a:stretch>
            <a:fillRect/>
          </a:stretch>
        </p:blipFill>
        <p:spPr>
          <a:xfrm>
            <a:off x="1740877" y="456833"/>
            <a:ext cx="10243039" cy="5924612"/>
          </a:xfrm>
          <a:prstGeom prst="rect">
            <a:avLst/>
          </a:prstGeom>
        </p:spPr>
      </p:pic>
    </p:spTree>
    <p:extLst>
      <p:ext uri="{BB962C8B-B14F-4D97-AF65-F5344CB8AC3E}">
        <p14:creationId xmlns:p14="http://schemas.microsoft.com/office/powerpoint/2010/main" val="19613145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838200" y="527538"/>
            <a:ext cx="10515600" cy="5649425"/>
          </a:xfrm>
        </p:spPr>
        <p:txBody>
          <a:bodyPr/>
          <a:lstStyle/>
          <a:p>
            <a:pPr marL="0" indent="0">
              <a:buNone/>
            </a:pPr>
            <a:endParaRPr lang="pt-BR" dirty="0"/>
          </a:p>
        </p:txBody>
      </p:sp>
      <p:pic>
        <p:nvPicPr>
          <p:cNvPr id="6" name="Imagem 5"/>
          <p:cNvPicPr>
            <a:picLocks noChangeAspect="1"/>
          </p:cNvPicPr>
          <p:nvPr/>
        </p:nvPicPr>
        <p:blipFill>
          <a:blip r:embed="rId2"/>
          <a:stretch>
            <a:fillRect/>
          </a:stretch>
        </p:blipFill>
        <p:spPr>
          <a:xfrm>
            <a:off x="530469" y="229700"/>
            <a:ext cx="11216054" cy="6458534"/>
          </a:xfrm>
          <a:prstGeom prst="rect">
            <a:avLst/>
          </a:prstGeom>
        </p:spPr>
      </p:pic>
    </p:spTree>
    <p:extLst>
      <p:ext uri="{BB962C8B-B14F-4D97-AF65-F5344CB8AC3E}">
        <p14:creationId xmlns:p14="http://schemas.microsoft.com/office/powerpoint/2010/main" val="7351725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64724" y="339367"/>
            <a:ext cx="10515600" cy="1325563"/>
          </a:xfrm>
        </p:spPr>
        <p:txBody>
          <a:bodyPr/>
          <a:lstStyle/>
          <a:p>
            <a:r>
              <a:rPr lang="pt-BR" b="1" dirty="0">
                <a:ln w="12700">
                  <a:noFill/>
                  <a:prstDash val="solid"/>
                </a:ln>
                <a:effectLst>
                  <a:outerShdw blurRad="41275" dist="20320" dir="1800000" algn="tl" rotWithShape="0">
                    <a:srgbClr val="000000">
                      <a:alpha val="40000"/>
                    </a:srgbClr>
                  </a:outerShdw>
                </a:effectLst>
                <a:latin typeface="Cambria" panose="02040503050406030204" pitchFamily="18" charset="0"/>
              </a:rPr>
              <a:t>Em resumo...</a:t>
            </a:r>
            <a:endParaRPr lang="pt-BR" dirty="0"/>
          </a:p>
        </p:txBody>
      </p:sp>
      <p:pic>
        <p:nvPicPr>
          <p:cNvPr id="6" name="Espaço Reservado para Conteúdo 5"/>
          <p:cNvPicPr>
            <a:picLocks noGrp="1" noChangeAspect="1"/>
          </p:cNvPicPr>
          <p:nvPr>
            <p:ph idx="1"/>
          </p:nvPr>
        </p:nvPicPr>
        <p:blipFill>
          <a:blip r:embed="rId2"/>
          <a:stretch>
            <a:fillRect/>
          </a:stretch>
        </p:blipFill>
        <p:spPr>
          <a:xfrm>
            <a:off x="339680" y="1291867"/>
            <a:ext cx="11385149" cy="5435856"/>
          </a:xfrm>
          <a:prstGeom prst="rect">
            <a:avLst/>
          </a:prstGeom>
        </p:spPr>
      </p:pic>
    </p:spTree>
    <p:extLst>
      <p:ext uri="{BB962C8B-B14F-4D97-AF65-F5344CB8AC3E}">
        <p14:creationId xmlns:p14="http://schemas.microsoft.com/office/powerpoint/2010/main" val="37994153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795789" y="120426"/>
            <a:ext cx="10515600" cy="1325563"/>
          </a:xfrm>
        </p:spPr>
        <p:txBody>
          <a:bodyPr/>
          <a:lstStyle/>
          <a:p>
            <a:r>
              <a:rPr lang="pt-BR" b="1" dirty="0">
                <a:ln w="12700">
                  <a:noFill/>
                  <a:prstDash val="solid"/>
                </a:ln>
                <a:solidFill>
                  <a:schemeClr val="accent2"/>
                </a:solidFill>
                <a:effectLst>
                  <a:outerShdw blurRad="41275" dist="20320" dir="1800000" algn="tl" rotWithShape="0">
                    <a:srgbClr val="000000">
                      <a:alpha val="40000"/>
                    </a:srgbClr>
                  </a:outerShdw>
                </a:effectLst>
                <a:latin typeface="Cambria" panose="02040503050406030204" pitchFamily="18" charset="0"/>
              </a:rPr>
              <a:t>Em resumo...</a:t>
            </a:r>
            <a:endParaRPr lang="pt-BR" dirty="0"/>
          </a:p>
        </p:txBody>
      </p:sp>
      <p:pic>
        <p:nvPicPr>
          <p:cNvPr id="4" name="Imagem 3"/>
          <p:cNvPicPr>
            <a:picLocks noChangeAspect="1"/>
          </p:cNvPicPr>
          <p:nvPr/>
        </p:nvPicPr>
        <p:blipFill>
          <a:blip r:embed="rId2"/>
          <a:stretch>
            <a:fillRect/>
          </a:stretch>
        </p:blipFill>
        <p:spPr>
          <a:xfrm>
            <a:off x="922946" y="1028861"/>
            <a:ext cx="9366190" cy="5542073"/>
          </a:xfrm>
          <a:prstGeom prst="rect">
            <a:avLst/>
          </a:prstGeom>
        </p:spPr>
      </p:pic>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681" y="228288"/>
            <a:ext cx="1905000" cy="952500"/>
          </a:xfrm>
          <a:prstGeom prst="rect">
            <a:avLst/>
          </a:prstGeom>
        </p:spPr>
      </p:pic>
    </p:spTree>
    <p:extLst>
      <p:ext uri="{BB962C8B-B14F-4D97-AF65-F5344CB8AC3E}">
        <p14:creationId xmlns:p14="http://schemas.microsoft.com/office/powerpoint/2010/main" val="24105456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p:cNvPicPr>
            <a:picLocks noGrp="1" noChangeAspect="1"/>
          </p:cNvPicPr>
          <p:nvPr>
            <p:ph idx="1"/>
          </p:nvPr>
        </p:nvPicPr>
        <p:blipFill>
          <a:blip r:embed="rId2"/>
          <a:stretch>
            <a:fillRect/>
          </a:stretch>
        </p:blipFill>
        <p:spPr>
          <a:xfrm>
            <a:off x="347496" y="317054"/>
            <a:ext cx="11411517" cy="5989742"/>
          </a:xfrm>
          <a:prstGeom prst="rect">
            <a:avLst/>
          </a:prstGeom>
        </p:spPr>
      </p:pic>
    </p:spTree>
    <p:extLst>
      <p:ext uri="{BB962C8B-B14F-4D97-AF65-F5344CB8AC3E}">
        <p14:creationId xmlns:p14="http://schemas.microsoft.com/office/powerpoint/2010/main" val="4142526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b="1" dirty="0">
                <a:ln w="12700">
                  <a:noFill/>
                  <a:prstDash val="solid"/>
                </a:ln>
                <a:effectLst>
                  <a:outerShdw blurRad="41275" dist="20320" dir="1800000" algn="tl" rotWithShape="0">
                    <a:srgbClr val="000000">
                      <a:alpha val="40000"/>
                    </a:srgbClr>
                  </a:outerShdw>
                </a:effectLst>
                <a:latin typeface="Cambria" panose="02040503050406030204" pitchFamily="18" charset="0"/>
              </a:rPr>
              <a:t>Documentos a serem apresentados pela OSC para celebração da parceria</a:t>
            </a:r>
            <a:endParaRPr lang="pt-BR" dirty="0"/>
          </a:p>
        </p:txBody>
      </p:sp>
      <p:pic>
        <p:nvPicPr>
          <p:cNvPr id="4" name="Espaço Reservado para Conteúdo 3"/>
          <p:cNvPicPr>
            <a:picLocks noGrp="1" noChangeAspect="1"/>
          </p:cNvPicPr>
          <p:nvPr>
            <p:ph idx="1"/>
          </p:nvPr>
        </p:nvPicPr>
        <p:blipFill>
          <a:blip r:embed="rId2"/>
          <a:stretch>
            <a:fillRect/>
          </a:stretch>
        </p:blipFill>
        <p:spPr>
          <a:xfrm>
            <a:off x="989256" y="1690688"/>
            <a:ext cx="5689221" cy="4926645"/>
          </a:xfrm>
          <a:prstGeom prst="rect">
            <a:avLst/>
          </a:prstGeom>
        </p:spPr>
      </p:pic>
    </p:spTree>
    <p:extLst>
      <p:ext uri="{BB962C8B-B14F-4D97-AF65-F5344CB8AC3E}">
        <p14:creationId xmlns:p14="http://schemas.microsoft.com/office/powerpoint/2010/main" val="40216924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p:cNvSpPr/>
          <p:nvPr/>
        </p:nvSpPr>
        <p:spPr>
          <a:xfrm>
            <a:off x="3334468" y="367373"/>
            <a:ext cx="8621098" cy="646331"/>
          </a:xfrm>
          <a:prstGeom prst="rect">
            <a:avLst/>
          </a:prstGeom>
          <a:noFill/>
        </p:spPr>
        <p:txBody>
          <a:bodyPr wrap="square">
            <a:spAutoFit/>
          </a:bodyPr>
          <a:lstStyle/>
          <a:p>
            <a:pPr algn="ctr">
              <a:spcAft>
                <a:spcPts val="600"/>
              </a:spcAft>
              <a:buClr>
                <a:schemeClr val="accent2"/>
              </a:buClr>
            </a:pPr>
            <a:r>
              <a:rPr lang="pt-BR" sz="3600" b="1" dirty="0">
                <a:latin typeface="Cambria" panose="02040503050406030204" pitchFamily="18" charset="0"/>
              </a:rPr>
              <a:t>Responsabilidade pelos Pareceres  </a:t>
            </a:r>
            <a:r>
              <a:rPr lang="pt-BR" sz="1400" b="1" dirty="0">
                <a:latin typeface="Cambria" panose="02040503050406030204" pitchFamily="18" charset="0"/>
              </a:rPr>
              <a:t>Art. 35</a:t>
            </a:r>
          </a:p>
        </p:txBody>
      </p:sp>
      <p:grpSp>
        <p:nvGrpSpPr>
          <p:cNvPr id="7" name="Grupo 6"/>
          <p:cNvGrpSpPr/>
          <p:nvPr/>
        </p:nvGrpSpPr>
        <p:grpSpPr>
          <a:xfrm>
            <a:off x="5159896" y="1906538"/>
            <a:ext cx="1950698" cy="3663110"/>
            <a:chOff x="1145239" y="1033185"/>
            <a:chExt cx="1950698" cy="3663110"/>
          </a:xfrm>
        </p:grpSpPr>
        <p:sp>
          <p:nvSpPr>
            <p:cNvPr id="8" name="Retângulo 7"/>
            <p:cNvSpPr/>
            <p:nvPr/>
          </p:nvSpPr>
          <p:spPr>
            <a:xfrm>
              <a:off x="1145239" y="1033185"/>
              <a:ext cx="1950698" cy="3663110"/>
            </a:xfrm>
            <a:prstGeom prst="rect">
              <a:avLst/>
            </a:pr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1" name="Retângulo 10"/>
            <p:cNvSpPr/>
            <p:nvPr/>
          </p:nvSpPr>
          <p:spPr>
            <a:xfrm>
              <a:off x="1145239" y="1033185"/>
              <a:ext cx="1950698" cy="366311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0688" tIns="345390" rIns="170688" bIns="170688" numCol="1" spcCol="1270" anchor="t" anchorCtr="0">
              <a:noAutofit/>
            </a:bodyPr>
            <a:lstStyle/>
            <a:p>
              <a:pPr marL="0" lvl="1" defTabSz="1066800">
                <a:lnSpc>
                  <a:spcPct val="90000"/>
                </a:lnSpc>
                <a:spcBef>
                  <a:spcPct val="0"/>
                </a:spcBef>
                <a:spcAft>
                  <a:spcPct val="15000"/>
                </a:spcAft>
              </a:pPr>
              <a:endParaRPr lang="en-US" sz="2200" dirty="0"/>
            </a:p>
            <a:p>
              <a:pPr marL="0" lvl="1" defTabSz="1066800">
                <a:lnSpc>
                  <a:spcPct val="90000"/>
                </a:lnSpc>
                <a:spcBef>
                  <a:spcPct val="0"/>
                </a:spcBef>
                <a:spcAft>
                  <a:spcPct val="15000"/>
                </a:spcAft>
              </a:pPr>
              <a:r>
                <a:rPr lang="en-US" sz="2200" dirty="0" err="1"/>
                <a:t>Após</a:t>
              </a:r>
              <a:r>
                <a:rPr lang="en-US" sz="2200" dirty="0"/>
                <a:t> a </a:t>
              </a:r>
              <a:r>
                <a:rPr lang="en-US" sz="2200" dirty="0" err="1"/>
                <a:t>análise</a:t>
              </a:r>
              <a:r>
                <a:rPr lang="en-US" sz="2200" dirty="0"/>
                <a:t> do </a:t>
              </a:r>
              <a:r>
                <a:rPr lang="en-US" sz="2200" dirty="0" err="1"/>
                <a:t>órgão</a:t>
              </a:r>
              <a:r>
                <a:rPr lang="en-US" sz="2200" dirty="0"/>
                <a:t> </a:t>
              </a:r>
              <a:r>
                <a:rPr lang="en-US" sz="2200" dirty="0" err="1"/>
                <a:t>técnino</a:t>
              </a:r>
              <a:r>
                <a:rPr lang="en-US" sz="2200" dirty="0"/>
                <a:t> e Antes de </a:t>
              </a:r>
              <a:r>
                <a:rPr lang="en-US" sz="2200" dirty="0" err="1"/>
                <a:t>aprovada</a:t>
              </a:r>
              <a:r>
                <a:rPr lang="en-US" sz="2200" dirty="0"/>
                <a:t> a </a:t>
              </a:r>
              <a:r>
                <a:rPr lang="en-US" sz="2200" dirty="0" err="1"/>
                <a:t>proposta</a:t>
              </a:r>
              <a:r>
                <a:rPr lang="en-US" sz="2200" dirty="0"/>
                <a:t> </a:t>
              </a:r>
            </a:p>
            <a:p>
              <a:pPr marL="0" lvl="1" defTabSz="1066800">
                <a:lnSpc>
                  <a:spcPct val="90000"/>
                </a:lnSpc>
                <a:spcBef>
                  <a:spcPct val="0"/>
                </a:spcBef>
                <a:spcAft>
                  <a:spcPct val="15000"/>
                </a:spcAft>
              </a:pPr>
              <a:r>
                <a:rPr lang="en-US" sz="1000" dirty="0"/>
                <a:t>(art. 35, VI)</a:t>
              </a:r>
              <a:endParaRPr lang="pt-BR" sz="1000" dirty="0"/>
            </a:p>
            <a:p>
              <a:pPr marL="228600" lvl="1" indent="-228600" defTabSz="1066800">
                <a:lnSpc>
                  <a:spcPct val="90000"/>
                </a:lnSpc>
                <a:spcBef>
                  <a:spcPct val="0"/>
                </a:spcBef>
                <a:spcAft>
                  <a:spcPct val="15000"/>
                </a:spcAft>
                <a:buChar char="••"/>
              </a:pPr>
              <a:endParaRPr lang="pt-BR" sz="2400" dirty="0"/>
            </a:p>
          </p:txBody>
        </p:sp>
      </p:grpSp>
      <p:sp>
        <p:nvSpPr>
          <p:cNvPr id="12" name="Retângulo 11"/>
          <p:cNvSpPr/>
          <p:nvPr/>
        </p:nvSpPr>
        <p:spPr>
          <a:xfrm>
            <a:off x="6173023" y="1271939"/>
            <a:ext cx="783246" cy="783246"/>
          </a:xfrm>
          <a:prstGeom prst="rect">
            <a:avLst/>
          </a:prstGeom>
          <a:blipFill rotWithShape="1">
            <a:blip r:embed="rId2" cstate="print"/>
            <a:stretch>
              <a:fillRect/>
            </a:stretch>
          </a:blipFill>
        </p:spPr>
        <p:style>
          <a:lnRef idx="2">
            <a:schemeClr val="accent1">
              <a:shade val="80000"/>
              <a:hueOff val="0"/>
              <a:satOff val="0"/>
              <a:lumOff val="0"/>
              <a:alphaOff val="0"/>
            </a:schemeClr>
          </a:lnRef>
          <a:fillRef idx="1">
            <a:scrgbClr r="0" g="0" b="0"/>
          </a:fillRef>
          <a:effectRef idx="0">
            <a:schemeClr val="accent1">
              <a:tint val="40000"/>
              <a:hueOff val="0"/>
              <a:satOff val="0"/>
              <a:lumOff val="0"/>
              <a:alphaOff val="0"/>
            </a:schemeClr>
          </a:effectRef>
          <a:fontRef idx="minor">
            <a:schemeClr val="lt1">
              <a:hueOff val="0"/>
              <a:satOff val="0"/>
              <a:lumOff val="0"/>
              <a:alphaOff val="0"/>
            </a:schemeClr>
          </a:fontRef>
        </p:style>
      </p:sp>
      <p:grpSp>
        <p:nvGrpSpPr>
          <p:cNvPr id="13" name="Grupo 12"/>
          <p:cNvGrpSpPr/>
          <p:nvPr/>
        </p:nvGrpSpPr>
        <p:grpSpPr>
          <a:xfrm>
            <a:off x="4752689" y="2224651"/>
            <a:ext cx="391623" cy="3663110"/>
            <a:chOff x="52769" y="775064"/>
            <a:chExt cx="391623" cy="3663110"/>
          </a:xfrm>
        </p:grpSpPr>
        <p:sp>
          <p:nvSpPr>
            <p:cNvPr id="14" name="Retângulo 13"/>
            <p:cNvSpPr/>
            <p:nvPr/>
          </p:nvSpPr>
          <p:spPr>
            <a:xfrm rot="16200000">
              <a:off x="-1582974" y="2410807"/>
              <a:ext cx="3663110" cy="39162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5" name="Retângulo 14"/>
            <p:cNvSpPr/>
            <p:nvPr/>
          </p:nvSpPr>
          <p:spPr>
            <a:xfrm rot="16200000">
              <a:off x="-1582974" y="2410807"/>
              <a:ext cx="3663110" cy="39162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345390" bIns="0" numCol="1" spcCol="1270" anchor="t" anchorCtr="0">
              <a:noAutofit/>
            </a:bodyPr>
            <a:lstStyle/>
            <a:p>
              <a:pPr algn="r" defTabSz="1244600">
                <a:lnSpc>
                  <a:spcPct val="90000"/>
                </a:lnSpc>
                <a:spcBef>
                  <a:spcPct val="0"/>
                </a:spcBef>
                <a:spcAft>
                  <a:spcPct val="35000"/>
                </a:spcAft>
              </a:pPr>
              <a:r>
                <a:rPr lang="en-US" sz="2800" b="1" dirty="0" err="1"/>
                <a:t>Jurídico</a:t>
              </a:r>
              <a:endParaRPr lang="pt-BR" sz="2800" b="1" dirty="0"/>
            </a:p>
          </p:txBody>
        </p:sp>
      </p:grpSp>
      <p:grpSp>
        <p:nvGrpSpPr>
          <p:cNvPr id="17" name="Grupo 16"/>
          <p:cNvGrpSpPr/>
          <p:nvPr/>
        </p:nvGrpSpPr>
        <p:grpSpPr>
          <a:xfrm>
            <a:off x="2304138" y="1923117"/>
            <a:ext cx="1950698" cy="3663110"/>
            <a:chOff x="3288914" y="775063"/>
            <a:chExt cx="1950698" cy="3663110"/>
          </a:xfrm>
        </p:grpSpPr>
        <p:sp>
          <p:nvSpPr>
            <p:cNvPr id="18" name="Retângulo 17"/>
            <p:cNvSpPr/>
            <p:nvPr/>
          </p:nvSpPr>
          <p:spPr>
            <a:xfrm>
              <a:off x="3288914" y="775063"/>
              <a:ext cx="1950698" cy="3663110"/>
            </a:xfrm>
            <a:prstGeom prst="rect">
              <a:avLst/>
            </a:pr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9" name="Retângulo 18"/>
            <p:cNvSpPr/>
            <p:nvPr/>
          </p:nvSpPr>
          <p:spPr>
            <a:xfrm>
              <a:off x="3288914" y="775063"/>
              <a:ext cx="1950698" cy="366311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0688" tIns="345390" rIns="170688" bIns="170688" numCol="1" spcCol="1270" anchor="t" anchorCtr="0">
              <a:noAutofit/>
            </a:bodyPr>
            <a:lstStyle/>
            <a:p>
              <a:pPr marL="0" lvl="1" defTabSz="1066800">
                <a:lnSpc>
                  <a:spcPct val="90000"/>
                </a:lnSpc>
                <a:spcBef>
                  <a:spcPct val="0"/>
                </a:spcBef>
                <a:spcAft>
                  <a:spcPct val="15000"/>
                </a:spcAft>
              </a:pPr>
              <a:endParaRPr lang="en-US" sz="2200" dirty="0"/>
            </a:p>
            <a:p>
              <a:pPr marL="0" lvl="1" defTabSz="1066800">
                <a:lnSpc>
                  <a:spcPct val="90000"/>
                </a:lnSpc>
                <a:spcBef>
                  <a:spcPct val="0"/>
                </a:spcBef>
                <a:spcAft>
                  <a:spcPct val="15000"/>
                </a:spcAft>
              </a:pPr>
              <a:r>
                <a:rPr lang="en-US" sz="2200" dirty="0"/>
                <a:t>Antes de </a:t>
              </a:r>
              <a:r>
                <a:rPr lang="en-US" sz="2200" dirty="0" err="1"/>
                <a:t>aprovada</a:t>
              </a:r>
              <a:r>
                <a:rPr lang="en-US" sz="2200" dirty="0"/>
                <a:t> a </a:t>
              </a:r>
              <a:r>
                <a:rPr lang="en-US" sz="2200" dirty="0" err="1"/>
                <a:t>proposta</a:t>
              </a:r>
              <a:r>
                <a:rPr lang="en-US" sz="2200" dirty="0"/>
                <a:t> de </a:t>
              </a:r>
              <a:r>
                <a:rPr lang="en-US" sz="2200" dirty="0" err="1"/>
                <a:t>parceria</a:t>
              </a:r>
              <a:r>
                <a:rPr lang="en-US" sz="2200" dirty="0"/>
                <a:t> </a:t>
              </a:r>
            </a:p>
            <a:p>
              <a:pPr marL="0" lvl="1" defTabSz="1066800">
                <a:lnSpc>
                  <a:spcPct val="90000"/>
                </a:lnSpc>
                <a:spcBef>
                  <a:spcPct val="0"/>
                </a:spcBef>
                <a:spcAft>
                  <a:spcPct val="15000"/>
                </a:spcAft>
              </a:pPr>
              <a:r>
                <a:rPr lang="en-US" sz="1000" dirty="0"/>
                <a:t>(art. 35, V)</a:t>
              </a:r>
              <a:endParaRPr lang="pt-BR" sz="1000" dirty="0"/>
            </a:p>
          </p:txBody>
        </p:sp>
      </p:grpSp>
      <p:grpSp>
        <p:nvGrpSpPr>
          <p:cNvPr id="21" name="Grupo 20"/>
          <p:cNvGrpSpPr/>
          <p:nvPr/>
        </p:nvGrpSpPr>
        <p:grpSpPr>
          <a:xfrm>
            <a:off x="8226854" y="1923118"/>
            <a:ext cx="1950698" cy="3696121"/>
            <a:chOff x="6133435" y="775063"/>
            <a:chExt cx="1950698" cy="3696121"/>
          </a:xfrm>
        </p:grpSpPr>
        <p:sp>
          <p:nvSpPr>
            <p:cNvPr id="22" name="Retângulo 21"/>
            <p:cNvSpPr/>
            <p:nvPr/>
          </p:nvSpPr>
          <p:spPr>
            <a:xfrm>
              <a:off x="6133435" y="808074"/>
              <a:ext cx="1950698" cy="3663110"/>
            </a:xfrm>
            <a:prstGeom prst="rect">
              <a:avLst/>
            </a:pr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3" name="Retângulo 22"/>
            <p:cNvSpPr/>
            <p:nvPr/>
          </p:nvSpPr>
          <p:spPr>
            <a:xfrm>
              <a:off x="6133435" y="775063"/>
              <a:ext cx="1950698" cy="366311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0688" tIns="345390" rIns="170688" bIns="170688" numCol="1" spcCol="1270" anchor="t" anchorCtr="0">
              <a:noAutofit/>
            </a:bodyPr>
            <a:lstStyle/>
            <a:p>
              <a:pPr marL="0" lvl="1" defTabSz="1066800">
                <a:lnSpc>
                  <a:spcPct val="90000"/>
                </a:lnSpc>
                <a:spcBef>
                  <a:spcPct val="0"/>
                </a:spcBef>
                <a:spcAft>
                  <a:spcPct val="15000"/>
                </a:spcAft>
              </a:pPr>
              <a:endParaRPr lang="en-US" sz="2200" dirty="0"/>
            </a:p>
            <a:p>
              <a:pPr marL="0" lvl="1" defTabSz="1066800">
                <a:lnSpc>
                  <a:spcPct val="90000"/>
                </a:lnSpc>
                <a:spcBef>
                  <a:spcPct val="0"/>
                </a:spcBef>
                <a:spcAft>
                  <a:spcPct val="15000"/>
                </a:spcAft>
              </a:pPr>
              <a:r>
                <a:rPr lang="en-US" sz="2200" dirty="0" err="1"/>
                <a:t>Após</a:t>
              </a:r>
              <a:r>
                <a:rPr lang="en-US" sz="2200" dirty="0"/>
                <a:t> a </a:t>
              </a:r>
              <a:r>
                <a:rPr lang="en-US" sz="2200" dirty="0" err="1"/>
                <a:t>Execução</a:t>
              </a:r>
              <a:r>
                <a:rPr lang="en-US" sz="2200" dirty="0"/>
                <a:t>, </a:t>
              </a:r>
              <a:r>
                <a:rPr lang="en-US" sz="2200" dirty="0" err="1"/>
                <a:t>na</a:t>
              </a:r>
              <a:r>
                <a:rPr lang="en-US" sz="2200" dirty="0"/>
                <a:t> </a:t>
              </a:r>
              <a:r>
                <a:rPr lang="en-US" sz="2200" dirty="0" err="1"/>
                <a:t>análise</a:t>
              </a:r>
              <a:r>
                <a:rPr lang="en-US" sz="2200" dirty="0"/>
                <a:t> de </a:t>
              </a:r>
              <a:r>
                <a:rPr lang="en-US" sz="2200" dirty="0" err="1"/>
                <a:t>prestação</a:t>
              </a:r>
              <a:r>
                <a:rPr lang="en-US" sz="2200" dirty="0"/>
                <a:t> de </a:t>
              </a:r>
              <a:r>
                <a:rPr lang="en-US" sz="2200" dirty="0" err="1"/>
                <a:t>contas</a:t>
              </a:r>
              <a:r>
                <a:rPr lang="en-US" sz="2200" dirty="0"/>
                <a:t> </a:t>
              </a:r>
            </a:p>
            <a:p>
              <a:pPr marL="0" lvl="1" defTabSz="1066800">
                <a:lnSpc>
                  <a:spcPct val="90000"/>
                </a:lnSpc>
                <a:spcBef>
                  <a:spcPct val="0"/>
                </a:spcBef>
                <a:spcAft>
                  <a:spcPct val="15000"/>
                </a:spcAft>
              </a:pPr>
              <a:r>
                <a:rPr lang="en-US" sz="1000" dirty="0"/>
                <a:t>(art. 61, IV)</a:t>
              </a:r>
              <a:endParaRPr lang="pt-BR" sz="1000" dirty="0"/>
            </a:p>
          </p:txBody>
        </p:sp>
      </p:grpSp>
      <p:sp>
        <p:nvSpPr>
          <p:cNvPr id="24" name="Retângulo 23"/>
          <p:cNvSpPr/>
          <p:nvPr/>
        </p:nvSpPr>
        <p:spPr>
          <a:xfrm>
            <a:off x="9202203" y="1298663"/>
            <a:ext cx="783246" cy="783246"/>
          </a:xfrm>
          <a:prstGeom prst="rect">
            <a:avLst/>
          </a:prstGeom>
          <a:blipFill rotWithShape="1">
            <a:blip r:embed="rId3"/>
            <a:stretch>
              <a:fillRect/>
            </a:stretch>
          </a:blipFill>
        </p:spPr>
        <p:style>
          <a:lnRef idx="2">
            <a:schemeClr val="accent1">
              <a:shade val="80000"/>
              <a:hueOff val="0"/>
              <a:satOff val="0"/>
              <a:lumOff val="0"/>
              <a:alphaOff val="0"/>
            </a:schemeClr>
          </a:lnRef>
          <a:fillRef idx="1">
            <a:scrgbClr r="0" g="0" b="0"/>
          </a:fillRef>
          <a:effectRef idx="0">
            <a:schemeClr val="accent1">
              <a:tint val="40000"/>
              <a:hueOff val="0"/>
              <a:satOff val="0"/>
              <a:lumOff val="0"/>
              <a:alphaOff val="0"/>
            </a:schemeClr>
          </a:effectRef>
          <a:fontRef idx="minor">
            <a:schemeClr val="lt1">
              <a:hueOff val="0"/>
              <a:satOff val="0"/>
              <a:lumOff val="0"/>
              <a:alphaOff val="0"/>
            </a:schemeClr>
          </a:fontRef>
        </p:style>
      </p:sp>
      <p:sp>
        <p:nvSpPr>
          <p:cNvPr id="25" name="Retângulo 24"/>
          <p:cNvSpPr/>
          <p:nvPr/>
        </p:nvSpPr>
        <p:spPr>
          <a:xfrm>
            <a:off x="3334468" y="1298663"/>
            <a:ext cx="783246" cy="783246"/>
          </a:xfrm>
          <a:prstGeom prst="rect">
            <a:avLst/>
          </a:prstGeom>
          <a:blipFill rotWithShape="1">
            <a:blip r:embed="rId4" cstate="print"/>
            <a:stretch>
              <a:fillRect/>
            </a:stretch>
          </a:blipFill>
        </p:spPr>
        <p:style>
          <a:lnRef idx="2">
            <a:schemeClr val="accent1">
              <a:shade val="80000"/>
              <a:hueOff val="0"/>
              <a:satOff val="0"/>
              <a:lumOff val="0"/>
              <a:alphaOff val="0"/>
            </a:schemeClr>
          </a:lnRef>
          <a:fillRef idx="1">
            <a:scrgbClr r="0" g="0" b="0"/>
          </a:fillRef>
          <a:effectRef idx="0">
            <a:schemeClr val="accent1">
              <a:tint val="40000"/>
              <a:hueOff val="0"/>
              <a:satOff val="0"/>
              <a:lumOff val="0"/>
              <a:alphaOff val="0"/>
            </a:schemeClr>
          </a:effectRef>
          <a:fontRef idx="minor">
            <a:schemeClr val="lt1">
              <a:hueOff val="0"/>
              <a:satOff val="0"/>
              <a:lumOff val="0"/>
              <a:alphaOff val="0"/>
            </a:schemeClr>
          </a:fontRef>
        </p:style>
      </p:sp>
      <p:grpSp>
        <p:nvGrpSpPr>
          <p:cNvPr id="26" name="Grupo 25"/>
          <p:cNvGrpSpPr/>
          <p:nvPr/>
        </p:nvGrpSpPr>
        <p:grpSpPr>
          <a:xfrm>
            <a:off x="1895677" y="2225924"/>
            <a:ext cx="391623" cy="3663110"/>
            <a:chOff x="2897290" y="775064"/>
            <a:chExt cx="391623" cy="3663110"/>
          </a:xfrm>
        </p:grpSpPr>
        <p:sp>
          <p:nvSpPr>
            <p:cNvPr id="27" name="Retângulo 26"/>
            <p:cNvSpPr/>
            <p:nvPr/>
          </p:nvSpPr>
          <p:spPr>
            <a:xfrm rot="16200000">
              <a:off x="1261547" y="2410807"/>
              <a:ext cx="3663110" cy="39162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8" name="Retângulo 27"/>
            <p:cNvSpPr/>
            <p:nvPr/>
          </p:nvSpPr>
          <p:spPr>
            <a:xfrm rot="16200000">
              <a:off x="1261547" y="2410807"/>
              <a:ext cx="3663110" cy="39162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345390" bIns="0" numCol="1" spcCol="1270" anchor="t" anchorCtr="0">
              <a:noAutofit/>
            </a:bodyPr>
            <a:lstStyle/>
            <a:p>
              <a:pPr algn="r" defTabSz="1244600">
                <a:lnSpc>
                  <a:spcPct val="90000"/>
                </a:lnSpc>
                <a:spcBef>
                  <a:spcPct val="0"/>
                </a:spcBef>
                <a:spcAft>
                  <a:spcPct val="35000"/>
                </a:spcAft>
              </a:pPr>
              <a:r>
                <a:rPr lang="en-US" sz="2800" b="1" dirty="0" err="1"/>
                <a:t>Órgão</a:t>
              </a:r>
              <a:r>
                <a:rPr lang="en-US" sz="2800" b="1" dirty="0"/>
                <a:t> </a:t>
              </a:r>
              <a:r>
                <a:rPr lang="en-US" sz="2800" b="1" dirty="0" err="1"/>
                <a:t>Técnico</a:t>
              </a:r>
              <a:endParaRPr lang="pt-BR" sz="2800" b="1" dirty="0"/>
            </a:p>
          </p:txBody>
        </p:sp>
      </p:grpSp>
      <p:grpSp>
        <p:nvGrpSpPr>
          <p:cNvPr id="29" name="Grupo 28"/>
          <p:cNvGrpSpPr/>
          <p:nvPr/>
        </p:nvGrpSpPr>
        <p:grpSpPr>
          <a:xfrm>
            <a:off x="7781174" y="2081910"/>
            <a:ext cx="391623" cy="3743839"/>
            <a:chOff x="5741811" y="775064"/>
            <a:chExt cx="391623" cy="3663110"/>
          </a:xfrm>
        </p:grpSpPr>
        <p:sp>
          <p:nvSpPr>
            <p:cNvPr id="30" name="Retângulo 29"/>
            <p:cNvSpPr/>
            <p:nvPr/>
          </p:nvSpPr>
          <p:spPr>
            <a:xfrm rot="16200000">
              <a:off x="4106068" y="2410807"/>
              <a:ext cx="3663110" cy="39162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1" name="Retângulo 30"/>
            <p:cNvSpPr/>
            <p:nvPr/>
          </p:nvSpPr>
          <p:spPr>
            <a:xfrm rot="16200000">
              <a:off x="4106068" y="2410807"/>
              <a:ext cx="3663110" cy="39162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345390" bIns="0" numCol="1" spcCol="1270" anchor="t" anchorCtr="0">
              <a:noAutofit/>
            </a:bodyPr>
            <a:lstStyle/>
            <a:p>
              <a:pPr algn="r" defTabSz="1244600">
                <a:lnSpc>
                  <a:spcPct val="90000"/>
                </a:lnSpc>
                <a:spcBef>
                  <a:spcPct val="0"/>
                </a:spcBef>
                <a:spcAft>
                  <a:spcPct val="35000"/>
                </a:spcAft>
              </a:pPr>
              <a:r>
                <a:rPr lang="en-US" sz="2800" b="1" dirty="0" err="1"/>
                <a:t>Gestor</a:t>
              </a:r>
              <a:r>
                <a:rPr lang="en-US" sz="2800" dirty="0"/>
                <a:t> </a:t>
              </a:r>
              <a:endParaRPr lang="pt-BR" sz="2800" dirty="0"/>
            </a:p>
          </p:txBody>
        </p:sp>
      </p:grpSp>
      <p:pic>
        <p:nvPicPr>
          <p:cNvPr id="32" name="Imagem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681" y="228288"/>
            <a:ext cx="1905000" cy="952500"/>
          </a:xfrm>
          <a:prstGeom prst="rect">
            <a:avLst/>
          </a:prstGeom>
        </p:spPr>
      </p:pic>
      <p:sp>
        <p:nvSpPr>
          <p:cNvPr id="33" name="Retângulo de cantos arredondados 13"/>
          <p:cNvSpPr/>
          <p:nvPr/>
        </p:nvSpPr>
        <p:spPr>
          <a:xfrm>
            <a:off x="2304138" y="5714292"/>
            <a:ext cx="7992888" cy="992777"/>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82945" tIns="41473" rIns="82945" bIns="41473" anchor="ctr"/>
          <a:lstStyle>
            <a:lvl1pPr>
              <a:defRPr>
                <a:solidFill>
                  <a:schemeClr val="bg1"/>
                </a:solidFill>
                <a:latin typeface="Arial" charset="0"/>
                <a:ea typeface="Arial" charset="0"/>
                <a:cs typeface="Arial" charset="0"/>
              </a:defRPr>
            </a:lvl1pPr>
            <a:lvl2pPr marL="742950" indent="-285750">
              <a:defRPr>
                <a:solidFill>
                  <a:schemeClr val="bg1"/>
                </a:solidFill>
                <a:latin typeface="Arial" charset="0"/>
                <a:ea typeface="Arial" charset="0"/>
                <a:cs typeface="Arial" charset="0"/>
              </a:defRPr>
            </a:lvl2pPr>
            <a:lvl3pPr marL="1143000" indent="-228600">
              <a:defRPr>
                <a:solidFill>
                  <a:schemeClr val="bg1"/>
                </a:solidFill>
                <a:latin typeface="Arial" charset="0"/>
                <a:ea typeface="Arial" charset="0"/>
                <a:cs typeface="Arial" charset="0"/>
              </a:defRPr>
            </a:lvl3pPr>
            <a:lvl4pPr marL="1600200" indent="-228600">
              <a:defRPr>
                <a:solidFill>
                  <a:schemeClr val="bg1"/>
                </a:solidFill>
                <a:latin typeface="Arial" charset="0"/>
                <a:ea typeface="Arial" charset="0"/>
                <a:cs typeface="Arial" charset="0"/>
              </a:defRPr>
            </a:lvl4pPr>
            <a:lvl5pPr marL="2057400" indent="-228600">
              <a:defRPr>
                <a:solidFill>
                  <a:schemeClr val="bg1"/>
                </a:solidFill>
                <a:latin typeface="Arial" charset="0"/>
                <a:ea typeface="Arial" charset="0"/>
                <a:cs typeface="Arial" charset="0"/>
              </a:defRPr>
            </a:lvl5pPr>
            <a:lvl6pPr marL="2514600" indent="-228600" eaLnBrk="0" fontAlgn="base" hangingPunct="0">
              <a:spcBef>
                <a:spcPct val="0"/>
              </a:spcBef>
              <a:spcAft>
                <a:spcPct val="0"/>
              </a:spcAft>
              <a:defRPr>
                <a:solidFill>
                  <a:schemeClr val="bg1"/>
                </a:solidFill>
                <a:latin typeface="Arial" charset="0"/>
                <a:ea typeface="Arial" charset="0"/>
                <a:cs typeface="Arial" charset="0"/>
              </a:defRPr>
            </a:lvl6pPr>
            <a:lvl7pPr marL="2971800" indent="-228600" eaLnBrk="0" fontAlgn="base" hangingPunct="0">
              <a:spcBef>
                <a:spcPct val="0"/>
              </a:spcBef>
              <a:spcAft>
                <a:spcPct val="0"/>
              </a:spcAft>
              <a:defRPr>
                <a:solidFill>
                  <a:schemeClr val="bg1"/>
                </a:solidFill>
                <a:latin typeface="Arial" charset="0"/>
                <a:ea typeface="Arial" charset="0"/>
                <a:cs typeface="Arial" charset="0"/>
              </a:defRPr>
            </a:lvl7pPr>
            <a:lvl8pPr marL="3429000" indent="-228600" eaLnBrk="0" fontAlgn="base" hangingPunct="0">
              <a:spcBef>
                <a:spcPct val="0"/>
              </a:spcBef>
              <a:spcAft>
                <a:spcPct val="0"/>
              </a:spcAft>
              <a:defRPr>
                <a:solidFill>
                  <a:schemeClr val="bg1"/>
                </a:solidFill>
                <a:latin typeface="Arial" charset="0"/>
                <a:ea typeface="Arial" charset="0"/>
                <a:cs typeface="Arial" charset="0"/>
              </a:defRPr>
            </a:lvl8pPr>
            <a:lvl9pPr marL="3886200" indent="-228600" eaLnBrk="0" fontAlgn="base" hangingPunct="0">
              <a:spcBef>
                <a:spcPct val="0"/>
              </a:spcBef>
              <a:spcAft>
                <a:spcPct val="0"/>
              </a:spcAft>
              <a:defRPr>
                <a:solidFill>
                  <a:schemeClr val="bg1"/>
                </a:solidFill>
                <a:latin typeface="Arial" charset="0"/>
                <a:ea typeface="Arial" charset="0"/>
                <a:cs typeface="Arial" charset="0"/>
              </a:defRPr>
            </a:lvl9pPr>
          </a:lstStyle>
          <a:p>
            <a:pPr algn="just"/>
            <a:r>
              <a:rPr lang="pt-BR" altLang="pt-BR" dirty="0">
                <a:solidFill>
                  <a:srgbClr val="002060"/>
                </a:solidFill>
                <a:latin typeface="+mj-lt"/>
              </a:rPr>
              <a:t>Art. 35 - § 2 – Caso o parecer técnico ou parecer jurídico de que tratam (Órgão técnico ou Jurídico) concluam pela celebração da parcerias com ressalvas, deverá o administrador público sanar os aspectos ressalvados, justificar ou excluir. </a:t>
            </a:r>
          </a:p>
        </p:txBody>
      </p:sp>
    </p:spTree>
    <p:extLst>
      <p:ext uri="{BB962C8B-B14F-4D97-AF65-F5344CB8AC3E}">
        <p14:creationId xmlns:p14="http://schemas.microsoft.com/office/powerpoint/2010/main" val="408992962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44681" y="300570"/>
            <a:ext cx="8911687" cy="808905"/>
          </a:xfrm>
        </p:spPr>
        <p:txBody>
          <a:bodyPr/>
          <a:lstStyle/>
          <a:p>
            <a:pPr algn="ctr"/>
            <a:r>
              <a:rPr lang="pt-BR" b="1" dirty="0">
                <a:solidFill>
                  <a:schemeClr val="accent2"/>
                </a:solidFill>
                <a:latin typeface="Cambria" panose="02040503050406030204" pitchFamily="18" charset="0"/>
              </a:rPr>
              <a:t>COMISSÃO DE SELEÇÃO</a:t>
            </a:r>
          </a:p>
        </p:txBody>
      </p:sp>
      <p:sp>
        <p:nvSpPr>
          <p:cNvPr id="3" name="Espaço Reservado para Conteúdo 2"/>
          <p:cNvSpPr>
            <a:spLocks noGrp="1"/>
          </p:cNvSpPr>
          <p:nvPr>
            <p:ph idx="1"/>
          </p:nvPr>
        </p:nvSpPr>
        <p:spPr>
          <a:xfrm>
            <a:off x="339681" y="1468243"/>
            <a:ext cx="11598477" cy="4832647"/>
          </a:xfrm>
        </p:spPr>
        <p:txBody>
          <a:bodyPr>
            <a:normAutofit fontScale="92500" lnSpcReduction="10000"/>
          </a:bodyPr>
          <a:lstStyle/>
          <a:p>
            <a:pPr algn="just">
              <a:buFont typeface="Wingdings" panose="05000000000000000000" pitchFamily="2" charset="2"/>
              <a:buChar char="q"/>
            </a:pPr>
            <a:r>
              <a:rPr lang="pt-BR" sz="1900" dirty="0">
                <a:latin typeface="Cambria" panose="02040503050406030204" pitchFamily="18" charset="0"/>
                <a:ea typeface="Cambria" panose="02040503050406030204" pitchFamily="18" charset="0"/>
              </a:rPr>
              <a:t>Quem analisa as propostas enviadas por uma OSC é a Comissão de Seleção. </a:t>
            </a:r>
          </a:p>
          <a:p>
            <a:pPr marL="0" indent="0" algn="just">
              <a:buNone/>
            </a:pPr>
            <a:endParaRPr lang="pt-BR" sz="1900" dirty="0">
              <a:latin typeface="Cambria" panose="02040503050406030204" pitchFamily="18" charset="0"/>
              <a:ea typeface="Cambria" panose="02040503050406030204" pitchFamily="18" charset="0"/>
            </a:endParaRPr>
          </a:p>
          <a:p>
            <a:pPr algn="just">
              <a:buFont typeface="Wingdings" panose="05000000000000000000" pitchFamily="2" charset="2"/>
              <a:buChar char="q"/>
            </a:pPr>
            <a:r>
              <a:rPr lang="pt-BR" sz="1900" dirty="0">
                <a:latin typeface="Cambria" panose="02040503050406030204" pitchFamily="18" charset="0"/>
                <a:ea typeface="Cambria" panose="02040503050406030204" pitchFamily="18" charset="0"/>
              </a:rPr>
              <a:t>Esta comissão é o órgão colegiado destinado a processar e julgar chamamentos públicos constituído por ato publicado em meio oficial de comunicação.</a:t>
            </a:r>
          </a:p>
          <a:p>
            <a:pPr marL="0" indent="0" algn="just">
              <a:buNone/>
            </a:pPr>
            <a:endParaRPr lang="pt-BR" sz="1900" dirty="0">
              <a:latin typeface="Cambria" panose="02040503050406030204" pitchFamily="18" charset="0"/>
              <a:ea typeface="Cambria" panose="02040503050406030204" pitchFamily="18" charset="0"/>
            </a:endParaRPr>
          </a:p>
          <a:p>
            <a:pPr algn="just">
              <a:buFont typeface="Wingdings" panose="05000000000000000000" pitchFamily="2" charset="2"/>
              <a:buChar char="q"/>
            </a:pPr>
            <a:r>
              <a:rPr lang="pt-BR" sz="1900" dirty="0">
                <a:latin typeface="Cambria" panose="02040503050406030204" pitchFamily="18" charset="0"/>
                <a:ea typeface="Cambria" panose="02040503050406030204" pitchFamily="18" charset="0"/>
              </a:rPr>
              <a:t>Nela devera ser assegurada a participação de pelo menos um servidor ocupante de cargo efetivo ou emprego permanente do quadro de pessoal da administração publica. A Comissão poderá contar com o apoio de especialistas e membros de conselhos de politicas publicas setoriais indicados para esta finalidade. A composição desta comissão devera ser publicada em algum meio oficial de comunicação.</a:t>
            </a:r>
          </a:p>
          <a:p>
            <a:pPr algn="just">
              <a:buFont typeface="Wingdings" panose="05000000000000000000" pitchFamily="2" charset="2"/>
              <a:buChar char="q"/>
            </a:pPr>
            <a:r>
              <a:rPr lang="pt-BR" sz="1900" dirty="0">
                <a:latin typeface="Cambria" panose="02040503050406030204" pitchFamily="18" charset="0"/>
                <a:ea typeface="Cambria" panose="02040503050406030204" pitchFamily="18" charset="0"/>
              </a:rPr>
              <a:t>Art. 13.  O órgão ou a entidade pública federal designará, em ato específico, os integrantes que comporão a comissão de seleção, </a:t>
            </a:r>
            <a:r>
              <a:rPr lang="pt-BR" sz="1900" b="1" dirty="0">
                <a:latin typeface="Cambria" panose="02040503050406030204" pitchFamily="18" charset="0"/>
                <a:ea typeface="Cambria" panose="02040503050406030204" pitchFamily="18" charset="0"/>
              </a:rPr>
              <a:t>a ser composta por pelo menos um servidor ocupante de cargo efetivo ou emprego permanente do quadro de pessoal da administração pública federal. </a:t>
            </a:r>
          </a:p>
          <a:p>
            <a:pPr algn="just">
              <a:buFont typeface="Wingdings" panose="05000000000000000000" pitchFamily="2" charset="2"/>
              <a:buChar char="q"/>
            </a:pPr>
            <a:r>
              <a:rPr lang="pt-BR" sz="1900" dirty="0">
                <a:latin typeface="Cambria" panose="02040503050406030204" pitchFamily="18" charset="0"/>
                <a:ea typeface="Cambria" panose="02040503050406030204" pitchFamily="18" charset="0"/>
              </a:rPr>
              <a:t>Art. 14.  O membro da comissão de seleção deverá se declarar impedido de participar do processo de seleção quando verificar que: </a:t>
            </a:r>
          </a:p>
          <a:p>
            <a:r>
              <a:rPr lang="pt-BR" sz="1900" dirty="0">
                <a:latin typeface="Cambria" panose="02040503050406030204" pitchFamily="18" charset="0"/>
                <a:ea typeface="Cambria" panose="02040503050406030204" pitchFamily="18" charset="0"/>
              </a:rPr>
              <a:t>I - tenha participado, nos últimos cinco anos, como associado, cooperado, dirigente, conselheiro ou empregado de qualquer organização da sociedade civil participante do chamamento público;</a:t>
            </a:r>
          </a:p>
          <a:p>
            <a:pPr algn="just">
              <a:buFont typeface="Wingdings" panose="05000000000000000000" pitchFamily="2" charset="2"/>
              <a:buChar char="q"/>
            </a:pPr>
            <a:endParaRPr lang="pt-BR" sz="1800" dirty="0">
              <a:latin typeface="Cambria" panose="02040503050406030204" pitchFamily="18" charset="0"/>
            </a:endParaRPr>
          </a:p>
        </p:txBody>
      </p:sp>
      <p:pic>
        <p:nvPicPr>
          <p:cNvPr id="5" name="Image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681" y="228288"/>
            <a:ext cx="1905000" cy="952500"/>
          </a:xfrm>
          <a:prstGeom prst="rect">
            <a:avLst/>
          </a:prstGeom>
        </p:spPr>
      </p:pic>
    </p:spTree>
    <p:extLst>
      <p:ext uri="{BB962C8B-B14F-4D97-AF65-F5344CB8AC3E}">
        <p14:creationId xmlns:p14="http://schemas.microsoft.com/office/powerpoint/2010/main" val="26100200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92925" y="293261"/>
            <a:ext cx="8911687" cy="822553"/>
          </a:xfrm>
        </p:spPr>
        <p:txBody>
          <a:bodyPr>
            <a:normAutofit/>
          </a:bodyPr>
          <a:lstStyle/>
          <a:p>
            <a:pPr algn="ctr"/>
            <a:r>
              <a:rPr lang="pt-BR" b="1" dirty="0">
                <a:solidFill>
                  <a:schemeClr val="accent2"/>
                </a:solidFill>
                <a:latin typeface="Cambria" panose="02040503050406030204" pitchFamily="18" charset="0"/>
              </a:rPr>
              <a:t>DO PROCESSO DE SELEÇÃO</a:t>
            </a:r>
          </a:p>
        </p:txBody>
      </p:sp>
      <p:sp>
        <p:nvSpPr>
          <p:cNvPr id="3" name="Espaço Reservado para Conteúdo 2"/>
          <p:cNvSpPr>
            <a:spLocks noGrp="1"/>
          </p:cNvSpPr>
          <p:nvPr>
            <p:ph idx="1"/>
          </p:nvPr>
        </p:nvSpPr>
        <p:spPr>
          <a:xfrm>
            <a:off x="453705" y="1180788"/>
            <a:ext cx="11603864" cy="5597413"/>
          </a:xfrm>
        </p:spPr>
        <p:txBody>
          <a:bodyPr>
            <a:normAutofit fontScale="92500" lnSpcReduction="10000"/>
          </a:bodyPr>
          <a:lstStyle/>
          <a:p>
            <a:pPr marL="0" indent="0">
              <a:buNone/>
            </a:pPr>
            <a:endParaRPr lang="pt-BR" sz="1800" dirty="0"/>
          </a:p>
          <a:p>
            <a:pPr marL="0" indent="0">
              <a:buNone/>
            </a:pPr>
            <a:r>
              <a:rPr lang="pt-BR" dirty="0"/>
              <a:t>Art. 15.  O processo de seleção abrangerá a avaliação das propostas, a divulgação e a homologação dos resultados. </a:t>
            </a:r>
          </a:p>
          <a:p>
            <a:pPr marL="0" indent="0">
              <a:buNone/>
            </a:pPr>
            <a:r>
              <a:rPr lang="pt-BR" dirty="0"/>
              <a:t>Art. 16.  A avaliação das propostas terá caráter eliminatório e classificatório. </a:t>
            </a:r>
          </a:p>
          <a:p>
            <a:pPr marL="0" indent="0">
              <a:buNone/>
            </a:pPr>
            <a:r>
              <a:rPr lang="pt-BR" dirty="0"/>
              <a:t>§ 1</a:t>
            </a:r>
            <a:r>
              <a:rPr lang="pt-BR" strike="sngStrike" dirty="0"/>
              <a:t>º</a:t>
            </a:r>
            <a:r>
              <a:rPr lang="pt-BR" dirty="0"/>
              <a:t>  As propostas serão classificadas de acordo com os critérios de julgamento estabelecidos no edital. </a:t>
            </a:r>
          </a:p>
          <a:p>
            <a:pPr marL="0" indent="0">
              <a:buNone/>
            </a:pPr>
            <a:r>
              <a:rPr lang="pt-BR" dirty="0"/>
              <a:t>§ 2</a:t>
            </a:r>
            <a:r>
              <a:rPr lang="pt-BR" strike="sngStrike" dirty="0"/>
              <a:t>º</a:t>
            </a:r>
            <a:r>
              <a:rPr lang="pt-BR" dirty="0"/>
              <a:t> Será eliminada a organização da sociedade civil cuja proposta esteja em desacordo com os termos do edital ou que não contenha as seguintes informações:</a:t>
            </a:r>
          </a:p>
          <a:p>
            <a:pPr marL="0" indent="0">
              <a:buNone/>
            </a:pPr>
            <a:r>
              <a:rPr lang="pt-BR" dirty="0"/>
              <a:t>I - a descrição da realidade objeto da parceria e o nexo com a atividade ou o projeto proposto;</a:t>
            </a:r>
          </a:p>
          <a:p>
            <a:pPr marL="0" indent="0">
              <a:buNone/>
            </a:pPr>
            <a:r>
              <a:rPr lang="pt-BR" dirty="0"/>
              <a:t>II - as ações a serem executadas, as metas a serem atingidas e os indicadores que aferirão o cumprimento das metas;</a:t>
            </a:r>
          </a:p>
          <a:p>
            <a:pPr marL="0" indent="0">
              <a:buNone/>
            </a:pPr>
            <a:r>
              <a:rPr lang="pt-BR" dirty="0"/>
              <a:t>III - os prazos para a execução das ações e para o cumprimento das metas; e</a:t>
            </a:r>
          </a:p>
          <a:p>
            <a:pPr marL="0" indent="0">
              <a:buNone/>
            </a:pPr>
            <a:r>
              <a:rPr lang="pt-BR" dirty="0"/>
              <a:t>IV - o valor global.  </a:t>
            </a:r>
            <a:endParaRPr lang="pt-BR" sz="1800" dirty="0"/>
          </a:p>
          <a:p>
            <a:pPr algn="just"/>
            <a:endParaRPr lang="pt-BR" sz="1800" dirty="0">
              <a:latin typeface="Cambria" panose="02040503050406030204" pitchFamily="18" charset="0"/>
            </a:endParaRP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681" y="228288"/>
            <a:ext cx="1905000" cy="952500"/>
          </a:xfrm>
          <a:prstGeom prst="rect">
            <a:avLst/>
          </a:prstGeom>
        </p:spPr>
      </p:pic>
    </p:spTree>
    <p:extLst>
      <p:ext uri="{BB962C8B-B14F-4D97-AF65-F5344CB8AC3E}">
        <p14:creationId xmlns:p14="http://schemas.microsoft.com/office/powerpoint/2010/main" val="1002630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44681" y="391179"/>
            <a:ext cx="8229600" cy="936104"/>
          </a:xfrm>
        </p:spPr>
        <p:txBody>
          <a:bodyPr/>
          <a:lstStyle/>
          <a:p>
            <a:r>
              <a:rPr lang="pt-BR" dirty="0">
                <a:solidFill>
                  <a:schemeClr val="accent2"/>
                </a:solidFill>
                <a:latin typeface="Cambria" panose="02040503050406030204" pitchFamily="18" charset="0"/>
              </a:rPr>
              <a:t>Diagnóstico</a:t>
            </a:r>
          </a:p>
        </p:txBody>
      </p:sp>
      <p:pic>
        <p:nvPicPr>
          <p:cNvPr id="4" name="Espaço Reservado para Conteúdo 3"/>
          <p:cNvPicPr>
            <a:picLocks noGrp="1" noChangeAspect="1"/>
          </p:cNvPicPr>
          <p:nvPr>
            <p:ph idx="1"/>
          </p:nvPr>
        </p:nvPicPr>
        <p:blipFill>
          <a:blip r:embed="rId2"/>
          <a:stretch>
            <a:fillRect/>
          </a:stretch>
        </p:blipFill>
        <p:spPr>
          <a:xfrm>
            <a:off x="220040" y="1568033"/>
            <a:ext cx="11470607" cy="4195795"/>
          </a:xfrm>
          <a:prstGeom prst="rect">
            <a:avLst/>
          </a:prstGeom>
        </p:spPr>
      </p:pic>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681" y="228288"/>
            <a:ext cx="1905000" cy="952500"/>
          </a:xfrm>
          <a:prstGeom prst="rect">
            <a:avLst/>
          </a:prstGeom>
        </p:spPr>
      </p:pic>
    </p:spTree>
    <p:extLst>
      <p:ext uri="{BB962C8B-B14F-4D97-AF65-F5344CB8AC3E}">
        <p14:creationId xmlns:p14="http://schemas.microsoft.com/office/powerpoint/2010/main" val="142363574"/>
      </p:ext>
    </p:extLst>
  </p:cSld>
  <p:clrMapOvr>
    <a:masterClrMapping/>
  </p:clrMapOvr>
  <p:transition spd="slow">
    <p:push dir="u"/>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66800" y="293261"/>
            <a:ext cx="8911687" cy="822553"/>
          </a:xfrm>
        </p:spPr>
        <p:txBody>
          <a:bodyPr>
            <a:normAutofit/>
          </a:bodyPr>
          <a:lstStyle/>
          <a:p>
            <a:pPr algn="ctr"/>
            <a:r>
              <a:rPr lang="pt-BR" b="1" dirty="0">
                <a:solidFill>
                  <a:schemeClr val="accent2"/>
                </a:solidFill>
                <a:latin typeface="Cambria" panose="02040503050406030204" pitchFamily="18" charset="0"/>
              </a:rPr>
              <a:t>DO PROCESSO DE SELEÇÃO</a:t>
            </a:r>
          </a:p>
        </p:txBody>
      </p:sp>
      <p:sp>
        <p:nvSpPr>
          <p:cNvPr id="3" name="Espaço Reservado para Conteúdo 2"/>
          <p:cNvSpPr>
            <a:spLocks noGrp="1"/>
          </p:cNvSpPr>
          <p:nvPr>
            <p:ph idx="1"/>
          </p:nvPr>
        </p:nvSpPr>
        <p:spPr>
          <a:xfrm>
            <a:off x="244699" y="1260587"/>
            <a:ext cx="11603864" cy="5597413"/>
          </a:xfrm>
        </p:spPr>
        <p:txBody>
          <a:bodyPr>
            <a:normAutofit/>
          </a:bodyPr>
          <a:lstStyle/>
          <a:p>
            <a:pPr marL="0" indent="0">
              <a:buNone/>
            </a:pPr>
            <a:r>
              <a:rPr lang="pt-BR" dirty="0"/>
              <a:t>	Depois da classificação, a administração pública irá convocar a OSC para comprovar o preenchimento dos requisitos previstos nos artigos 33, 34 e 39 da Lei 13.019/2014, através de documentos solicitados a organização da sociedade civil mais bem classificada no certame. </a:t>
            </a:r>
          </a:p>
          <a:p>
            <a:pPr marL="0" indent="0">
              <a:buNone/>
            </a:pPr>
            <a:r>
              <a:rPr lang="pt-BR" dirty="0"/>
              <a:t>	Neste momento, a OSC devera apresentar o detalhamento da proposta submetida e aprovada no processo de seleção, que é o Plano de Trabalho, com todos os pormenores exigidos pela Lei. </a:t>
            </a:r>
          </a:p>
          <a:p>
            <a:pPr marL="0" indent="0">
              <a:buNone/>
            </a:pPr>
            <a:r>
              <a:rPr lang="pt-BR" dirty="0"/>
              <a:t>OBS.: As OSC podem apresentar recursos para a divulgação do resultado preliminar – 5 dias;  </a:t>
            </a:r>
          </a:p>
          <a:p>
            <a:pPr marL="0" indent="0">
              <a:buNone/>
            </a:pPr>
            <a:r>
              <a:rPr lang="pt-BR" dirty="0"/>
              <a:t>Art. 25.  Para a celebração da parceria, a administração pública federal convocará a organização da sociedade civil selecionada para, no prazo de </a:t>
            </a:r>
            <a:r>
              <a:rPr lang="pt-BR" b="1" dirty="0">
                <a:effectLst>
                  <a:outerShdw blurRad="38100" dist="38100" dir="2700000" algn="tl">
                    <a:srgbClr val="000000">
                      <a:alpha val="43137"/>
                    </a:srgbClr>
                  </a:outerShdw>
                </a:effectLst>
              </a:rPr>
              <a:t>quinze dias, apresentar o seu plano de trabalho + documentação ART. 26 + ART.27</a:t>
            </a:r>
            <a:endParaRPr lang="pt-BR" dirty="0">
              <a:effectLst>
                <a:outerShdw blurRad="38100" dist="38100" dir="2700000" algn="tl">
                  <a:srgbClr val="000000">
                    <a:alpha val="43137"/>
                  </a:srgbClr>
                </a:outerShdw>
              </a:effectLst>
            </a:endParaRP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681" y="228288"/>
            <a:ext cx="1905000" cy="952500"/>
          </a:xfrm>
          <a:prstGeom prst="rect">
            <a:avLst/>
          </a:prstGeom>
        </p:spPr>
      </p:pic>
    </p:spTree>
    <p:extLst>
      <p:ext uri="{BB962C8B-B14F-4D97-AF65-F5344CB8AC3E}">
        <p14:creationId xmlns:p14="http://schemas.microsoft.com/office/powerpoint/2010/main" val="14078689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92925" y="624110"/>
            <a:ext cx="8911687" cy="836200"/>
          </a:xfrm>
        </p:spPr>
        <p:txBody>
          <a:bodyPr/>
          <a:lstStyle/>
          <a:p>
            <a:pPr algn="ctr"/>
            <a:r>
              <a:rPr lang="pt-BR" b="1" dirty="0">
                <a:solidFill>
                  <a:srgbClr val="C00000"/>
                </a:solidFill>
              </a:rPr>
              <a:t>SELEÇÃO E CELEBRAÇÃO</a:t>
            </a:r>
          </a:p>
        </p:txBody>
      </p:sp>
      <p:sp>
        <p:nvSpPr>
          <p:cNvPr id="3" name="Espaço Reservado para Conteúdo 2"/>
          <p:cNvSpPr>
            <a:spLocks noGrp="1"/>
          </p:cNvSpPr>
          <p:nvPr>
            <p:ph idx="1"/>
          </p:nvPr>
        </p:nvSpPr>
        <p:spPr>
          <a:xfrm>
            <a:off x="1213503" y="2133600"/>
            <a:ext cx="10291109" cy="2465696"/>
          </a:xfrm>
        </p:spPr>
        <p:txBody>
          <a:bodyPr>
            <a:normAutofit fontScale="92500" lnSpcReduction="10000"/>
          </a:bodyPr>
          <a:lstStyle/>
          <a:p>
            <a:pPr marL="0" indent="0" algn="just">
              <a:buNone/>
            </a:pPr>
            <a:r>
              <a:rPr lang="pt-BR" dirty="0"/>
              <a:t>	A etapa de seleção e celebração das parcerias traz como principal inovação a obrigatoriedade do procedimento de chamamento publico.</a:t>
            </a:r>
          </a:p>
          <a:p>
            <a:pPr marL="0" indent="0" algn="just">
              <a:buNone/>
            </a:pPr>
            <a:r>
              <a:rPr lang="pt-BR" dirty="0"/>
              <a:t>	Como já falamos anteriormente, além de ser uma medida de transparência e de incentivo a gestão publica democrática, o chamamento e uma forma de ampliar as possibilidades de acesso das </a:t>
            </a:r>
            <a:r>
              <a:rPr lang="pt-BR" dirty="0" err="1"/>
              <a:t>OSCs</a:t>
            </a:r>
            <a:r>
              <a:rPr lang="pt-BR" dirty="0"/>
              <a:t> aos recursos públicos. Ao mesmo tempo, possibilita que o Estado tome contato com um universo mais abrangente de organizações.</a:t>
            </a:r>
          </a:p>
        </p:txBody>
      </p:sp>
    </p:spTree>
    <p:extLst>
      <p:ext uri="{BB962C8B-B14F-4D97-AF65-F5344CB8AC3E}">
        <p14:creationId xmlns:p14="http://schemas.microsoft.com/office/powerpoint/2010/main" val="14136832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92925" y="624110"/>
            <a:ext cx="8911687" cy="713371"/>
          </a:xfrm>
        </p:spPr>
        <p:txBody>
          <a:bodyPr/>
          <a:lstStyle/>
          <a:p>
            <a:pPr algn="ctr"/>
            <a:r>
              <a:rPr lang="pt-BR" b="1" dirty="0">
                <a:solidFill>
                  <a:srgbClr val="C00000"/>
                </a:solidFill>
              </a:rPr>
              <a:t>PUBLICIZAÇÃO DO EDITAL</a:t>
            </a:r>
          </a:p>
        </p:txBody>
      </p:sp>
      <p:sp>
        <p:nvSpPr>
          <p:cNvPr id="3" name="Espaço Reservado para Conteúdo 2"/>
          <p:cNvSpPr>
            <a:spLocks noGrp="1"/>
          </p:cNvSpPr>
          <p:nvPr>
            <p:ph idx="1"/>
          </p:nvPr>
        </p:nvSpPr>
        <p:spPr>
          <a:xfrm>
            <a:off x="358923" y="1528549"/>
            <a:ext cx="11145689" cy="4749421"/>
          </a:xfrm>
        </p:spPr>
        <p:txBody>
          <a:bodyPr>
            <a:normAutofit fontScale="92500" lnSpcReduction="10000"/>
          </a:bodyPr>
          <a:lstStyle/>
          <a:p>
            <a:pPr marL="0" indent="0" algn="just">
              <a:buNone/>
            </a:pPr>
            <a:r>
              <a:rPr lang="pt-BR" dirty="0"/>
              <a:t>	O edital devera ser amplamente divulgado no site do órgão publico, com antecedência mínima de 30 (trinta) dias. A administração publica poderá também apresentar os editais e as informações sobre todas as parcerias realizadas em um único portal da internet.</a:t>
            </a:r>
          </a:p>
          <a:p>
            <a:pPr marL="0" indent="0" algn="just">
              <a:buNone/>
            </a:pPr>
            <a:r>
              <a:rPr lang="pt-BR" dirty="0"/>
              <a:t>Apos a publicação do edital, as organizações interessadas poderão apresentar suas propostas, com as informações solicitadas. Ao recebe-las, a administração publica ira analisar, no mínimo:</a:t>
            </a:r>
          </a:p>
          <a:p>
            <a:pPr algn="just"/>
            <a:r>
              <a:rPr lang="pt-BR" dirty="0"/>
              <a:t>Se as propostas se adequam aos objetivos específicos do programa ou da ação em que se insere o objeto da parceria;</a:t>
            </a:r>
          </a:p>
          <a:p>
            <a:pPr algn="just"/>
            <a:r>
              <a:rPr lang="pt-BR" dirty="0"/>
              <a:t>Se as propostas correspondem ao valor de referencia estabelecido no chamamento.</a:t>
            </a:r>
          </a:p>
          <a:p>
            <a:pPr algn="just"/>
            <a:r>
              <a:rPr lang="pt-BR" dirty="0"/>
              <a:t>Esta analise inicial e obrigatória e devera ter como resultado uma lista com a ordem de classificação das propostas apresentadas.</a:t>
            </a:r>
          </a:p>
        </p:txBody>
      </p:sp>
    </p:spTree>
    <p:extLst>
      <p:ext uri="{BB962C8B-B14F-4D97-AF65-F5344CB8AC3E}">
        <p14:creationId xmlns:p14="http://schemas.microsoft.com/office/powerpoint/2010/main" val="172276472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92925" y="624110"/>
            <a:ext cx="8911687" cy="727018"/>
          </a:xfrm>
        </p:spPr>
        <p:txBody>
          <a:bodyPr/>
          <a:lstStyle/>
          <a:p>
            <a:pPr algn="ctr"/>
            <a:r>
              <a:rPr lang="pt-BR" b="1" dirty="0">
                <a:solidFill>
                  <a:srgbClr val="C00000"/>
                </a:solidFill>
              </a:rPr>
              <a:t>CONTRAPARTIDA</a:t>
            </a:r>
          </a:p>
        </p:txBody>
      </p:sp>
      <p:sp>
        <p:nvSpPr>
          <p:cNvPr id="3" name="Espaço Reservado para Conteúdo 2"/>
          <p:cNvSpPr>
            <a:spLocks noGrp="1"/>
          </p:cNvSpPr>
          <p:nvPr>
            <p:ph idx="1"/>
          </p:nvPr>
        </p:nvSpPr>
        <p:spPr>
          <a:xfrm>
            <a:off x="871671" y="1678676"/>
            <a:ext cx="10632941" cy="2893324"/>
          </a:xfrm>
        </p:spPr>
        <p:txBody>
          <a:bodyPr>
            <a:normAutofit/>
          </a:bodyPr>
          <a:lstStyle/>
          <a:p>
            <a:pPr marL="0" indent="0">
              <a:buNone/>
            </a:pPr>
            <a:r>
              <a:rPr lang="pt-BR" dirty="0"/>
              <a:t>	A contrapartida financeira não poderá mais ser exigida. Caso o órgão deseje, poderá solicitar uma contrapartida somente em bens e serviços.</a:t>
            </a:r>
          </a:p>
          <a:p>
            <a:pPr marL="0" indent="0">
              <a:buNone/>
            </a:pPr>
            <a:r>
              <a:rPr lang="pt-BR" dirty="0"/>
              <a:t>	A contrapartida em bens e serviços, quando exigida, deverá ser mensurada em valores monetários equivalentes aos preços vigentes no mercado.</a:t>
            </a:r>
          </a:p>
        </p:txBody>
      </p:sp>
    </p:spTree>
    <p:extLst>
      <p:ext uri="{BB962C8B-B14F-4D97-AF65-F5344CB8AC3E}">
        <p14:creationId xmlns:p14="http://schemas.microsoft.com/office/powerpoint/2010/main" val="2133616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p:cNvSpPr/>
          <p:nvPr/>
        </p:nvSpPr>
        <p:spPr>
          <a:xfrm>
            <a:off x="1847528" y="116633"/>
            <a:ext cx="8568952" cy="1354217"/>
          </a:xfrm>
          <a:prstGeom prst="rect">
            <a:avLst/>
          </a:prstGeom>
          <a:noFill/>
        </p:spPr>
        <p:txBody>
          <a:bodyPr wrap="square">
            <a:spAutoFit/>
          </a:bodyPr>
          <a:lstStyle/>
          <a:p>
            <a:pPr algn="ctr">
              <a:defRPr/>
            </a:pPr>
            <a:r>
              <a:rPr lang="pt-BR" sz="3200" b="1" dirty="0">
                <a:ln w="12700">
                  <a:solidFill>
                    <a:srgbClr val="1F497D">
                      <a:satMod val="155000"/>
                    </a:srgbClr>
                  </a:solidFill>
                  <a:prstDash val="solid"/>
                </a:ln>
                <a:effectLst>
                  <a:outerShdw blurRad="41275" dist="20320" dir="1800000" algn="tl" rotWithShape="0">
                    <a:srgbClr val="000000">
                      <a:alpha val="40000"/>
                    </a:srgbClr>
                  </a:outerShdw>
                </a:effectLst>
              </a:rPr>
              <a:t>Termo de Colaboração, Fomento </a:t>
            </a:r>
          </a:p>
          <a:p>
            <a:pPr algn="ctr">
              <a:defRPr/>
            </a:pPr>
            <a:r>
              <a:rPr lang="pt-BR" sz="3200" b="1" dirty="0">
                <a:ln w="12700">
                  <a:solidFill>
                    <a:srgbClr val="1F497D">
                      <a:satMod val="155000"/>
                    </a:srgbClr>
                  </a:solidFill>
                  <a:prstDash val="solid"/>
                </a:ln>
                <a:effectLst>
                  <a:outerShdw blurRad="41275" dist="20320" dir="1800000" algn="tl" rotWithShape="0">
                    <a:srgbClr val="000000">
                      <a:alpha val="40000"/>
                    </a:srgbClr>
                  </a:outerShdw>
                </a:effectLst>
              </a:rPr>
              <a:t>ou Acordo de Cooperação</a:t>
            </a:r>
          </a:p>
          <a:p>
            <a:pPr algn="ctr">
              <a:defRPr/>
            </a:pPr>
            <a:r>
              <a:rPr lang="pt-BR"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rPr>
              <a:t>								</a:t>
            </a:r>
            <a:r>
              <a:rPr lang="pt-BR" dirty="0" err="1">
                <a:ln w="12700">
                  <a:solidFill>
                    <a:srgbClr val="1F497D">
                      <a:satMod val="155000"/>
                    </a:srgbClr>
                  </a:solidFill>
                  <a:prstDash val="solid"/>
                </a:ln>
                <a:solidFill>
                  <a:srgbClr val="EEECE1">
                    <a:tint val="85000"/>
                    <a:satMod val="155000"/>
                  </a:srgbClr>
                </a:solidFill>
                <a:latin typeface="Arial" panose="020B0604020202020204" pitchFamily="34" charset="0"/>
                <a:cs typeface="Arial" panose="020B0604020202020204" pitchFamily="34" charset="0"/>
              </a:rPr>
              <a:t>Art</a:t>
            </a:r>
            <a:r>
              <a:rPr lang="pt-BR" dirty="0">
                <a:ln w="12700">
                  <a:solidFill>
                    <a:srgbClr val="1F497D">
                      <a:satMod val="155000"/>
                    </a:srgbClr>
                  </a:solidFill>
                  <a:prstDash val="solid"/>
                </a:ln>
                <a:solidFill>
                  <a:srgbClr val="EEECE1">
                    <a:tint val="85000"/>
                    <a:satMod val="155000"/>
                  </a:srgbClr>
                </a:solidFill>
                <a:latin typeface="Arial" panose="020B0604020202020204" pitchFamily="34" charset="0"/>
                <a:cs typeface="Arial" panose="020B0604020202020204" pitchFamily="34" charset="0"/>
              </a:rPr>
              <a:t> 16</a:t>
            </a:r>
          </a:p>
        </p:txBody>
      </p:sp>
      <p:sp>
        <p:nvSpPr>
          <p:cNvPr id="11" name="CaixaDeTexto 10"/>
          <p:cNvSpPr txBox="1"/>
          <p:nvPr/>
        </p:nvSpPr>
        <p:spPr>
          <a:xfrm>
            <a:off x="3719736" y="1844824"/>
            <a:ext cx="6838938" cy="133882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defTabSz="711200">
              <a:lnSpc>
                <a:spcPct val="90000"/>
              </a:lnSpc>
              <a:spcBef>
                <a:spcPct val="0"/>
              </a:spcBef>
              <a:spcAft>
                <a:spcPct val="35000"/>
              </a:spcAft>
            </a:pPr>
            <a:r>
              <a:rPr lang="pt-BR" dirty="0"/>
              <a:t>instrumento por meio do qual são formalizadas as parcerias estabelecidas pela administração pública com organizações da sociedade civil para a consecução de finalidades de interesse público e recíproco </a:t>
            </a:r>
            <a:r>
              <a:rPr lang="pt-BR" b="1" u="sng" dirty="0"/>
              <a:t>propostas pela administração pública </a:t>
            </a:r>
            <a:r>
              <a:rPr lang="pt-BR" dirty="0"/>
              <a:t>que envolvam a transferência de </a:t>
            </a:r>
            <a:r>
              <a:rPr lang="pt-BR" b="1" u="sng" dirty="0"/>
              <a:t>recursos financeiros</a:t>
            </a:r>
            <a:r>
              <a:rPr lang="pt-BR" dirty="0"/>
              <a:t>;  </a:t>
            </a:r>
          </a:p>
        </p:txBody>
      </p:sp>
      <p:sp>
        <p:nvSpPr>
          <p:cNvPr id="12" name="CaixaDeTexto 11"/>
          <p:cNvSpPr txBox="1"/>
          <p:nvPr/>
        </p:nvSpPr>
        <p:spPr>
          <a:xfrm>
            <a:off x="3721558" y="3573016"/>
            <a:ext cx="6837116" cy="133882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defTabSz="711200">
              <a:lnSpc>
                <a:spcPct val="90000"/>
              </a:lnSpc>
              <a:spcBef>
                <a:spcPct val="0"/>
              </a:spcBef>
              <a:spcAft>
                <a:spcPct val="35000"/>
              </a:spcAft>
            </a:pPr>
            <a:r>
              <a:rPr lang="pt-BR" dirty="0"/>
              <a:t>instrumento por meio do qual são formalizadas as parcerias estabelecidas pela administração pública com organizações da sociedade civil para a consecução de finalidades de interesse público e recíproco </a:t>
            </a:r>
            <a:r>
              <a:rPr lang="pt-BR" b="1" u="sng" dirty="0"/>
              <a:t>propostas pelas organizações da sociedade civil</a:t>
            </a:r>
            <a:r>
              <a:rPr lang="pt-BR" dirty="0"/>
              <a:t>, que envolvam a transferência de </a:t>
            </a:r>
            <a:r>
              <a:rPr lang="pt-BR" b="1" u="sng" dirty="0"/>
              <a:t>recursos financeiros</a:t>
            </a:r>
            <a:r>
              <a:rPr lang="pt-BR" dirty="0"/>
              <a:t>; </a:t>
            </a:r>
          </a:p>
        </p:txBody>
      </p:sp>
      <p:sp>
        <p:nvSpPr>
          <p:cNvPr id="13" name="CaixaDeTexto 12"/>
          <p:cNvSpPr txBox="1"/>
          <p:nvPr/>
        </p:nvSpPr>
        <p:spPr>
          <a:xfrm>
            <a:off x="3721558" y="5399675"/>
            <a:ext cx="6837116" cy="108952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defTabSz="711200">
              <a:lnSpc>
                <a:spcPct val="90000"/>
              </a:lnSpc>
              <a:spcBef>
                <a:spcPct val="0"/>
              </a:spcBef>
              <a:spcAft>
                <a:spcPct val="35000"/>
              </a:spcAft>
            </a:pPr>
            <a:r>
              <a:rPr lang="pt-BR" dirty="0"/>
              <a:t>instrumento por meio do qual são formalizadas as parcerias estabelecidas pela administração pública com organizações da sociedade civil para a consecução de finalidades de interesse público e recíproco que </a:t>
            </a:r>
            <a:r>
              <a:rPr lang="pt-BR" b="1" u="sng" dirty="0">
                <a:solidFill>
                  <a:schemeClr val="bg2"/>
                </a:solidFill>
              </a:rPr>
              <a:t>não</a:t>
            </a:r>
            <a:r>
              <a:rPr lang="pt-BR" dirty="0"/>
              <a:t> envolvam a transferência de </a:t>
            </a:r>
            <a:r>
              <a:rPr lang="pt-BR" b="1" u="sng" dirty="0"/>
              <a:t>recursos financeiros</a:t>
            </a:r>
            <a:r>
              <a:rPr lang="pt-BR" dirty="0"/>
              <a:t>;    </a:t>
            </a:r>
          </a:p>
        </p:txBody>
      </p:sp>
      <p:sp>
        <p:nvSpPr>
          <p:cNvPr id="14" name="CaixaDeTexto 13"/>
          <p:cNvSpPr txBox="1"/>
          <p:nvPr/>
        </p:nvSpPr>
        <p:spPr>
          <a:xfrm>
            <a:off x="1703512" y="1475492"/>
            <a:ext cx="2664296"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pt-BR" b="1" dirty="0"/>
              <a:t>Termo de Colaboração:</a:t>
            </a:r>
          </a:p>
        </p:txBody>
      </p:sp>
      <p:sp>
        <p:nvSpPr>
          <p:cNvPr id="15" name="CaixaDeTexto 14"/>
          <p:cNvSpPr txBox="1"/>
          <p:nvPr/>
        </p:nvSpPr>
        <p:spPr>
          <a:xfrm>
            <a:off x="1703512" y="3248436"/>
            <a:ext cx="2664296"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pt-BR" b="1" dirty="0"/>
              <a:t>Termo de Fomento:</a:t>
            </a:r>
          </a:p>
        </p:txBody>
      </p:sp>
      <p:sp>
        <p:nvSpPr>
          <p:cNvPr id="16" name="CaixaDeTexto 15"/>
          <p:cNvSpPr txBox="1"/>
          <p:nvPr/>
        </p:nvSpPr>
        <p:spPr>
          <a:xfrm>
            <a:off x="1703512" y="5030342"/>
            <a:ext cx="2664296" cy="369332"/>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r>
              <a:rPr lang="pt-BR" b="1" dirty="0"/>
              <a:t>Acordo de Cooperação:</a:t>
            </a:r>
          </a:p>
        </p:txBody>
      </p:sp>
      <p:pic>
        <p:nvPicPr>
          <p:cNvPr id="9" name="Imagem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681" y="228288"/>
            <a:ext cx="1905000" cy="952500"/>
          </a:xfrm>
          <a:prstGeom prst="rect">
            <a:avLst/>
          </a:prstGeom>
        </p:spPr>
      </p:pic>
    </p:spTree>
    <p:extLst>
      <p:ext uri="{BB962C8B-B14F-4D97-AF65-F5344CB8AC3E}">
        <p14:creationId xmlns:p14="http://schemas.microsoft.com/office/powerpoint/2010/main" val="3157226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90557" y="365126"/>
            <a:ext cx="11442819" cy="762920"/>
          </a:xfrm>
        </p:spPr>
        <p:txBody>
          <a:bodyPr>
            <a:normAutofit fontScale="90000"/>
          </a:bodyPr>
          <a:lstStyle/>
          <a:p>
            <a:pPr>
              <a:defRPr/>
            </a:pPr>
            <a:br>
              <a:rPr lang="pt-BR" b="1" i="1" dirty="0">
                <a:ln w="12700">
                  <a:solidFill>
                    <a:srgbClr val="1F497D">
                      <a:satMod val="155000"/>
                    </a:srgbClr>
                  </a:solidFill>
                  <a:prstDash val="solid"/>
                </a:ln>
                <a:effectLst>
                  <a:outerShdw blurRad="41275" dist="20320" dir="1800000" algn="tl" rotWithShape="0">
                    <a:srgbClr val="000000">
                      <a:alpha val="40000"/>
                    </a:srgbClr>
                  </a:outerShdw>
                </a:effectLst>
              </a:rPr>
            </a:br>
            <a:r>
              <a:rPr lang="pt-BR" sz="3100" b="1" i="1" dirty="0" err="1">
                <a:ln w="12700">
                  <a:solidFill>
                    <a:srgbClr val="1F497D">
                      <a:satMod val="155000"/>
                    </a:srgbClr>
                  </a:solidFill>
                  <a:prstDash val="solid"/>
                </a:ln>
                <a:effectLst>
                  <a:outerShdw blurRad="41275" dist="20320" dir="1800000" algn="tl" rotWithShape="0">
                    <a:srgbClr val="000000">
                      <a:alpha val="40000"/>
                    </a:srgbClr>
                  </a:outerShdw>
                </a:effectLst>
              </a:rPr>
              <a:t>Check</a:t>
            </a:r>
            <a:r>
              <a:rPr lang="pt-BR" sz="3100" b="1" i="1" dirty="0">
                <a:ln w="12700">
                  <a:solidFill>
                    <a:srgbClr val="1F497D">
                      <a:satMod val="155000"/>
                    </a:srgbClr>
                  </a:solidFill>
                  <a:prstDash val="solid"/>
                </a:ln>
                <a:effectLst>
                  <a:outerShdw blurRad="41275" dist="20320" dir="1800000" algn="tl" rotWithShape="0">
                    <a:srgbClr val="000000">
                      <a:alpha val="40000"/>
                    </a:srgbClr>
                  </a:outerShdw>
                </a:effectLst>
              </a:rPr>
              <a:t> </a:t>
            </a:r>
            <a:r>
              <a:rPr lang="pt-BR" sz="3100" b="1" i="1" dirty="0" err="1">
                <a:ln w="12700">
                  <a:solidFill>
                    <a:srgbClr val="1F497D">
                      <a:satMod val="155000"/>
                    </a:srgbClr>
                  </a:solidFill>
                  <a:prstDash val="solid"/>
                </a:ln>
                <a:effectLst>
                  <a:outerShdw blurRad="41275" dist="20320" dir="1800000" algn="tl" rotWithShape="0">
                    <a:srgbClr val="000000">
                      <a:alpha val="40000"/>
                    </a:srgbClr>
                  </a:outerShdw>
                </a:effectLst>
              </a:rPr>
              <a:t>list</a:t>
            </a:r>
            <a:r>
              <a:rPr lang="pt-BR" sz="3100" b="1" i="1" dirty="0">
                <a:ln w="12700">
                  <a:solidFill>
                    <a:srgbClr val="1F497D">
                      <a:satMod val="155000"/>
                    </a:srgbClr>
                  </a:solidFill>
                  <a:prstDash val="solid"/>
                </a:ln>
                <a:effectLst>
                  <a:outerShdw blurRad="41275" dist="20320" dir="1800000" algn="tl" rotWithShape="0">
                    <a:srgbClr val="000000">
                      <a:alpha val="40000"/>
                    </a:srgbClr>
                  </a:outerShdw>
                </a:effectLst>
              </a:rPr>
              <a:t> </a:t>
            </a:r>
            <a:r>
              <a:rPr lang="pt-BR" sz="3100" b="1" dirty="0">
                <a:ln w="12700">
                  <a:solidFill>
                    <a:srgbClr val="1F497D">
                      <a:satMod val="155000"/>
                    </a:srgbClr>
                  </a:solidFill>
                  <a:prstDash val="solid"/>
                </a:ln>
                <a:effectLst>
                  <a:outerShdw blurRad="41275" dist="20320" dir="1800000" algn="tl" rotWithShape="0">
                    <a:srgbClr val="000000">
                      <a:alpha val="40000"/>
                    </a:srgbClr>
                  </a:outerShdw>
                </a:effectLst>
              </a:rPr>
              <a:t>das cláusulas do Termo de Colaboração, Fomento ou Acordo de Cooperação</a:t>
            </a:r>
            <a:br>
              <a:rPr lang="pt-BR"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rPr>
            </a:br>
            <a:endParaRPr lang="pt-BR" dirty="0"/>
          </a:p>
        </p:txBody>
      </p:sp>
      <p:sp>
        <p:nvSpPr>
          <p:cNvPr id="3" name="Espaço Reservado para Conteúdo 2"/>
          <p:cNvSpPr>
            <a:spLocks noGrp="1"/>
          </p:cNvSpPr>
          <p:nvPr>
            <p:ph idx="1"/>
          </p:nvPr>
        </p:nvSpPr>
        <p:spPr>
          <a:xfrm>
            <a:off x="393107" y="1128046"/>
            <a:ext cx="11485547" cy="5048917"/>
          </a:xfrm>
        </p:spPr>
        <p:txBody>
          <a:bodyPr>
            <a:normAutofit fontScale="25000" lnSpcReduction="20000"/>
          </a:bodyPr>
          <a:lstStyle/>
          <a:p>
            <a:pPr algn="just">
              <a:lnSpc>
                <a:spcPct val="170000"/>
              </a:lnSpc>
              <a:spcBef>
                <a:spcPts val="0"/>
              </a:spcBef>
            </a:pPr>
            <a:r>
              <a:rPr lang="pt-BR" sz="7200" dirty="0"/>
              <a:t>I - a descrição do objeto pactuado;</a:t>
            </a:r>
          </a:p>
          <a:p>
            <a:pPr algn="just">
              <a:lnSpc>
                <a:spcPct val="170000"/>
              </a:lnSpc>
              <a:spcBef>
                <a:spcPts val="0"/>
              </a:spcBef>
            </a:pPr>
            <a:r>
              <a:rPr lang="pt-BR" sz="7200" dirty="0"/>
              <a:t>II - as obrigações das partes;</a:t>
            </a:r>
          </a:p>
          <a:p>
            <a:pPr algn="just">
              <a:lnSpc>
                <a:spcPct val="170000"/>
              </a:lnSpc>
              <a:spcBef>
                <a:spcPts val="0"/>
              </a:spcBef>
            </a:pPr>
            <a:r>
              <a:rPr lang="pt-BR" sz="7200" dirty="0"/>
              <a:t>III - o valor total e o cronograma de desembolso; </a:t>
            </a:r>
          </a:p>
          <a:p>
            <a:pPr algn="just">
              <a:lnSpc>
                <a:spcPct val="170000"/>
              </a:lnSpc>
              <a:spcBef>
                <a:spcPts val="0"/>
              </a:spcBef>
            </a:pPr>
            <a:r>
              <a:rPr lang="pt-BR" sz="7200" dirty="0"/>
              <a:t>V - a contrapartida, quando for o caso, observado o disposto no § 1</a:t>
            </a:r>
            <a:r>
              <a:rPr lang="pt-BR" sz="7200" u="sng" baseline="30000" dirty="0"/>
              <a:t>o</a:t>
            </a:r>
            <a:r>
              <a:rPr lang="pt-BR" sz="7200" dirty="0"/>
              <a:t> do art. 35; </a:t>
            </a:r>
          </a:p>
          <a:p>
            <a:pPr algn="just">
              <a:lnSpc>
                <a:spcPct val="170000"/>
              </a:lnSpc>
              <a:spcBef>
                <a:spcPts val="0"/>
              </a:spcBef>
            </a:pPr>
            <a:r>
              <a:rPr lang="pt-BR" sz="7200" dirty="0"/>
              <a:t>VI - a vigência e as hipóteses de prorrogação;</a:t>
            </a:r>
          </a:p>
          <a:p>
            <a:pPr algn="just">
              <a:lnSpc>
                <a:spcPct val="170000"/>
              </a:lnSpc>
              <a:spcBef>
                <a:spcPts val="0"/>
              </a:spcBef>
            </a:pPr>
            <a:r>
              <a:rPr lang="pt-BR" sz="7200" dirty="0"/>
              <a:t>VII - a obrigação de prestar contas com definição de forma, metodologia e prazos;</a:t>
            </a:r>
          </a:p>
          <a:p>
            <a:pPr algn="just">
              <a:lnSpc>
                <a:spcPct val="170000"/>
              </a:lnSpc>
              <a:spcBef>
                <a:spcPts val="0"/>
              </a:spcBef>
            </a:pPr>
            <a:r>
              <a:rPr lang="pt-BR" sz="7200" dirty="0"/>
              <a:t>VIII - a forma de monitoramento e avaliação; </a:t>
            </a:r>
          </a:p>
          <a:p>
            <a:pPr algn="just">
              <a:lnSpc>
                <a:spcPct val="170000"/>
              </a:lnSpc>
              <a:spcBef>
                <a:spcPts val="0"/>
              </a:spcBef>
            </a:pPr>
            <a:r>
              <a:rPr lang="pt-BR" sz="7200" dirty="0"/>
              <a:t>IX - a obrigatoriedade de restituição de recursos;</a:t>
            </a:r>
          </a:p>
          <a:p>
            <a:pPr algn="just">
              <a:lnSpc>
                <a:spcPct val="170000"/>
              </a:lnSpc>
              <a:spcBef>
                <a:spcPts val="0"/>
              </a:spcBef>
            </a:pPr>
            <a:r>
              <a:rPr lang="pt-BR" sz="7200" dirty="0"/>
              <a:t>X - a definição da titularidade dos bens e direitos remanescentes na data da conclusão ou extinção da parceria;</a:t>
            </a:r>
          </a:p>
          <a:p>
            <a:pPr algn="just">
              <a:lnSpc>
                <a:spcPct val="170000"/>
              </a:lnSpc>
              <a:spcBef>
                <a:spcPts val="0"/>
              </a:spcBef>
            </a:pPr>
            <a:r>
              <a:rPr lang="pt-BR" sz="7200" dirty="0"/>
              <a:t>XII - prerrogativa à administração pública para assumir ou transferir a responsabilidade pela execução do objeto;  </a:t>
            </a:r>
          </a:p>
          <a:p>
            <a:pPr algn="just">
              <a:lnSpc>
                <a:spcPct val="170000"/>
              </a:lnSpc>
              <a:spcBef>
                <a:spcPts val="0"/>
              </a:spcBef>
            </a:pPr>
            <a:r>
              <a:rPr lang="pt-BR" sz="7200" dirty="0"/>
              <a:t>XIV - obrigação de a organização da sociedade civil manter e movimentar os recursos em conta bancária específica;      </a:t>
            </a:r>
          </a:p>
          <a:p>
            <a:pPr algn="just">
              <a:lnSpc>
                <a:spcPct val="170000"/>
              </a:lnSpc>
              <a:spcBef>
                <a:spcPts val="0"/>
              </a:spcBef>
            </a:pPr>
            <a:r>
              <a:rPr lang="pt-BR" sz="7200" dirty="0"/>
              <a:t>XV - o livre acesso dos agentes da administração pública, do controle interno e do Tribunal de Contas; </a:t>
            </a:r>
          </a:p>
          <a:p>
            <a:pPr marL="0" indent="0">
              <a:buNone/>
            </a:pPr>
            <a:endParaRPr lang="pt-BR" dirty="0"/>
          </a:p>
        </p:txBody>
      </p:sp>
    </p:spTree>
    <p:extLst>
      <p:ext uri="{BB962C8B-B14F-4D97-AF65-F5344CB8AC3E}">
        <p14:creationId xmlns:p14="http://schemas.microsoft.com/office/powerpoint/2010/main" val="40013436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90557" y="365126"/>
            <a:ext cx="11442819" cy="762920"/>
          </a:xfrm>
        </p:spPr>
        <p:txBody>
          <a:bodyPr>
            <a:normAutofit fontScale="90000"/>
          </a:bodyPr>
          <a:lstStyle/>
          <a:p>
            <a:pPr>
              <a:defRPr/>
            </a:pPr>
            <a:br>
              <a:rPr lang="pt-BR" b="1" i="1" dirty="0">
                <a:ln w="12700">
                  <a:solidFill>
                    <a:srgbClr val="1F497D">
                      <a:satMod val="155000"/>
                    </a:srgbClr>
                  </a:solidFill>
                  <a:prstDash val="solid"/>
                </a:ln>
                <a:effectLst>
                  <a:outerShdw blurRad="41275" dist="20320" dir="1800000" algn="tl" rotWithShape="0">
                    <a:srgbClr val="000000">
                      <a:alpha val="40000"/>
                    </a:srgbClr>
                  </a:outerShdw>
                </a:effectLst>
              </a:rPr>
            </a:br>
            <a:r>
              <a:rPr lang="pt-BR" sz="3100" b="1" i="1" dirty="0" err="1">
                <a:ln w="12700">
                  <a:solidFill>
                    <a:srgbClr val="1F497D">
                      <a:satMod val="155000"/>
                    </a:srgbClr>
                  </a:solidFill>
                  <a:prstDash val="solid"/>
                </a:ln>
                <a:effectLst>
                  <a:outerShdw blurRad="41275" dist="20320" dir="1800000" algn="tl" rotWithShape="0">
                    <a:srgbClr val="000000">
                      <a:alpha val="40000"/>
                    </a:srgbClr>
                  </a:outerShdw>
                </a:effectLst>
              </a:rPr>
              <a:t>Check</a:t>
            </a:r>
            <a:r>
              <a:rPr lang="pt-BR" sz="3100" b="1" i="1" dirty="0">
                <a:ln w="12700">
                  <a:solidFill>
                    <a:srgbClr val="1F497D">
                      <a:satMod val="155000"/>
                    </a:srgbClr>
                  </a:solidFill>
                  <a:prstDash val="solid"/>
                </a:ln>
                <a:effectLst>
                  <a:outerShdw blurRad="41275" dist="20320" dir="1800000" algn="tl" rotWithShape="0">
                    <a:srgbClr val="000000">
                      <a:alpha val="40000"/>
                    </a:srgbClr>
                  </a:outerShdw>
                </a:effectLst>
              </a:rPr>
              <a:t> </a:t>
            </a:r>
            <a:r>
              <a:rPr lang="pt-BR" sz="3100" b="1" i="1" dirty="0" err="1">
                <a:ln w="12700">
                  <a:solidFill>
                    <a:srgbClr val="1F497D">
                      <a:satMod val="155000"/>
                    </a:srgbClr>
                  </a:solidFill>
                  <a:prstDash val="solid"/>
                </a:ln>
                <a:effectLst>
                  <a:outerShdw blurRad="41275" dist="20320" dir="1800000" algn="tl" rotWithShape="0">
                    <a:srgbClr val="000000">
                      <a:alpha val="40000"/>
                    </a:srgbClr>
                  </a:outerShdw>
                </a:effectLst>
              </a:rPr>
              <a:t>list</a:t>
            </a:r>
            <a:r>
              <a:rPr lang="pt-BR" sz="3100" b="1" i="1" dirty="0">
                <a:ln w="12700">
                  <a:solidFill>
                    <a:srgbClr val="1F497D">
                      <a:satMod val="155000"/>
                    </a:srgbClr>
                  </a:solidFill>
                  <a:prstDash val="solid"/>
                </a:ln>
                <a:effectLst>
                  <a:outerShdw blurRad="41275" dist="20320" dir="1800000" algn="tl" rotWithShape="0">
                    <a:srgbClr val="000000">
                      <a:alpha val="40000"/>
                    </a:srgbClr>
                  </a:outerShdw>
                </a:effectLst>
              </a:rPr>
              <a:t> </a:t>
            </a:r>
            <a:r>
              <a:rPr lang="pt-BR" sz="3100" b="1" dirty="0">
                <a:ln w="12700">
                  <a:solidFill>
                    <a:srgbClr val="1F497D">
                      <a:satMod val="155000"/>
                    </a:srgbClr>
                  </a:solidFill>
                  <a:prstDash val="solid"/>
                </a:ln>
                <a:effectLst>
                  <a:outerShdw blurRad="41275" dist="20320" dir="1800000" algn="tl" rotWithShape="0">
                    <a:srgbClr val="000000">
                      <a:alpha val="40000"/>
                    </a:srgbClr>
                  </a:outerShdw>
                </a:effectLst>
              </a:rPr>
              <a:t>das cláusulas do Termo de Colaboração, Fomento ou Acordo de Cooperação</a:t>
            </a:r>
            <a:br>
              <a:rPr lang="pt-BR" b="1"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rPr>
            </a:br>
            <a:endParaRPr lang="pt-BR" dirty="0"/>
          </a:p>
        </p:txBody>
      </p:sp>
      <p:sp>
        <p:nvSpPr>
          <p:cNvPr id="3" name="Espaço Reservado para Conteúdo 2"/>
          <p:cNvSpPr>
            <a:spLocks noGrp="1"/>
          </p:cNvSpPr>
          <p:nvPr>
            <p:ph idx="1"/>
          </p:nvPr>
        </p:nvSpPr>
        <p:spPr>
          <a:xfrm>
            <a:off x="393107" y="1128046"/>
            <a:ext cx="11485547" cy="5048917"/>
          </a:xfrm>
        </p:spPr>
        <p:txBody>
          <a:bodyPr>
            <a:normAutofit/>
          </a:bodyPr>
          <a:lstStyle/>
          <a:p>
            <a:pPr algn="just">
              <a:lnSpc>
                <a:spcPct val="100000"/>
              </a:lnSpc>
              <a:spcBef>
                <a:spcPts val="0"/>
              </a:spcBef>
            </a:pPr>
            <a:r>
              <a:rPr lang="pt-BR" sz="1800" dirty="0">
                <a:solidFill>
                  <a:prstClr val="black"/>
                </a:solidFill>
              </a:rPr>
              <a:t>XVI – Regras pra rescisão, a qualquer tempo, com as respectivas condições e sanções, que não poderá ser inferior a 60 (sessenta) dias;</a:t>
            </a:r>
          </a:p>
          <a:p>
            <a:pPr marL="0" lvl="0" indent="0" algn="just">
              <a:lnSpc>
                <a:spcPct val="100000"/>
              </a:lnSpc>
              <a:spcBef>
                <a:spcPts val="0"/>
              </a:spcBef>
              <a:buNone/>
            </a:pPr>
            <a:endParaRPr lang="pt-BR" sz="1000" dirty="0">
              <a:solidFill>
                <a:prstClr val="black"/>
              </a:solidFill>
            </a:endParaRPr>
          </a:p>
          <a:p>
            <a:pPr algn="just">
              <a:lnSpc>
                <a:spcPct val="100000"/>
              </a:lnSpc>
              <a:spcBef>
                <a:spcPts val="0"/>
              </a:spcBef>
            </a:pPr>
            <a:r>
              <a:rPr lang="pt-BR" sz="1800" dirty="0">
                <a:solidFill>
                  <a:prstClr val="black"/>
                </a:solidFill>
              </a:rPr>
              <a:t>XVII - a indicação do foro;</a:t>
            </a:r>
          </a:p>
          <a:p>
            <a:pPr marL="0" lvl="0" indent="0" algn="just">
              <a:lnSpc>
                <a:spcPct val="100000"/>
              </a:lnSpc>
              <a:spcBef>
                <a:spcPts val="0"/>
              </a:spcBef>
              <a:buNone/>
            </a:pPr>
            <a:endParaRPr lang="pt-BR" sz="1000" dirty="0">
              <a:solidFill>
                <a:prstClr val="black"/>
              </a:solidFill>
            </a:endParaRPr>
          </a:p>
          <a:p>
            <a:pPr algn="just">
              <a:lnSpc>
                <a:spcPct val="100000"/>
              </a:lnSpc>
              <a:spcBef>
                <a:spcPts val="0"/>
              </a:spcBef>
            </a:pPr>
            <a:r>
              <a:rPr lang="pt-BR" sz="1800" dirty="0">
                <a:solidFill>
                  <a:prstClr val="black"/>
                </a:solidFill>
              </a:rPr>
              <a:t>XIX - a responsabilidade exclusiva da organização da sociedade civil pelo gerenciamento administrativo e financeiro dos recursos recebidos, inclusive no que diz respeito às despesas de custeio, de investimento e de pessoal;</a:t>
            </a:r>
          </a:p>
          <a:p>
            <a:pPr marL="0" lvl="0" indent="0" algn="just">
              <a:lnSpc>
                <a:spcPct val="100000"/>
              </a:lnSpc>
              <a:spcBef>
                <a:spcPts val="0"/>
              </a:spcBef>
              <a:buNone/>
            </a:pPr>
            <a:endParaRPr lang="pt-BR" sz="1000" dirty="0">
              <a:solidFill>
                <a:prstClr val="black"/>
              </a:solidFill>
            </a:endParaRPr>
          </a:p>
          <a:p>
            <a:pPr algn="just">
              <a:lnSpc>
                <a:spcPct val="100000"/>
              </a:lnSpc>
              <a:spcBef>
                <a:spcPts val="0"/>
              </a:spcBef>
            </a:pPr>
            <a:r>
              <a:rPr lang="pt-BR" sz="1800" dirty="0">
                <a:solidFill>
                  <a:prstClr val="black"/>
                </a:solidFill>
              </a:rPr>
              <a:t>XX - a responsabilidade exclusiva da organização da sociedade civil pelo pagamento dos encargos trabalhistas, previdenciários, fiscais e comerciais relacionados à execução do objeto previsto no termo de colaboração ou de fomento, não implicando responsabilidade solidária ou subsidiária da administração pública a inadimplência da organização da sociedade civil em relação ao referido pagamento, os ônus incidentes sobre o objeto da parceria ou os danos decorrentes de restrição à sua execução.           </a:t>
            </a:r>
          </a:p>
          <a:p>
            <a:pPr marL="0" lvl="0" indent="0" algn="just">
              <a:lnSpc>
                <a:spcPct val="100000"/>
              </a:lnSpc>
              <a:spcBef>
                <a:spcPts val="0"/>
              </a:spcBef>
              <a:buNone/>
            </a:pPr>
            <a:endParaRPr lang="pt-BR" sz="1000" dirty="0">
              <a:solidFill>
                <a:prstClr val="black"/>
              </a:solidFill>
            </a:endParaRPr>
          </a:p>
          <a:p>
            <a:pPr marL="0" lvl="0" indent="0" algn="just">
              <a:lnSpc>
                <a:spcPct val="100000"/>
              </a:lnSpc>
              <a:spcBef>
                <a:spcPts val="0"/>
              </a:spcBef>
              <a:buNone/>
            </a:pPr>
            <a:r>
              <a:rPr lang="pt-BR" sz="1800" dirty="0">
                <a:solidFill>
                  <a:prstClr val="black"/>
                </a:solidFill>
              </a:rPr>
              <a:t>Parágrafo único.  Constará como anexo do termo de colaboração, do termo de fomento ou do acordo de cooperação o plano de trabalho, que deles será parte integrante e indissociável.</a:t>
            </a:r>
          </a:p>
          <a:p>
            <a:pPr marL="0" indent="0">
              <a:buNone/>
            </a:pPr>
            <a:endParaRPr lang="pt-BR" dirty="0"/>
          </a:p>
        </p:txBody>
      </p:sp>
    </p:spTree>
    <p:extLst>
      <p:ext uri="{BB962C8B-B14F-4D97-AF65-F5344CB8AC3E}">
        <p14:creationId xmlns:p14="http://schemas.microsoft.com/office/powerpoint/2010/main" val="65556018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1879137" y="666145"/>
            <a:ext cx="8424936" cy="945530"/>
          </a:xfrm>
          <a:prstGeom prst="rect">
            <a:avLst/>
          </a:prstGeom>
          <a:noFill/>
        </p:spPr>
        <p:txBody>
          <a:bodyPr wrap="square" lIns="82945" tIns="41473" rIns="82945" bIns="41473">
            <a:spAutoFit/>
          </a:bodyPr>
          <a:lstStyle/>
          <a:p>
            <a:pPr algn="ctr">
              <a:defRPr/>
            </a:pPr>
            <a:r>
              <a:rPr lang="pt-BR" sz="2800" b="1" dirty="0">
                <a:ln w="12700">
                  <a:noFill/>
                  <a:prstDash val="solid"/>
                </a:ln>
                <a:effectLst>
                  <a:outerShdw blurRad="38100" dist="38100" dir="2700000" algn="tl">
                    <a:srgbClr val="000000">
                      <a:alpha val="43137"/>
                    </a:srgbClr>
                  </a:outerShdw>
                </a:effectLst>
              </a:rPr>
              <a:t>Despesas Vedadas Art. 45</a:t>
            </a:r>
          </a:p>
          <a:p>
            <a:pPr algn="ctr">
              <a:defRPr/>
            </a:pPr>
            <a:r>
              <a:rPr lang="pt-BR" sz="2800" b="1" dirty="0">
                <a:ln w="12700">
                  <a:noFill/>
                  <a:prstDash val="solid"/>
                </a:ln>
                <a:solidFill>
                  <a:srgbClr val="FF0000"/>
                </a:solidFill>
                <a:effectLst>
                  <a:outerShdw blurRad="38100" dist="38100" dir="2700000" algn="tl">
                    <a:srgbClr val="000000">
                      <a:alpha val="43137"/>
                    </a:srgbClr>
                  </a:outerShdw>
                </a:effectLst>
              </a:rPr>
              <a:t>Art. 39 – Vedações para Celebração </a:t>
            </a:r>
          </a:p>
        </p:txBody>
      </p:sp>
      <p:sp>
        <p:nvSpPr>
          <p:cNvPr id="5" name="Espaço Reservado para Conteúdo 2"/>
          <p:cNvSpPr txBox="1">
            <a:spLocks/>
          </p:cNvSpPr>
          <p:nvPr/>
        </p:nvSpPr>
        <p:spPr>
          <a:xfrm>
            <a:off x="339681" y="2572234"/>
            <a:ext cx="11612833" cy="3776315"/>
          </a:xfrm>
          <a:prstGeom prst="rect">
            <a:avLst/>
          </a:prstGeom>
        </p:spPr>
        <p:txBody>
          <a:bodyPr>
            <a:noAutofit/>
          </a:bodyPr>
          <a:lstStyle>
            <a:lvl1pPr marL="342900" indent="-342900" algn="just" defTabSz="914400" rtl="0" eaLnBrk="1" latinLnBrk="0" hangingPunct="1">
              <a:spcBef>
                <a:spcPct val="20000"/>
              </a:spcBef>
              <a:buClr>
                <a:schemeClr val="tx2"/>
              </a:buClr>
              <a:buFont typeface="Arial" pitchFamily="34" charset="0"/>
              <a:buChar char="•"/>
              <a:defRPr sz="2000" kern="1200">
                <a:solidFill>
                  <a:schemeClr val="tx1">
                    <a:lumMod val="50000"/>
                    <a:lumOff val="50000"/>
                  </a:schemeClr>
                </a:solidFill>
                <a:latin typeface="+mj-lt"/>
                <a:ea typeface="+mn-ea"/>
                <a:cs typeface="+mn-cs"/>
              </a:defRPr>
            </a:lvl1pPr>
            <a:lvl2pPr marL="742950" indent="-285750" algn="just" defTabSz="914400" rtl="0" eaLnBrk="1" latinLnBrk="0" hangingPunct="1">
              <a:spcBef>
                <a:spcPct val="20000"/>
              </a:spcBef>
              <a:buClr>
                <a:schemeClr val="tx2"/>
              </a:buClr>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just" defTabSz="914400" rtl="0" eaLnBrk="1" latinLnBrk="0" hangingPunct="1">
              <a:spcBef>
                <a:spcPct val="20000"/>
              </a:spcBef>
              <a:buClr>
                <a:schemeClr val="tx2"/>
              </a:buClr>
              <a:buFont typeface="Arial" pitchFamily="34" charset="0"/>
              <a:buChar char="•"/>
              <a:defRPr sz="1600" kern="1200">
                <a:solidFill>
                  <a:schemeClr val="tx1">
                    <a:lumMod val="50000"/>
                    <a:lumOff val="50000"/>
                  </a:schemeClr>
                </a:solidFill>
                <a:latin typeface="+mj-lt"/>
                <a:ea typeface="+mn-ea"/>
                <a:cs typeface="+mn-cs"/>
              </a:defRPr>
            </a:lvl3pPr>
            <a:lvl4pPr marL="1600200" indent="-228600" algn="just" defTabSz="914400" rtl="0" eaLnBrk="1" latinLnBrk="0" hangingPunct="1">
              <a:spcBef>
                <a:spcPct val="20000"/>
              </a:spcBef>
              <a:buClr>
                <a:schemeClr val="tx2"/>
              </a:buClr>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just" defTabSz="914400" rtl="0" eaLnBrk="1" latinLnBrk="0" hangingPunct="1">
              <a:spcBef>
                <a:spcPct val="20000"/>
              </a:spcBef>
              <a:buClr>
                <a:schemeClr val="tx2"/>
              </a:buClr>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a:lnSpc>
                <a:spcPct val="115000"/>
              </a:lnSpc>
              <a:spcAft>
                <a:spcPts val="500"/>
              </a:spcAft>
              <a:buClr>
                <a:schemeClr val="bg2"/>
              </a:buClr>
              <a:buFont typeface="Wingdings" panose="05000000000000000000" pitchFamily="2" charset="2"/>
              <a:buChar char="q"/>
            </a:pPr>
            <a:r>
              <a:rPr lang="pt-BR" dirty="0">
                <a:solidFill>
                  <a:srgbClr val="000000"/>
                </a:solidFill>
                <a:ea typeface="Times New Roman"/>
                <a:cs typeface="Times New Roman"/>
              </a:rPr>
              <a:t>Utilizar recursos para finalidade alheia aos objeto da parceria;</a:t>
            </a:r>
          </a:p>
          <a:p>
            <a:pPr>
              <a:lnSpc>
                <a:spcPct val="115000"/>
              </a:lnSpc>
              <a:spcAft>
                <a:spcPts val="500"/>
              </a:spcAft>
              <a:buClr>
                <a:schemeClr val="bg2"/>
              </a:buClr>
              <a:buFont typeface="Wingdings" panose="05000000000000000000" pitchFamily="2" charset="2"/>
              <a:buChar char="q"/>
            </a:pPr>
            <a:endParaRPr lang="pt-BR" sz="1000" dirty="0">
              <a:solidFill>
                <a:srgbClr val="000000"/>
              </a:solidFill>
              <a:ea typeface="Times New Roman"/>
              <a:cs typeface="Times New Roman"/>
            </a:endParaRPr>
          </a:p>
          <a:p>
            <a:pPr>
              <a:lnSpc>
                <a:spcPct val="115000"/>
              </a:lnSpc>
              <a:spcAft>
                <a:spcPts val="500"/>
              </a:spcAft>
              <a:buClr>
                <a:schemeClr val="bg2"/>
              </a:buClr>
              <a:buFont typeface="Wingdings" panose="05000000000000000000" pitchFamily="2" charset="2"/>
              <a:buChar char="q"/>
            </a:pPr>
            <a:r>
              <a:rPr lang="pt-BR" dirty="0">
                <a:solidFill>
                  <a:srgbClr val="000000"/>
                </a:solidFill>
                <a:ea typeface="Times New Roman"/>
                <a:cs typeface="Times New Roman"/>
              </a:rPr>
              <a:t>Pagar, a qualquer título, servidor ou empregado público com recursos vinculados à parceria, salvo nas hipóteses previstas em lei específica e na lei de diretrizes orçamentárias;</a:t>
            </a:r>
          </a:p>
          <a:p>
            <a:pPr>
              <a:lnSpc>
                <a:spcPct val="115000"/>
              </a:lnSpc>
              <a:spcAft>
                <a:spcPts val="500"/>
              </a:spcAft>
              <a:buClr>
                <a:schemeClr val="bg2"/>
              </a:buClr>
              <a:buFont typeface="Wingdings" panose="05000000000000000000" pitchFamily="2" charset="2"/>
              <a:buChar char="q"/>
            </a:pPr>
            <a:r>
              <a:rPr lang="pt-BR" dirty="0">
                <a:solidFill>
                  <a:schemeClr val="tx1"/>
                </a:solidFill>
              </a:rPr>
              <a:t>Realizar despesas em data anterior à vigência do instrumento </a:t>
            </a:r>
          </a:p>
          <a:p>
            <a:pPr>
              <a:lnSpc>
                <a:spcPct val="115000"/>
              </a:lnSpc>
              <a:spcAft>
                <a:spcPts val="500"/>
              </a:spcAft>
              <a:buClr>
                <a:schemeClr val="bg2"/>
              </a:buClr>
              <a:buFont typeface="Wingdings" panose="05000000000000000000" pitchFamily="2" charset="2"/>
              <a:buChar char="q"/>
            </a:pPr>
            <a:r>
              <a:rPr lang="pt-BR" dirty="0">
                <a:solidFill>
                  <a:schemeClr val="tx1"/>
                </a:solidFill>
              </a:rPr>
              <a:t>Realizar despesas com taxas bancárias, multas, juros ou correção monetária, a não ser em decorrência de atraso no repasse dos recursos públicos, desde que praticadas taxas de mercado; </a:t>
            </a:r>
          </a:p>
        </p:txBody>
      </p:sp>
      <p:pic>
        <p:nvPicPr>
          <p:cNvPr id="6" name="Image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681" y="228288"/>
            <a:ext cx="1905000" cy="952500"/>
          </a:xfrm>
          <a:prstGeom prst="rect">
            <a:avLst/>
          </a:prstGeom>
        </p:spPr>
      </p:pic>
    </p:spTree>
    <p:extLst>
      <p:ext uri="{BB962C8B-B14F-4D97-AF65-F5344CB8AC3E}">
        <p14:creationId xmlns:p14="http://schemas.microsoft.com/office/powerpoint/2010/main" val="4204415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1729868" y="510613"/>
            <a:ext cx="8424936" cy="514643"/>
          </a:xfrm>
          <a:prstGeom prst="rect">
            <a:avLst/>
          </a:prstGeom>
          <a:noFill/>
        </p:spPr>
        <p:txBody>
          <a:bodyPr wrap="square" lIns="82945" tIns="41473" rIns="82945" bIns="41473">
            <a:spAutoFit/>
          </a:bodyPr>
          <a:lstStyle/>
          <a:p>
            <a:pPr algn="ctr">
              <a:defRPr/>
            </a:pPr>
            <a:r>
              <a:rPr lang="pt-BR" sz="2800" b="1" dirty="0">
                <a:ln w="12700">
                  <a:noFill/>
                  <a:prstDash val="solid"/>
                </a:ln>
                <a:effectLst>
                  <a:outerShdw blurRad="41275" dist="20320" dir="1800000" algn="tl" rotWithShape="0">
                    <a:srgbClr val="000000">
                      <a:alpha val="40000"/>
                    </a:srgbClr>
                  </a:outerShdw>
                </a:effectLst>
              </a:rPr>
              <a:t>Despesas Autorizadas Art. 46</a:t>
            </a:r>
          </a:p>
        </p:txBody>
      </p:sp>
      <p:sp>
        <p:nvSpPr>
          <p:cNvPr id="5" name="Espaço Reservado para Conteúdo 2"/>
          <p:cNvSpPr txBox="1">
            <a:spLocks/>
          </p:cNvSpPr>
          <p:nvPr/>
        </p:nvSpPr>
        <p:spPr>
          <a:xfrm>
            <a:off x="1506828" y="1918953"/>
            <a:ext cx="8999804" cy="4122924"/>
          </a:xfrm>
          <a:prstGeom prst="rect">
            <a:avLst/>
          </a:prstGeom>
        </p:spPr>
        <p:txBody>
          <a:bodyPr>
            <a:noAutofit/>
          </a:bodyPr>
          <a:lstStyle>
            <a:lvl1pPr marL="342900" indent="-342900" algn="just" defTabSz="914400" rtl="0" eaLnBrk="1" latinLnBrk="0" hangingPunct="1">
              <a:spcBef>
                <a:spcPct val="20000"/>
              </a:spcBef>
              <a:buClr>
                <a:schemeClr val="tx2"/>
              </a:buClr>
              <a:buFont typeface="Arial" pitchFamily="34" charset="0"/>
              <a:buChar char="•"/>
              <a:defRPr sz="2000" kern="1200">
                <a:solidFill>
                  <a:schemeClr val="tx1">
                    <a:lumMod val="50000"/>
                    <a:lumOff val="50000"/>
                  </a:schemeClr>
                </a:solidFill>
                <a:latin typeface="+mj-lt"/>
                <a:ea typeface="+mn-ea"/>
                <a:cs typeface="+mn-cs"/>
              </a:defRPr>
            </a:lvl1pPr>
            <a:lvl2pPr marL="742950" indent="-285750" algn="just" defTabSz="914400" rtl="0" eaLnBrk="1" latinLnBrk="0" hangingPunct="1">
              <a:spcBef>
                <a:spcPct val="20000"/>
              </a:spcBef>
              <a:buClr>
                <a:schemeClr val="tx2"/>
              </a:buClr>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just" defTabSz="914400" rtl="0" eaLnBrk="1" latinLnBrk="0" hangingPunct="1">
              <a:spcBef>
                <a:spcPct val="20000"/>
              </a:spcBef>
              <a:buClr>
                <a:schemeClr val="tx2"/>
              </a:buClr>
              <a:buFont typeface="Arial" pitchFamily="34" charset="0"/>
              <a:buChar char="•"/>
              <a:defRPr sz="1600" kern="1200">
                <a:solidFill>
                  <a:schemeClr val="tx1">
                    <a:lumMod val="50000"/>
                    <a:lumOff val="50000"/>
                  </a:schemeClr>
                </a:solidFill>
                <a:latin typeface="+mj-lt"/>
                <a:ea typeface="+mn-ea"/>
                <a:cs typeface="+mn-cs"/>
              </a:defRPr>
            </a:lvl3pPr>
            <a:lvl4pPr marL="1600200" indent="-228600" algn="just" defTabSz="914400" rtl="0" eaLnBrk="1" latinLnBrk="0" hangingPunct="1">
              <a:spcBef>
                <a:spcPct val="20000"/>
              </a:spcBef>
              <a:buClr>
                <a:schemeClr val="tx2"/>
              </a:buClr>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just" defTabSz="914400" rtl="0" eaLnBrk="1" latinLnBrk="0" hangingPunct="1">
              <a:spcBef>
                <a:spcPct val="20000"/>
              </a:spcBef>
              <a:buClr>
                <a:schemeClr val="tx2"/>
              </a:buClr>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a:lnSpc>
                <a:spcPct val="115000"/>
              </a:lnSpc>
              <a:spcAft>
                <a:spcPts val="500"/>
              </a:spcAft>
              <a:buClr>
                <a:schemeClr val="accent2"/>
              </a:buClr>
              <a:buFont typeface="Wingdings" panose="05000000000000000000" pitchFamily="2" charset="2"/>
              <a:buChar char="ü"/>
            </a:pPr>
            <a:r>
              <a:rPr lang="pt-BR" dirty="0">
                <a:solidFill>
                  <a:srgbClr val="000000"/>
                </a:solidFill>
                <a:latin typeface="Cambria" panose="02040503050406030204" pitchFamily="18" charset="0"/>
                <a:ea typeface="Times New Roman"/>
                <a:cs typeface="Times New Roman"/>
              </a:rPr>
              <a:t>remuneração da equipe dimensionada no plano de trabalho, inclusive de pessoal próprio da organização da sociedade civil;</a:t>
            </a:r>
          </a:p>
          <a:p>
            <a:pPr>
              <a:lnSpc>
                <a:spcPct val="115000"/>
              </a:lnSpc>
              <a:spcAft>
                <a:spcPts val="500"/>
              </a:spcAft>
              <a:buClr>
                <a:schemeClr val="accent2"/>
              </a:buClr>
              <a:buFont typeface="Wingdings" panose="05000000000000000000" pitchFamily="2" charset="2"/>
              <a:buChar char="ü"/>
            </a:pPr>
            <a:r>
              <a:rPr lang="pt-BR" dirty="0">
                <a:solidFill>
                  <a:srgbClr val="000000"/>
                </a:solidFill>
                <a:latin typeface="Cambria" panose="02040503050406030204" pitchFamily="18" charset="0"/>
                <a:ea typeface="Times New Roman"/>
                <a:cs typeface="Times New Roman"/>
              </a:rPr>
              <a:t>impostos, contribuições sociais, FGTS, férias, décimo-terceiro salário, salários proporcionais, verbas rescisórias e demais encargos sociais; </a:t>
            </a:r>
          </a:p>
          <a:p>
            <a:pPr>
              <a:lnSpc>
                <a:spcPct val="115000"/>
              </a:lnSpc>
              <a:spcAft>
                <a:spcPts val="500"/>
              </a:spcAft>
              <a:buClr>
                <a:schemeClr val="accent2"/>
              </a:buClr>
              <a:buFont typeface="Wingdings" panose="05000000000000000000" pitchFamily="2" charset="2"/>
              <a:buChar char="ü"/>
            </a:pPr>
            <a:r>
              <a:rPr lang="pt-BR" dirty="0">
                <a:solidFill>
                  <a:schemeClr val="tx1"/>
                </a:solidFill>
                <a:latin typeface="Cambria" panose="02040503050406030204" pitchFamily="18" charset="0"/>
              </a:rPr>
              <a:t>correspondam as atividades previstas no Plano de Trabalho e a qualificação necessária para a função a ser desempenhada;</a:t>
            </a:r>
          </a:p>
          <a:p>
            <a:pPr>
              <a:lnSpc>
                <a:spcPct val="115000"/>
              </a:lnSpc>
              <a:spcAft>
                <a:spcPts val="500"/>
              </a:spcAft>
              <a:buClr>
                <a:schemeClr val="accent2"/>
              </a:buClr>
              <a:buFont typeface="Wingdings" panose="05000000000000000000" pitchFamily="2" charset="2"/>
              <a:buChar char="ü"/>
            </a:pPr>
            <a:r>
              <a:rPr lang="pt-BR" dirty="0">
                <a:solidFill>
                  <a:schemeClr val="tx1"/>
                </a:solidFill>
                <a:latin typeface="Cambria" panose="02040503050406030204" pitchFamily="18" charset="0"/>
              </a:rPr>
              <a:t>sejam compatíveis com o valor de mercado da região e não superior ao máximo pago pelo Poder Executivo; e</a:t>
            </a:r>
          </a:p>
          <a:p>
            <a:pPr>
              <a:lnSpc>
                <a:spcPct val="115000"/>
              </a:lnSpc>
              <a:spcAft>
                <a:spcPts val="500"/>
              </a:spcAft>
              <a:buClr>
                <a:schemeClr val="accent2"/>
              </a:buClr>
              <a:buFont typeface="Wingdings" panose="05000000000000000000" pitchFamily="2" charset="2"/>
              <a:buChar char="ü"/>
            </a:pPr>
            <a:r>
              <a:rPr lang="pt-BR" dirty="0">
                <a:solidFill>
                  <a:schemeClr val="tx1"/>
                </a:solidFill>
                <a:latin typeface="Cambria" panose="02040503050406030204" pitchFamily="18" charset="0"/>
              </a:rPr>
              <a:t>sejam proporcionais ao tempo de trabalho dedicado a parceria celebrada.</a:t>
            </a:r>
          </a:p>
          <a:p>
            <a:pPr marL="0" indent="0">
              <a:lnSpc>
                <a:spcPct val="115000"/>
              </a:lnSpc>
              <a:spcAft>
                <a:spcPts val="500"/>
              </a:spcAft>
              <a:buClr>
                <a:schemeClr val="accent2"/>
              </a:buClr>
              <a:buNone/>
            </a:pPr>
            <a:endParaRPr lang="pt-BR" sz="1000" dirty="0">
              <a:solidFill>
                <a:srgbClr val="000000"/>
              </a:solidFill>
              <a:latin typeface="Cambria" panose="02040503050406030204" pitchFamily="18" charset="0"/>
              <a:ea typeface="Times New Roman"/>
              <a:cs typeface="Times New Roman"/>
            </a:endParaRPr>
          </a:p>
        </p:txBody>
      </p:sp>
      <p:pic>
        <p:nvPicPr>
          <p:cNvPr id="6" name="Image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681" y="228288"/>
            <a:ext cx="1905000" cy="952500"/>
          </a:xfrm>
          <a:prstGeom prst="rect">
            <a:avLst/>
          </a:prstGeom>
        </p:spPr>
      </p:pic>
    </p:spTree>
    <p:extLst>
      <p:ext uri="{BB962C8B-B14F-4D97-AF65-F5344CB8AC3E}">
        <p14:creationId xmlns:p14="http://schemas.microsoft.com/office/powerpoint/2010/main" val="168206762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1729868" y="510613"/>
            <a:ext cx="8424936" cy="514643"/>
          </a:xfrm>
          <a:prstGeom prst="rect">
            <a:avLst/>
          </a:prstGeom>
          <a:noFill/>
        </p:spPr>
        <p:txBody>
          <a:bodyPr wrap="square" lIns="82945" tIns="41473" rIns="82945" bIns="41473">
            <a:spAutoFit/>
          </a:bodyPr>
          <a:lstStyle/>
          <a:p>
            <a:pPr algn="ctr">
              <a:defRPr/>
            </a:pPr>
            <a:r>
              <a:rPr lang="pt-BR" sz="2800" b="1" dirty="0">
                <a:ln w="12700">
                  <a:noFill/>
                  <a:prstDash val="solid"/>
                </a:ln>
                <a:solidFill>
                  <a:schemeClr val="bg2">
                    <a:lumMod val="75000"/>
                  </a:schemeClr>
                </a:solidFill>
                <a:effectLst>
                  <a:outerShdw blurRad="41275" dist="20320" dir="1800000" algn="tl" rotWithShape="0">
                    <a:srgbClr val="000000">
                      <a:alpha val="40000"/>
                    </a:srgbClr>
                  </a:outerShdw>
                </a:effectLst>
              </a:rPr>
              <a:t>Despesas Autorizadas Art. 46</a:t>
            </a:r>
          </a:p>
        </p:txBody>
      </p:sp>
      <p:sp>
        <p:nvSpPr>
          <p:cNvPr id="5" name="Espaço Reservado para Conteúdo 2"/>
          <p:cNvSpPr txBox="1">
            <a:spLocks/>
          </p:cNvSpPr>
          <p:nvPr/>
        </p:nvSpPr>
        <p:spPr>
          <a:xfrm>
            <a:off x="1584102" y="1463113"/>
            <a:ext cx="8999804" cy="5536969"/>
          </a:xfrm>
          <a:prstGeom prst="rect">
            <a:avLst/>
          </a:prstGeom>
        </p:spPr>
        <p:txBody>
          <a:bodyPr>
            <a:noAutofit/>
          </a:bodyPr>
          <a:lstStyle>
            <a:lvl1pPr marL="342900" indent="-342900" algn="just" defTabSz="914400" rtl="0" eaLnBrk="1" latinLnBrk="0" hangingPunct="1">
              <a:spcBef>
                <a:spcPct val="20000"/>
              </a:spcBef>
              <a:buClr>
                <a:schemeClr val="tx2"/>
              </a:buClr>
              <a:buFont typeface="Arial" pitchFamily="34" charset="0"/>
              <a:buChar char="•"/>
              <a:defRPr sz="2000" kern="1200">
                <a:solidFill>
                  <a:schemeClr val="tx1">
                    <a:lumMod val="50000"/>
                    <a:lumOff val="50000"/>
                  </a:schemeClr>
                </a:solidFill>
                <a:latin typeface="+mj-lt"/>
                <a:ea typeface="+mn-ea"/>
                <a:cs typeface="+mn-cs"/>
              </a:defRPr>
            </a:lvl1pPr>
            <a:lvl2pPr marL="742950" indent="-285750" algn="just" defTabSz="914400" rtl="0" eaLnBrk="1" latinLnBrk="0" hangingPunct="1">
              <a:spcBef>
                <a:spcPct val="20000"/>
              </a:spcBef>
              <a:buClr>
                <a:schemeClr val="tx2"/>
              </a:buClr>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just" defTabSz="914400" rtl="0" eaLnBrk="1" latinLnBrk="0" hangingPunct="1">
              <a:spcBef>
                <a:spcPct val="20000"/>
              </a:spcBef>
              <a:buClr>
                <a:schemeClr val="tx2"/>
              </a:buClr>
              <a:buFont typeface="Arial" pitchFamily="34" charset="0"/>
              <a:buChar char="•"/>
              <a:defRPr sz="1600" kern="1200">
                <a:solidFill>
                  <a:schemeClr val="tx1">
                    <a:lumMod val="50000"/>
                    <a:lumOff val="50000"/>
                  </a:schemeClr>
                </a:solidFill>
                <a:latin typeface="+mj-lt"/>
                <a:ea typeface="+mn-ea"/>
                <a:cs typeface="+mn-cs"/>
              </a:defRPr>
            </a:lvl3pPr>
            <a:lvl4pPr marL="1600200" indent="-228600" algn="just" defTabSz="914400" rtl="0" eaLnBrk="1" latinLnBrk="0" hangingPunct="1">
              <a:spcBef>
                <a:spcPct val="20000"/>
              </a:spcBef>
              <a:buClr>
                <a:schemeClr val="tx2"/>
              </a:buClr>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just" defTabSz="914400" rtl="0" eaLnBrk="1" latinLnBrk="0" hangingPunct="1">
              <a:spcBef>
                <a:spcPct val="20000"/>
              </a:spcBef>
              <a:buClr>
                <a:schemeClr val="tx2"/>
              </a:buClr>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nSpc>
                <a:spcPct val="115000"/>
              </a:lnSpc>
              <a:spcAft>
                <a:spcPts val="500"/>
              </a:spcAft>
              <a:buClr>
                <a:schemeClr val="accent2"/>
              </a:buClr>
              <a:buNone/>
            </a:pPr>
            <a:endParaRPr lang="pt-BR" sz="1000" dirty="0">
              <a:solidFill>
                <a:srgbClr val="000000"/>
              </a:solidFill>
              <a:latin typeface="Cambria" panose="02040503050406030204" pitchFamily="18" charset="0"/>
              <a:ea typeface="Times New Roman"/>
              <a:cs typeface="Times New Roman"/>
            </a:endParaRPr>
          </a:p>
          <a:p>
            <a:pPr>
              <a:lnSpc>
                <a:spcPct val="115000"/>
              </a:lnSpc>
              <a:spcAft>
                <a:spcPts val="500"/>
              </a:spcAft>
              <a:buClr>
                <a:schemeClr val="accent2"/>
              </a:buClr>
              <a:buFont typeface="Wingdings" panose="05000000000000000000" pitchFamily="2" charset="2"/>
              <a:buChar char="ü"/>
            </a:pPr>
            <a:r>
              <a:rPr lang="pt-BR" dirty="0">
                <a:solidFill>
                  <a:srgbClr val="000000"/>
                </a:solidFill>
                <a:latin typeface="Cambria" panose="02040503050406030204" pitchFamily="18" charset="0"/>
                <a:ea typeface="Times New Roman"/>
                <a:cs typeface="Times New Roman"/>
              </a:rPr>
              <a:t>diárias (</a:t>
            </a:r>
            <a:r>
              <a:rPr lang="pt-BR" b="1" dirty="0">
                <a:solidFill>
                  <a:srgbClr val="000000"/>
                </a:solidFill>
                <a:latin typeface="Cambria" panose="02040503050406030204" pitchFamily="18" charset="0"/>
                <a:ea typeface="Times New Roman"/>
                <a:cs typeface="Times New Roman"/>
              </a:rPr>
              <a:t>deslocamento, hospedagem e alimentação</a:t>
            </a:r>
            <a:r>
              <a:rPr lang="pt-BR" dirty="0">
                <a:solidFill>
                  <a:srgbClr val="000000"/>
                </a:solidFill>
                <a:latin typeface="Cambria" panose="02040503050406030204" pitchFamily="18" charset="0"/>
                <a:ea typeface="Times New Roman"/>
                <a:cs typeface="Times New Roman"/>
              </a:rPr>
              <a:t>) nos casos em que a execução do objeto da parceria assim o exija;</a:t>
            </a:r>
          </a:p>
          <a:p>
            <a:pPr>
              <a:lnSpc>
                <a:spcPct val="115000"/>
              </a:lnSpc>
              <a:spcAft>
                <a:spcPts val="500"/>
              </a:spcAft>
              <a:buClr>
                <a:schemeClr val="accent2"/>
              </a:buClr>
              <a:buFont typeface="Wingdings" panose="05000000000000000000" pitchFamily="2" charset="2"/>
              <a:buChar char="ü"/>
            </a:pPr>
            <a:endParaRPr lang="pt-BR" sz="1000" dirty="0">
              <a:solidFill>
                <a:srgbClr val="000000"/>
              </a:solidFill>
              <a:latin typeface="Cambria" panose="02040503050406030204" pitchFamily="18" charset="0"/>
              <a:ea typeface="Times New Roman"/>
              <a:cs typeface="Times New Roman"/>
            </a:endParaRPr>
          </a:p>
          <a:p>
            <a:pPr>
              <a:lnSpc>
                <a:spcPct val="115000"/>
              </a:lnSpc>
              <a:spcAft>
                <a:spcPts val="500"/>
              </a:spcAft>
              <a:buClr>
                <a:schemeClr val="accent2"/>
              </a:buClr>
              <a:buFont typeface="Wingdings" panose="05000000000000000000" pitchFamily="2" charset="2"/>
              <a:buChar char="ü"/>
            </a:pPr>
            <a:r>
              <a:rPr lang="pt-BR" dirty="0">
                <a:solidFill>
                  <a:srgbClr val="000000"/>
                </a:solidFill>
                <a:latin typeface="Cambria" panose="02040503050406030204" pitchFamily="18" charset="0"/>
                <a:ea typeface="Times New Roman"/>
                <a:cs typeface="Times New Roman"/>
              </a:rPr>
              <a:t>custos indiretos necessários à execução do objeto; </a:t>
            </a:r>
          </a:p>
          <a:p>
            <a:pPr marL="0" indent="0">
              <a:lnSpc>
                <a:spcPct val="115000"/>
              </a:lnSpc>
              <a:spcAft>
                <a:spcPts val="500"/>
              </a:spcAft>
              <a:buClr>
                <a:schemeClr val="accent2"/>
              </a:buClr>
              <a:buNone/>
            </a:pPr>
            <a:endParaRPr lang="pt-BR" dirty="0">
              <a:solidFill>
                <a:srgbClr val="000000"/>
              </a:solidFill>
              <a:latin typeface="Cambria" panose="02040503050406030204" pitchFamily="18" charset="0"/>
              <a:ea typeface="Times New Roman"/>
              <a:cs typeface="Times New Roman"/>
            </a:endParaRPr>
          </a:p>
          <a:p>
            <a:pPr>
              <a:lnSpc>
                <a:spcPct val="115000"/>
              </a:lnSpc>
              <a:spcAft>
                <a:spcPts val="500"/>
              </a:spcAft>
              <a:buClr>
                <a:schemeClr val="accent2"/>
              </a:buClr>
              <a:buFont typeface="Wingdings" panose="05000000000000000000" pitchFamily="2" charset="2"/>
              <a:buChar char="ü"/>
            </a:pPr>
            <a:r>
              <a:rPr lang="pt-BR" dirty="0">
                <a:solidFill>
                  <a:schemeClr val="tx1"/>
                </a:solidFill>
                <a:latin typeface="Cambria" panose="02040503050406030204" pitchFamily="18" charset="0"/>
              </a:rPr>
              <a:t>Custos indiretos - Podem ser efetuadas despesas com agua, luz, internet, transporte, aluguel e telefone, bem como remunerações de serviços contábeis e de assessoria jurídica.</a:t>
            </a:r>
          </a:p>
          <a:p>
            <a:pPr marL="0" indent="0">
              <a:lnSpc>
                <a:spcPct val="115000"/>
              </a:lnSpc>
              <a:spcAft>
                <a:spcPts val="500"/>
              </a:spcAft>
              <a:buClr>
                <a:schemeClr val="accent2"/>
              </a:buClr>
              <a:buNone/>
            </a:pPr>
            <a:endParaRPr lang="pt-BR" sz="1000" dirty="0">
              <a:solidFill>
                <a:srgbClr val="000000"/>
              </a:solidFill>
              <a:latin typeface="Cambria" panose="02040503050406030204" pitchFamily="18" charset="0"/>
              <a:ea typeface="Times New Roman"/>
              <a:cs typeface="Times New Roman"/>
            </a:endParaRPr>
          </a:p>
          <a:p>
            <a:pPr>
              <a:lnSpc>
                <a:spcPct val="115000"/>
              </a:lnSpc>
              <a:spcAft>
                <a:spcPts val="500"/>
              </a:spcAft>
              <a:buClr>
                <a:schemeClr val="accent2"/>
              </a:buClr>
              <a:buFont typeface="Wingdings" panose="05000000000000000000" pitchFamily="2" charset="2"/>
              <a:buChar char="ü"/>
            </a:pPr>
            <a:r>
              <a:rPr lang="pt-BR" dirty="0">
                <a:solidFill>
                  <a:srgbClr val="000000"/>
                </a:solidFill>
                <a:latin typeface="Cambria" panose="02040503050406030204" pitchFamily="18" charset="0"/>
                <a:ea typeface="Times New Roman"/>
                <a:cs typeface="Times New Roman"/>
              </a:rPr>
              <a:t>aquisição de equipamentos e materiais permanentes essenciais à consecução do objeto e serviços de adequação de espaço físico.</a:t>
            </a:r>
          </a:p>
        </p:txBody>
      </p:sp>
      <p:pic>
        <p:nvPicPr>
          <p:cNvPr id="6" name="Image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681" y="228288"/>
            <a:ext cx="1905000" cy="952500"/>
          </a:xfrm>
          <a:prstGeom prst="rect">
            <a:avLst/>
          </a:prstGeom>
        </p:spPr>
      </p:pic>
    </p:spTree>
    <p:extLst>
      <p:ext uri="{BB962C8B-B14F-4D97-AF65-F5344CB8AC3E}">
        <p14:creationId xmlns:p14="http://schemas.microsoft.com/office/powerpoint/2010/main" val="427674667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09598" y="391179"/>
            <a:ext cx="8229600" cy="936104"/>
          </a:xfrm>
        </p:spPr>
        <p:txBody>
          <a:bodyPr>
            <a:normAutofit/>
          </a:bodyPr>
          <a:lstStyle/>
          <a:p>
            <a:r>
              <a:rPr lang="pt-BR" dirty="0">
                <a:solidFill>
                  <a:schemeClr val="accent2"/>
                </a:solidFill>
                <a:latin typeface="Cambria" panose="02040503050406030204" pitchFamily="18" charset="0"/>
              </a:rPr>
              <a:t>Interpretações distintas</a:t>
            </a:r>
          </a:p>
        </p:txBody>
      </p:sp>
      <p:pic>
        <p:nvPicPr>
          <p:cNvPr id="7" name="Imagem 6"/>
          <p:cNvPicPr>
            <a:picLocks noChangeAspect="1"/>
          </p:cNvPicPr>
          <p:nvPr/>
        </p:nvPicPr>
        <p:blipFill>
          <a:blip r:embed="rId2"/>
          <a:stretch>
            <a:fillRect/>
          </a:stretch>
        </p:blipFill>
        <p:spPr>
          <a:xfrm>
            <a:off x="1495223" y="1327283"/>
            <a:ext cx="8943975" cy="4857750"/>
          </a:xfrm>
          <a:prstGeom prst="rect">
            <a:avLst/>
          </a:prstGeom>
        </p:spPr>
      </p:pic>
      <p:pic>
        <p:nvPicPr>
          <p:cNvPr id="8" name="Image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135" y="254045"/>
            <a:ext cx="1905000" cy="952500"/>
          </a:xfrm>
          <a:prstGeom prst="rect">
            <a:avLst/>
          </a:prstGeom>
        </p:spPr>
      </p:pic>
    </p:spTree>
    <p:extLst>
      <p:ext uri="{BB962C8B-B14F-4D97-AF65-F5344CB8AC3E}">
        <p14:creationId xmlns:p14="http://schemas.microsoft.com/office/powerpoint/2010/main" val="3192128083"/>
      </p:ext>
    </p:extLst>
  </p:cSld>
  <p:clrMapOvr>
    <a:masterClrMapping/>
  </p:clrMapOvr>
  <p:transition spd="slow">
    <p:push dir="u"/>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1690679" y="1052906"/>
            <a:ext cx="8424936" cy="514643"/>
          </a:xfrm>
          <a:prstGeom prst="rect">
            <a:avLst/>
          </a:prstGeom>
          <a:noFill/>
        </p:spPr>
        <p:txBody>
          <a:bodyPr wrap="square" lIns="82945" tIns="41473" rIns="82945" bIns="41473">
            <a:spAutoFit/>
          </a:bodyPr>
          <a:lstStyle/>
          <a:p>
            <a:pPr algn="ctr">
              <a:defRPr/>
            </a:pPr>
            <a:r>
              <a:rPr lang="pt-BR" sz="2800" b="1" dirty="0">
                <a:ln w="12700">
                  <a:noFill/>
                  <a:prstDash val="solid"/>
                </a:ln>
                <a:solidFill>
                  <a:schemeClr val="bg2">
                    <a:lumMod val="75000"/>
                  </a:schemeClr>
                </a:solidFill>
                <a:effectLst>
                  <a:outerShdw blurRad="41275" dist="20320" dir="1800000" algn="tl" rotWithShape="0">
                    <a:srgbClr val="000000">
                      <a:alpha val="40000"/>
                    </a:srgbClr>
                  </a:outerShdw>
                </a:effectLst>
              </a:rPr>
              <a:t>Despesas Autorizadas Art. 46</a:t>
            </a:r>
          </a:p>
        </p:txBody>
      </p:sp>
      <p:sp>
        <p:nvSpPr>
          <p:cNvPr id="5" name="Espaço Reservado para Conteúdo 2"/>
          <p:cNvSpPr txBox="1">
            <a:spLocks/>
          </p:cNvSpPr>
          <p:nvPr/>
        </p:nvSpPr>
        <p:spPr>
          <a:xfrm>
            <a:off x="1557976" y="2468953"/>
            <a:ext cx="8999804" cy="5536969"/>
          </a:xfrm>
          <a:prstGeom prst="rect">
            <a:avLst/>
          </a:prstGeom>
        </p:spPr>
        <p:txBody>
          <a:bodyPr>
            <a:noAutofit/>
          </a:bodyPr>
          <a:lstStyle>
            <a:lvl1pPr marL="342900" indent="-342900" algn="just" defTabSz="914400" rtl="0" eaLnBrk="1" latinLnBrk="0" hangingPunct="1">
              <a:spcBef>
                <a:spcPct val="20000"/>
              </a:spcBef>
              <a:buClr>
                <a:schemeClr val="tx2"/>
              </a:buClr>
              <a:buFont typeface="Arial" pitchFamily="34" charset="0"/>
              <a:buChar char="•"/>
              <a:defRPr sz="2000" kern="1200">
                <a:solidFill>
                  <a:schemeClr val="tx1">
                    <a:lumMod val="50000"/>
                    <a:lumOff val="50000"/>
                  </a:schemeClr>
                </a:solidFill>
                <a:latin typeface="+mj-lt"/>
                <a:ea typeface="+mn-ea"/>
                <a:cs typeface="+mn-cs"/>
              </a:defRPr>
            </a:lvl1pPr>
            <a:lvl2pPr marL="742950" indent="-285750" algn="just" defTabSz="914400" rtl="0" eaLnBrk="1" latinLnBrk="0" hangingPunct="1">
              <a:spcBef>
                <a:spcPct val="20000"/>
              </a:spcBef>
              <a:buClr>
                <a:schemeClr val="tx2"/>
              </a:buClr>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just" defTabSz="914400" rtl="0" eaLnBrk="1" latinLnBrk="0" hangingPunct="1">
              <a:spcBef>
                <a:spcPct val="20000"/>
              </a:spcBef>
              <a:buClr>
                <a:schemeClr val="tx2"/>
              </a:buClr>
              <a:buFont typeface="Arial" pitchFamily="34" charset="0"/>
              <a:buChar char="•"/>
              <a:defRPr sz="1600" kern="1200">
                <a:solidFill>
                  <a:schemeClr val="tx1">
                    <a:lumMod val="50000"/>
                    <a:lumOff val="50000"/>
                  </a:schemeClr>
                </a:solidFill>
                <a:latin typeface="+mj-lt"/>
                <a:ea typeface="+mn-ea"/>
                <a:cs typeface="+mn-cs"/>
              </a:defRPr>
            </a:lvl3pPr>
            <a:lvl4pPr marL="1600200" indent="-228600" algn="just" defTabSz="914400" rtl="0" eaLnBrk="1" latinLnBrk="0" hangingPunct="1">
              <a:spcBef>
                <a:spcPct val="20000"/>
              </a:spcBef>
              <a:buClr>
                <a:schemeClr val="tx2"/>
              </a:buClr>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just" defTabSz="914400" rtl="0" eaLnBrk="1" latinLnBrk="0" hangingPunct="1">
              <a:spcBef>
                <a:spcPct val="20000"/>
              </a:spcBef>
              <a:buClr>
                <a:schemeClr val="tx2"/>
              </a:buClr>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lnSpc>
                <a:spcPct val="115000"/>
              </a:lnSpc>
              <a:spcAft>
                <a:spcPts val="500"/>
              </a:spcAft>
              <a:buClr>
                <a:schemeClr val="accent2"/>
              </a:buClr>
              <a:buNone/>
            </a:pPr>
            <a:r>
              <a:rPr lang="pt-BR" dirty="0">
                <a:solidFill>
                  <a:schemeClr val="tx1"/>
                </a:solidFill>
              </a:rPr>
              <a:t>Observações – </a:t>
            </a:r>
          </a:p>
          <a:p>
            <a:pPr marL="0" indent="0">
              <a:lnSpc>
                <a:spcPct val="115000"/>
              </a:lnSpc>
              <a:spcAft>
                <a:spcPts val="500"/>
              </a:spcAft>
              <a:buClr>
                <a:schemeClr val="accent2"/>
              </a:buClr>
              <a:buNone/>
            </a:pPr>
            <a:r>
              <a:rPr lang="pt-BR" dirty="0">
                <a:solidFill>
                  <a:schemeClr val="tx1"/>
                </a:solidFill>
              </a:rPr>
              <a:t>Art. 41.  Para os fins deste Decreto, considera-se equipe de trabalho o pessoal necessário à execução do objeto da parceria, que poderá incluir pessoas pertencentes ao quadro da organização da sociedade civil ou que vierem a ser contratadas, inclusive os dirigentes, desde que exerçam ação prevista no plano de trabalho aprovado, nos termos da legislação cível e trabalhista. </a:t>
            </a:r>
          </a:p>
          <a:p>
            <a:pPr marL="0" indent="0">
              <a:lnSpc>
                <a:spcPct val="115000"/>
              </a:lnSpc>
              <a:spcAft>
                <a:spcPts val="500"/>
              </a:spcAft>
              <a:buClr>
                <a:schemeClr val="accent2"/>
              </a:buClr>
              <a:buNone/>
            </a:pPr>
            <a:endParaRPr lang="pt-BR" sz="1000" dirty="0">
              <a:solidFill>
                <a:srgbClr val="000000"/>
              </a:solidFill>
              <a:latin typeface="Cambria" panose="02040503050406030204" pitchFamily="18" charset="0"/>
              <a:ea typeface="Times New Roman"/>
              <a:cs typeface="Times New Roman"/>
            </a:endParaRPr>
          </a:p>
          <a:p>
            <a:pPr marL="0" indent="0">
              <a:lnSpc>
                <a:spcPct val="115000"/>
              </a:lnSpc>
              <a:spcAft>
                <a:spcPts val="500"/>
              </a:spcAft>
              <a:buClr>
                <a:schemeClr val="accent2"/>
              </a:buClr>
              <a:buNone/>
            </a:pPr>
            <a:endParaRPr lang="pt-BR" sz="1000" dirty="0">
              <a:solidFill>
                <a:srgbClr val="000000"/>
              </a:solidFill>
              <a:latin typeface="Cambria" panose="02040503050406030204" pitchFamily="18" charset="0"/>
              <a:ea typeface="Times New Roman"/>
              <a:cs typeface="Times New Roman"/>
            </a:endParaRPr>
          </a:p>
        </p:txBody>
      </p:sp>
      <p:pic>
        <p:nvPicPr>
          <p:cNvPr id="6" name="Image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681" y="228288"/>
            <a:ext cx="1905000" cy="952500"/>
          </a:xfrm>
          <a:prstGeom prst="rect">
            <a:avLst/>
          </a:prstGeom>
        </p:spPr>
      </p:pic>
    </p:spTree>
    <p:extLst>
      <p:ext uri="{BB962C8B-B14F-4D97-AF65-F5344CB8AC3E}">
        <p14:creationId xmlns:p14="http://schemas.microsoft.com/office/powerpoint/2010/main" val="248148224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1832347" y="923466"/>
            <a:ext cx="8424936" cy="514643"/>
          </a:xfrm>
          <a:prstGeom prst="rect">
            <a:avLst/>
          </a:prstGeom>
          <a:noFill/>
        </p:spPr>
        <p:txBody>
          <a:bodyPr wrap="square" lIns="82945" tIns="41473" rIns="82945" bIns="41473">
            <a:spAutoFit/>
          </a:bodyPr>
          <a:lstStyle/>
          <a:p>
            <a:pPr algn="ctr">
              <a:defRPr/>
            </a:pPr>
            <a:r>
              <a:rPr lang="pt-BR" sz="2800" b="1" dirty="0">
                <a:ln w="12700">
                  <a:noFill/>
                  <a:prstDash val="solid"/>
                </a:ln>
                <a:solidFill>
                  <a:schemeClr val="bg2">
                    <a:lumMod val="75000"/>
                  </a:schemeClr>
                </a:solidFill>
                <a:effectLst>
                  <a:outerShdw blurRad="41275" dist="20320" dir="1800000" algn="tl" rotWithShape="0">
                    <a:srgbClr val="000000">
                      <a:alpha val="40000"/>
                    </a:srgbClr>
                  </a:outerShdw>
                </a:effectLst>
              </a:rPr>
              <a:t>Observações (Art. 46)</a:t>
            </a:r>
          </a:p>
        </p:txBody>
      </p:sp>
      <p:sp>
        <p:nvSpPr>
          <p:cNvPr id="5" name="Espaço Reservado para Conteúdo 2"/>
          <p:cNvSpPr txBox="1">
            <a:spLocks/>
          </p:cNvSpPr>
          <p:nvPr/>
        </p:nvSpPr>
        <p:spPr>
          <a:xfrm>
            <a:off x="1544913" y="1921922"/>
            <a:ext cx="8999804" cy="5536969"/>
          </a:xfrm>
          <a:prstGeom prst="rect">
            <a:avLst/>
          </a:prstGeom>
        </p:spPr>
        <p:txBody>
          <a:bodyPr>
            <a:noAutofit/>
          </a:bodyPr>
          <a:lstStyle>
            <a:lvl1pPr marL="342900" indent="-342900" algn="just" defTabSz="914400" rtl="0" eaLnBrk="1" latinLnBrk="0" hangingPunct="1">
              <a:spcBef>
                <a:spcPct val="20000"/>
              </a:spcBef>
              <a:buClr>
                <a:schemeClr val="tx2"/>
              </a:buClr>
              <a:buFont typeface="Arial" pitchFamily="34" charset="0"/>
              <a:buChar char="•"/>
              <a:defRPr sz="2000" kern="1200">
                <a:solidFill>
                  <a:schemeClr val="tx1">
                    <a:lumMod val="50000"/>
                    <a:lumOff val="50000"/>
                  </a:schemeClr>
                </a:solidFill>
                <a:latin typeface="+mj-lt"/>
                <a:ea typeface="+mn-ea"/>
                <a:cs typeface="+mn-cs"/>
              </a:defRPr>
            </a:lvl1pPr>
            <a:lvl2pPr marL="742950" indent="-285750" algn="just" defTabSz="914400" rtl="0" eaLnBrk="1" latinLnBrk="0" hangingPunct="1">
              <a:spcBef>
                <a:spcPct val="20000"/>
              </a:spcBef>
              <a:buClr>
                <a:schemeClr val="tx2"/>
              </a:buClr>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just" defTabSz="914400" rtl="0" eaLnBrk="1" latinLnBrk="0" hangingPunct="1">
              <a:spcBef>
                <a:spcPct val="20000"/>
              </a:spcBef>
              <a:buClr>
                <a:schemeClr val="tx2"/>
              </a:buClr>
              <a:buFont typeface="Arial" pitchFamily="34" charset="0"/>
              <a:buChar char="•"/>
              <a:defRPr sz="1600" kern="1200">
                <a:solidFill>
                  <a:schemeClr val="tx1">
                    <a:lumMod val="50000"/>
                    <a:lumOff val="50000"/>
                  </a:schemeClr>
                </a:solidFill>
                <a:latin typeface="+mj-lt"/>
                <a:ea typeface="+mn-ea"/>
                <a:cs typeface="+mn-cs"/>
              </a:defRPr>
            </a:lvl3pPr>
            <a:lvl4pPr marL="1600200" indent="-228600" algn="just" defTabSz="914400" rtl="0" eaLnBrk="1" latinLnBrk="0" hangingPunct="1">
              <a:spcBef>
                <a:spcPct val="20000"/>
              </a:spcBef>
              <a:buClr>
                <a:schemeClr val="tx2"/>
              </a:buClr>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just" defTabSz="914400" rtl="0" eaLnBrk="1" latinLnBrk="0" hangingPunct="1">
              <a:spcBef>
                <a:spcPct val="20000"/>
              </a:spcBef>
              <a:buClr>
                <a:schemeClr val="tx2"/>
              </a:buClr>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pt-BR" dirty="0">
                <a:solidFill>
                  <a:schemeClr val="tx1"/>
                </a:solidFill>
              </a:rPr>
              <a:t>§ 1</a:t>
            </a:r>
            <a:r>
              <a:rPr lang="pt-BR" u="sng" baseline="30000" dirty="0">
                <a:solidFill>
                  <a:schemeClr val="tx1"/>
                </a:solidFill>
              </a:rPr>
              <a:t>o</a:t>
            </a:r>
            <a:r>
              <a:rPr lang="pt-BR" dirty="0">
                <a:solidFill>
                  <a:schemeClr val="tx1"/>
                </a:solidFill>
              </a:rPr>
              <a:t>  A inadimplência da administração pública não transfere à organização da sociedade civil a responsabilidade pelo pagamento de obrigações vinculadas à parceria com recursos próprios.          </a:t>
            </a:r>
            <a:r>
              <a:rPr lang="pt-BR" dirty="0">
                <a:solidFill>
                  <a:schemeClr val="tx1"/>
                </a:solidFill>
                <a:hlinkClick r:id="rId2"/>
              </a:rPr>
              <a:t>(Redação dada pela Lei nº 13.204, de 2015)</a:t>
            </a:r>
            <a:endParaRPr lang="pt-BR" dirty="0">
              <a:solidFill>
                <a:schemeClr val="tx1"/>
              </a:solidFill>
            </a:endParaRPr>
          </a:p>
          <a:p>
            <a:pPr marL="0" indent="0">
              <a:buNone/>
            </a:pPr>
            <a:endParaRPr lang="pt-BR" dirty="0">
              <a:solidFill>
                <a:schemeClr val="tx1"/>
              </a:solidFill>
            </a:endParaRPr>
          </a:p>
          <a:p>
            <a:r>
              <a:rPr lang="pt-BR" dirty="0">
                <a:solidFill>
                  <a:schemeClr val="tx1"/>
                </a:solidFill>
              </a:rPr>
              <a:t>§ 2</a:t>
            </a:r>
            <a:r>
              <a:rPr lang="pt-BR" u="sng" baseline="30000" dirty="0">
                <a:solidFill>
                  <a:schemeClr val="tx1"/>
                </a:solidFill>
              </a:rPr>
              <a:t>o</a:t>
            </a:r>
            <a:r>
              <a:rPr lang="pt-BR" dirty="0">
                <a:solidFill>
                  <a:schemeClr val="tx1"/>
                </a:solidFill>
              </a:rPr>
              <a:t>  A inadimplência da organização da sociedade civil em decorrência de atrasos na liberação de repasses relacionados à parceria não poderá acarretar restrições à liberação de parcelas subsequentes.         </a:t>
            </a:r>
            <a:r>
              <a:rPr lang="pt-BR" dirty="0">
                <a:solidFill>
                  <a:schemeClr val="tx1"/>
                </a:solidFill>
                <a:hlinkClick r:id="rId2"/>
              </a:rPr>
              <a:t>(Redação dada pela Lei nº 13.204, de 2015)</a:t>
            </a:r>
            <a:endParaRPr lang="pt-BR" dirty="0">
              <a:solidFill>
                <a:schemeClr val="tx1"/>
              </a:solidFill>
            </a:endParaRPr>
          </a:p>
          <a:p>
            <a:pPr marL="0" indent="0">
              <a:buNone/>
            </a:pPr>
            <a:endParaRPr lang="pt-BR" dirty="0">
              <a:solidFill>
                <a:schemeClr val="tx1"/>
              </a:solidFill>
            </a:endParaRPr>
          </a:p>
          <a:p>
            <a:r>
              <a:rPr lang="pt-BR" dirty="0">
                <a:solidFill>
                  <a:schemeClr val="tx1"/>
                </a:solidFill>
              </a:rPr>
              <a:t>§ 3</a:t>
            </a:r>
            <a:r>
              <a:rPr lang="pt-BR" u="sng" baseline="30000" dirty="0">
                <a:solidFill>
                  <a:schemeClr val="tx1"/>
                </a:solidFill>
              </a:rPr>
              <a:t>o</a:t>
            </a:r>
            <a:r>
              <a:rPr lang="pt-BR" dirty="0">
                <a:solidFill>
                  <a:schemeClr val="tx1"/>
                </a:solidFill>
              </a:rPr>
              <a:t>  O pagamento de remuneração da equipe contratada pela organização da sociedade civil com recursos da parceria não gera vínculo trabalhista com o poder público.          </a:t>
            </a:r>
            <a:r>
              <a:rPr lang="pt-BR" dirty="0">
                <a:solidFill>
                  <a:schemeClr val="tx1"/>
                </a:solidFill>
                <a:hlinkClick r:id="rId2"/>
              </a:rPr>
              <a:t>(Redação dada pela Lei nº 13.204, de 2015)</a:t>
            </a:r>
            <a:endParaRPr lang="pt-BR" dirty="0">
              <a:solidFill>
                <a:schemeClr val="tx1"/>
              </a:solidFill>
            </a:endParaRPr>
          </a:p>
          <a:p>
            <a:pPr marL="0" indent="0">
              <a:lnSpc>
                <a:spcPct val="115000"/>
              </a:lnSpc>
              <a:spcAft>
                <a:spcPts val="500"/>
              </a:spcAft>
              <a:buClr>
                <a:schemeClr val="accent2"/>
              </a:buClr>
              <a:buNone/>
            </a:pPr>
            <a:endParaRPr lang="pt-BR" sz="1000" dirty="0">
              <a:solidFill>
                <a:srgbClr val="000000"/>
              </a:solidFill>
              <a:latin typeface="Cambria" panose="02040503050406030204" pitchFamily="18" charset="0"/>
              <a:ea typeface="Times New Roman"/>
              <a:cs typeface="Times New Roman"/>
            </a:endParaRPr>
          </a:p>
        </p:txBody>
      </p:sp>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681" y="228288"/>
            <a:ext cx="1905000" cy="952500"/>
          </a:xfrm>
          <a:prstGeom prst="rect">
            <a:avLst/>
          </a:prstGeom>
        </p:spPr>
      </p:pic>
    </p:spTree>
    <p:extLst>
      <p:ext uri="{BB962C8B-B14F-4D97-AF65-F5344CB8AC3E}">
        <p14:creationId xmlns:p14="http://schemas.microsoft.com/office/powerpoint/2010/main" val="185578094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1814844" y="484855"/>
            <a:ext cx="8424936" cy="514643"/>
          </a:xfrm>
          <a:prstGeom prst="rect">
            <a:avLst/>
          </a:prstGeom>
          <a:noFill/>
        </p:spPr>
        <p:txBody>
          <a:bodyPr wrap="square" lIns="82945" tIns="41473" rIns="82945" bIns="41473">
            <a:spAutoFit/>
          </a:bodyPr>
          <a:lstStyle/>
          <a:p>
            <a:pPr algn="ctr">
              <a:defRPr/>
            </a:pPr>
            <a:r>
              <a:rPr lang="pt-BR" sz="2800" b="1" dirty="0">
                <a:ln w="12700">
                  <a:noFill/>
                  <a:prstDash val="solid"/>
                </a:ln>
                <a:solidFill>
                  <a:schemeClr val="accent2"/>
                </a:solidFill>
                <a:effectLst>
                  <a:outerShdw blurRad="41275" dist="20320" dir="1800000" algn="tl" rotWithShape="0">
                    <a:srgbClr val="000000">
                      <a:alpha val="40000"/>
                    </a:srgbClr>
                  </a:outerShdw>
                </a:effectLst>
              </a:rPr>
              <a:t>Plano de Trabalho</a:t>
            </a:r>
          </a:p>
        </p:txBody>
      </p:sp>
      <p:sp>
        <p:nvSpPr>
          <p:cNvPr id="5" name="Espaço Reservado para Conteúdo 2"/>
          <p:cNvSpPr txBox="1">
            <a:spLocks/>
          </p:cNvSpPr>
          <p:nvPr/>
        </p:nvSpPr>
        <p:spPr>
          <a:xfrm>
            <a:off x="914400" y="1475390"/>
            <a:ext cx="10225825" cy="5544616"/>
          </a:xfrm>
          <a:prstGeom prst="rect">
            <a:avLst/>
          </a:prstGeom>
        </p:spPr>
        <p:txBody>
          <a:bodyPr>
            <a:noAutofit/>
          </a:bodyPr>
          <a:lstStyle>
            <a:lvl1pPr marL="342900" indent="-342900" algn="just" defTabSz="914400" rtl="0" eaLnBrk="1" latinLnBrk="0" hangingPunct="1">
              <a:spcBef>
                <a:spcPct val="20000"/>
              </a:spcBef>
              <a:buClr>
                <a:schemeClr val="tx2"/>
              </a:buClr>
              <a:buFont typeface="Arial" pitchFamily="34" charset="0"/>
              <a:buChar char="•"/>
              <a:defRPr sz="2000" kern="1200">
                <a:solidFill>
                  <a:schemeClr val="tx1">
                    <a:lumMod val="50000"/>
                    <a:lumOff val="50000"/>
                  </a:schemeClr>
                </a:solidFill>
                <a:latin typeface="+mj-lt"/>
                <a:ea typeface="+mn-ea"/>
                <a:cs typeface="+mn-cs"/>
              </a:defRPr>
            </a:lvl1pPr>
            <a:lvl2pPr marL="742950" indent="-285750" algn="just" defTabSz="914400" rtl="0" eaLnBrk="1" latinLnBrk="0" hangingPunct="1">
              <a:spcBef>
                <a:spcPct val="20000"/>
              </a:spcBef>
              <a:buClr>
                <a:schemeClr val="tx2"/>
              </a:buClr>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just" defTabSz="914400" rtl="0" eaLnBrk="1" latinLnBrk="0" hangingPunct="1">
              <a:spcBef>
                <a:spcPct val="20000"/>
              </a:spcBef>
              <a:buClr>
                <a:schemeClr val="tx2"/>
              </a:buClr>
              <a:buFont typeface="Arial" pitchFamily="34" charset="0"/>
              <a:buChar char="•"/>
              <a:defRPr sz="1600" kern="1200">
                <a:solidFill>
                  <a:schemeClr val="tx1">
                    <a:lumMod val="50000"/>
                    <a:lumOff val="50000"/>
                  </a:schemeClr>
                </a:solidFill>
                <a:latin typeface="+mj-lt"/>
                <a:ea typeface="+mn-ea"/>
                <a:cs typeface="+mn-cs"/>
              </a:defRPr>
            </a:lvl3pPr>
            <a:lvl4pPr marL="1600200" indent="-228600" algn="just" defTabSz="914400" rtl="0" eaLnBrk="1" latinLnBrk="0" hangingPunct="1">
              <a:spcBef>
                <a:spcPct val="20000"/>
              </a:spcBef>
              <a:buClr>
                <a:schemeClr val="tx2"/>
              </a:buClr>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just" defTabSz="914400" rtl="0" eaLnBrk="1" latinLnBrk="0" hangingPunct="1">
              <a:spcBef>
                <a:spcPct val="20000"/>
              </a:spcBef>
              <a:buClr>
                <a:schemeClr val="tx2"/>
              </a:buClr>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pPr marL="0" indent="0">
              <a:buNone/>
            </a:pPr>
            <a:r>
              <a:rPr lang="pt-BR" dirty="0">
                <a:solidFill>
                  <a:schemeClr val="tx1"/>
                </a:solidFill>
                <a:latin typeface="Cambria" panose="02040503050406030204" pitchFamily="18" charset="0"/>
              </a:rPr>
              <a:t>Art. 22.  Deverá constar do plano de trabalho de parcerias celebradas mediante termo de colaboração ou de fomento:   </a:t>
            </a:r>
          </a:p>
          <a:p>
            <a:pPr marL="0" indent="0">
              <a:buNone/>
            </a:pPr>
            <a:r>
              <a:rPr lang="pt-BR" dirty="0">
                <a:solidFill>
                  <a:schemeClr val="tx1"/>
                </a:solidFill>
                <a:latin typeface="Cambria" panose="02040503050406030204" pitchFamily="18" charset="0"/>
              </a:rPr>
              <a:t>I - descrição da realidade que será objeto da parceria, devendo ser demonstrado o nexo entre essa realidade e as atividades ou projetos e metas a serem atingidas;         </a:t>
            </a:r>
          </a:p>
          <a:p>
            <a:pPr marL="0" indent="0">
              <a:buNone/>
            </a:pPr>
            <a:endParaRPr lang="pt-BR" sz="1000" dirty="0">
              <a:solidFill>
                <a:schemeClr val="tx1"/>
              </a:solidFill>
              <a:latin typeface="Cambria" panose="02040503050406030204" pitchFamily="18" charset="0"/>
            </a:endParaRPr>
          </a:p>
          <a:p>
            <a:pPr marL="0" indent="0">
              <a:buNone/>
            </a:pPr>
            <a:r>
              <a:rPr lang="pt-BR" dirty="0">
                <a:solidFill>
                  <a:schemeClr val="tx1"/>
                </a:solidFill>
                <a:latin typeface="Cambria" panose="02040503050406030204" pitchFamily="18" charset="0"/>
              </a:rPr>
              <a:t>II - descrição de metas a serem atingidas e de atividades ou projetos a serem executados;    </a:t>
            </a:r>
          </a:p>
          <a:p>
            <a:pPr marL="0" indent="0">
              <a:buNone/>
            </a:pPr>
            <a:endParaRPr lang="pt-BR" sz="1000" dirty="0">
              <a:solidFill>
                <a:schemeClr val="tx1"/>
              </a:solidFill>
              <a:latin typeface="Cambria" panose="02040503050406030204" pitchFamily="18" charset="0"/>
            </a:endParaRPr>
          </a:p>
          <a:p>
            <a:pPr marL="0" indent="0">
              <a:buNone/>
            </a:pPr>
            <a:r>
              <a:rPr lang="pt-BR" dirty="0">
                <a:solidFill>
                  <a:schemeClr val="tx1"/>
                </a:solidFill>
                <a:latin typeface="Cambria" panose="02040503050406030204" pitchFamily="18" charset="0"/>
              </a:rPr>
              <a:t>II- A - previsão de receitas e de despesas a serem realizadas na execução das atividades ou dos projetos abrangidos pela parceria;        </a:t>
            </a:r>
          </a:p>
          <a:p>
            <a:pPr marL="0" indent="0">
              <a:buNone/>
            </a:pPr>
            <a:endParaRPr lang="pt-BR" sz="1000" dirty="0">
              <a:solidFill>
                <a:schemeClr val="tx1"/>
              </a:solidFill>
              <a:latin typeface="Cambria" panose="02040503050406030204" pitchFamily="18" charset="0"/>
            </a:endParaRPr>
          </a:p>
          <a:p>
            <a:pPr marL="0" indent="0">
              <a:buNone/>
            </a:pPr>
            <a:r>
              <a:rPr lang="pt-BR" dirty="0">
                <a:solidFill>
                  <a:schemeClr val="tx1"/>
                </a:solidFill>
                <a:latin typeface="Cambria" panose="02040503050406030204" pitchFamily="18" charset="0"/>
              </a:rPr>
              <a:t>III - forma de execução das atividades ou dos projetos e de cumprimento das metas a eles atreladas;</a:t>
            </a:r>
          </a:p>
          <a:p>
            <a:pPr marL="0" indent="0">
              <a:buNone/>
            </a:pPr>
            <a:endParaRPr lang="pt-BR" sz="1000" dirty="0">
              <a:solidFill>
                <a:schemeClr val="tx1"/>
              </a:solidFill>
              <a:latin typeface="Cambria" panose="02040503050406030204" pitchFamily="18" charset="0"/>
            </a:endParaRPr>
          </a:p>
          <a:p>
            <a:pPr marL="0" indent="0">
              <a:buNone/>
            </a:pPr>
            <a:r>
              <a:rPr lang="pt-BR" dirty="0">
                <a:solidFill>
                  <a:schemeClr val="tx1"/>
                </a:solidFill>
                <a:latin typeface="Cambria" panose="02040503050406030204" pitchFamily="18" charset="0"/>
              </a:rPr>
              <a:t>IV - definição dos parâmetros a serem utilizados para a aferição do cumprimento das metas</a:t>
            </a:r>
            <a:r>
              <a:rPr lang="pt-BR" dirty="0">
                <a:solidFill>
                  <a:schemeClr val="tx1"/>
                </a:solidFill>
              </a:rPr>
              <a:t>.</a:t>
            </a:r>
            <a:endParaRPr lang="pt-BR" dirty="0">
              <a:solidFill>
                <a:schemeClr val="tx1"/>
              </a:solidFill>
              <a:latin typeface="Times New Roman"/>
              <a:ea typeface="Times New Roman"/>
              <a:cs typeface="Times New Roman"/>
            </a:endParaRPr>
          </a:p>
        </p:txBody>
      </p:sp>
      <p:pic>
        <p:nvPicPr>
          <p:cNvPr id="6" name="Image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681" y="228288"/>
            <a:ext cx="1905000" cy="952500"/>
          </a:xfrm>
          <a:prstGeom prst="rect">
            <a:avLst/>
          </a:prstGeom>
        </p:spPr>
      </p:pic>
    </p:spTree>
    <p:extLst>
      <p:ext uri="{BB962C8B-B14F-4D97-AF65-F5344CB8AC3E}">
        <p14:creationId xmlns:p14="http://schemas.microsoft.com/office/powerpoint/2010/main" val="287025439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19438" y="384740"/>
            <a:ext cx="8911687" cy="767962"/>
          </a:xfrm>
        </p:spPr>
        <p:txBody>
          <a:bodyPr/>
          <a:lstStyle/>
          <a:p>
            <a:pPr algn="ctr"/>
            <a:r>
              <a:rPr lang="pt-BR" b="1" dirty="0">
                <a:solidFill>
                  <a:schemeClr val="accent2"/>
                </a:solidFill>
                <a:latin typeface="Cambria" panose="02040503050406030204" pitchFamily="18" charset="0"/>
              </a:rPr>
              <a:t>LIBERAÇÃO DE PARCELAS</a:t>
            </a:r>
          </a:p>
        </p:txBody>
      </p:sp>
      <p:sp>
        <p:nvSpPr>
          <p:cNvPr id="3" name="Espaço Reservado para Conteúdo 2"/>
          <p:cNvSpPr>
            <a:spLocks noGrp="1"/>
          </p:cNvSpPr>
          <p:nvPr>
            <p:ph idx="1"/>
          </p:nvPr>
        </p:nvSpPr>
        <p:spPr>
          <a:xfrm>
            <a:off x="798489" y="1847370"/>
            <a:ext cx="10628849" cy="3777622"/>
          </a:xfrm>
        </p:spPr>
        <p:txBody>
          <a:bodyPr>
            <a:normAutofit/>
          </a:bodyPr>
          <a:lstStyle/>
          <a:p>
            <a:pPr marL="0" indent="0" algn="just">
              <a:buNone/>
            </a:pPr>
            <a:r>
              <a:rPr lang="pt-BR" sz="1800" dirty="0">
                <a:latin typeface="Cambria" panose="02040503050406030204" pitchFamily="18" charset="0"/>
              </a:rPr>
              <a:t>As parcelas de recursos serão liberadas pela administração publica de acordo com o cronograma de desembolso aprovado.</a:t>
            </a:r>
          </a:p>
          <a:p>
            <a:pPr marL="0" indent="0" algn="just">
              <a:buNone/>
            </a:pPr>
            <a:r>
              <a:rPr lang="pt-BR" sz="1800" dirty="0">
                <a:latin typeface="Cambria" panose="02040503050406030204" pitchFamily="18" charset="0"/>
              </a:rPr>
              <a:t>A lei recomenda que o repasse das parcelas seja acompanhado pela OSC, através de plataforma eletrônica na internet, que devera ser disponibilizada pela administração publica.</a:t>
            </a:r>
          </a:p>
        </p:txBody>
      </p:sp>
      <p:sp>
        <p:nvSpPr>
          <p:cNvPr id="4" name="Espaço Reservado para Conteúdo 2"/>
          <p:cNvSpPr txBox="1">
            <a:spLocks/>
          </p:cNvSpPr>
          <p:nvPr/>
        </p:nvSpPr>
        <p:spPr>
          <a:xfrm>
            <a:off x="798489" y="3428087"/>
            <a:ext cx="10766739" cy="3312347"/>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pt-BR" dirty="0">
                <a:solidFill>
                  <a:schemeClr val="tx1"/>
                </a:solidFill>
                <a:latin typeface="Cambria" panose="02040503050406030204" pitchFamily="18" charset="0"/>
              </a:rPr>
              <a:t>A liberação das parcelas poderá ser suspensa em três situações:</a:t>
            </a:r>
          </a:p>
          <a:p>
            <a:r>
              <a:rPr lang="pt-BR" dirty="0">
                <a:solidFill>
                  <a:schemeClr val="tx1"/>
                </a:solidFill>
                <a:latin typeface="Cambria" panose="02040503050406030204" pitchFamily="18" charset="0"/>
              </a:rPr>
              <a:t>Quando houver evidencias de irregularidade na aplicação de parcela anteriormente recebida;</a:t>
            </a:r>
          </a:p>
          <a:p>
            <a:pPr algn="just"/>
            <a:r>
              <a:rPr lang="pt-BR" dirty="0">
                <a:solidFill>
                  <a:schemeClr val="tx1"/>
                </a:solidFill>
                <a:latin typeface="Cambria" panose="02040503050406030204" pitchFamily="18" charset="0"/>
              </a:rPr>
              <a:t>Quando for constatado desvio de finalidade na aplicação dos recursos ou quando a organização estiver inadimplente em relação as obrigações estabelecidas no Termo de Colaboração ou de Fomento; e</a:t>
            </a:r>
          </a:p>
          <a:p>
            <a:pPr algn="just"/>
            <a:r>
              <a:rPr lang="pt-BR" dirty="0">
                <a:solidFill>
                  <a:schemeClr val="tx1"/>
                </a:solidFill>
                <a:latin typeface="Cambria" panose="02040503050406030204" pitchFamily="18" charset="0"/>
              </a:rPr>
              <a:t>Quando a OSC deixar de adotar, sem justificativa suficiente, as medidas apontadas pela administração publica ou pelos órgãos de controle para resolver questões pendentes.</a:t>
            </a:r>
          </a:p>
          <a:p>
            <a:pPr algn="just"/>
            <a:r>
              <a:rPr lang="pt-BR" dirty="0">
                <a:solidFill>
                  <a:schemeClr val="tx1"/>
                </a:solidFill>
                <a:latin typeface="Cambria" panose="02040503050406030204" pitchFamily="18" charset="0"/>
                <a:ea typeface="Cambria" panose="02040503050406030204" pitchFamily="18" charset="0"/>
              </a:rPr>
              <a:t>Art. 49.  Nas parcerias cuja duração exceda um ano, é obrigatória a prestação de contas ao término de cada exercício.            </a:t>
            </a:r>
            <a:r>
              <a:rPr lang="pt-BR" dirty="0">
                <a:solidFill>
                  <a:schemeClr val="tx1"/>
                </a:solidFill>
                <a:latin typeface="Cambria" panose="02040503050406030204" pitchFamily="18" charset="0"/>
                <a:ea typeface="Cambria" panose="02040503050406030204" pitchFamily="18" charset="0"/>
                <a:hlinkClick r:id="rId2"/>
              </a:rPr>
              <a:t>(Redação dada pela Lei nº 13.204, de 2015)</a:t>
            </a:r>
            <a:endParaRPr lang="pt-BR" dirty="0">
              <a:solidFill>
                <a:schemeClr val="tx1"/>
              </a:solidFill>
              <a:latin typeface="Cambria" panose="02040503050406030204" pitchFamily="18" charset="0"/>
              <a:ea typeface="Cambria" panose="02040503050406030204" pitchFamily="18" charset="0"/>
            </a:endParaRPr>
          </a:p>
          <a:p>
            <a:pPr algn="just"/>
            <a:r>
              <a:rPr lang="pt-BR" dirty="0">
                <a:solidFill>
                  <a:schemeClr val="tx1"/>
                </a:solidFill>
              </a:rPr>
              <a:t>§ 3</a:t>
            </a:r>
            <a:r>
              <a:rPr lang="pt-BR" strike="sngStrike" dirty="0">
                <a:solidFill>
                  <a:schemeClr val="tx1"/>
                </a:solidFill>
              </a:rPr>
              <a:t>º</a:t>
            </a:r>
            <a:r>
              <a:rPr lang="pt-BR" dirty="0">
                <a:solidFill>
                  <a:schemeClr val="tx1"/>
                </a:solidFill>
              </a:rPr>
              <a:t>  As parcerias com recursos depositados em conta corrente específica e não utilizados no prazo de trezentos e sessenta e cinco dias deverão ser rescindidas conforme previsto no inciso II do § 4</a:t>
            </a:r>
            <a:r>
              <a:rPr lang="pt-BR" strike="sngStrike" dirty="0">
                <a:solidFill>
                  <a:schemeClr val="tx1"/>
                </a:solidFill>
              </a:rPr>
              <a:t>º</a:t>
            </a:r>
            <a:r>
              <a:rPr lang="pt-BR" dirty="0">
                <a:solidFill>
                  <a:schemeClr val="tx1"/>
                </a:solidFill>
              </a:rPr>
              <a:t> do art. 61</a:t>
            </a:r>
            <a:r>
              <a:rPr lang="pt-BR" dirty="0"/>
              <a:t>. </a:t>
            </a:r>
            <a:endParaRPr lang="pt-BR" dirty="0">
              <a:solidFill>
                <a:schemeClr val="tx1"/>
              </a:solidFill>
              <a:latin typeface="Cambria" panose="02040503050406030204" pitchFamily="18" charset="0"/>
              <a:ea typeface="Cambria" panose="02040503050406030204" pitchFamily="18" charset="0"/>
            </a:endParaRPr>
          </a:p>
        </p:txBody>
      </p:sp>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681" y="228288"/>
            <a:ext cx="1905000" cy="952500"/>
          </a:xfrm>
          <a:prstGeom prst="rect">
            <a:avLst/>
          </a:prstGeom>
        </p:spPr>
      </p:pic>
    </p:spTree>
    <p:extLst>
      <p:ext uri="{BB962C8B-B14F-4D97-AF65-F5344CB8AC3E}">
        <p14:creationId xmlns:p14="http://schemas.microsoft.com/office/powerpoint/2010/main" val="142044949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72980" y="675625"/>
            <a:ext cx="8911687" cy="713371"/>
          </a:xfrm>
        </p:spPr>
        <p:txBody>
          <a:bodyPr/>
          <a:lstStyle/>
          <a:p>
            <a:pPr algn="ctr"/>
            <a:r>
              <a:rPr lang="pt-BR" b="1" dirty="0">
                <a:solidFill>
                  <a:schemeClr val="accent2"/>
                </a:solidFill>
                <a:latin typeface="Cambria" panose="02040503050406030204" pitchFamily="18" charset="0"/>
              </a:rPr>
              <a:t>PAGAMENTOS</a:t>
            </a:r>
          </a:p>
        </p:txBody>
      </p:sp>
      <p:sp>
        <p:nvSpPr>
          <p:cNvPr id="3" name="Espaço Reservado para Conteúdo 2"/>
          <p:cNvSpPr>
            <a:spLocks noGrp="1"/>
          </p:cNvSpPr>
          <p:nvPr>
            <p:ph idx="1"/>
          </p:nvPr>
        </p:nvSpPr>
        <p:spPr>
          <a:xfrm>
            <a:off x="339681" y="1293223"/>
            <a:ext cx="11612833" cy="4734089"/>
          </a:xfrm>
        </p:spPr>
        <p:txBody>
          <a:bodyPr>
            <a:normAutofit fontScale="70000" lnSpcReduction="20000"/>
          </a:bodyPr>
          <a:lstStyle/>
          <a:p>
            <a:pPr marL="0" indent="0" algn="just">
              <a:lnSpc>
                <a:spcPct val="150000"/>
              </a:lnSpc>
              <a:spcBef>
                <a:spcPts val="0"/>
              </a:spcBef>
              <a:buNone/>
            </a:pPr>
            <a:endParaRPr lang="pt-BR" sz="2400" dirty="0">
              <a:latin typeface="Cambria" panose="02040503050406030204" pitchFamily="18" charset="0"/>
              <a:ea typeface="Cambria" panose="02040503050406030204" pitchFamily="18" charset="0"/>
            </a:endParaRPr>
          </a:p>
          <a:p>
            <a:pPr marL="0" indent="0" algn="just">
              <a:lnSpc>
                <a:spcPct val="150000"/>
              </a:lnSpc>
              <a:spcBef>
                <a:spcPts val="0"/>
              </a:spcBef>
              <a:buNone/>
            </a:pPr>
            <a:r>
              <a:rPr lang="pt-BR" sz="2400" dirty="0">
                <a:latin typeface="Cambria" panose="02040503050406030204" pitchFamily="18" charset="0"/>
                <a:ea typeface="Cambria" panose="02040503050406030204" pitchFamily="18" charset="0"/>
              </a:rPr>
              <a:t>Os pagamentos deverão ser realizados, em regra, mediante transferência bancaria, com identificação do beneficiário final. </a:t>
            </a:r>
          </a:p>
          <a:p>
            <a:pPr marL="0" indent="0" algn="just">
              <a:lnSpc>
                <a:spcPct val="150000"/>
              </a:lnSpc>
              <a:spcBef>
                <a:spcPts val="0"/>
              </a:spcBef>
              <a:buNone/>
            </a:pPr>
            <a:r>
              <a:rPr lang="pt-BR" sz="2400" dirty="0">
                <a:latin typeface="Cambria" panose="02040503050406030204" pitchFamily="18" charset="0"/>
                <a:ea typeface="Cambria" panose="02040503050406030204" pitchFamily="18" charset="0"/>
              </a:rPr>
              <a:t>Nos casos em que for necessário realizar pagamentos em dinheiro (por exemplo, nos projetos realizados em regiões da Amazônia, que necessitam do transporte de barqueiros, ou nas regiões de povos e comunidades tradicionais onde os beneficiários ou prestadores de serviços não tem conta bancaria) deverão ser emitidos recibos como documento de comprovação e informados os dados do beneficiário da despesa na plataforma eletrônica.</a:t>
            </a:r>
          </a:p>
          <a:p>
            <a:pPr marL="0" indent="0" algn="just">
              <a:lnSpc>
                <a:spcPct val="150000"/>
              </a:lnSpc>
              <a:spcBef>
                <a:spcPts val="0"/>
              </a:spcBef>
              <a:buNone/>
            </a:pPr>
            <a:endParaRPr lang="pt-BR" sz="2400" dirty="0">
              <a:latin typeface="Cambria" panose="02040503050406030204" pitchFamily="18" charset="0"/>
              <a:ea typeface="Cambria" panose="02040503050406030204" pitchFamily="18" charset="0"/>
            </a:endParaRPr>
          </a:p>
          <a:p>
            <a:pPr marL="0" indent="0" algn="just">
              <a:lnSpc>
                <a:spcPct val="150000"/>
              </a:lnSpc>
              <a:spcBef>
                <a:spcPts val="0"/>
              </a:spcBef>
              <a:buNone/>
            </a:pPr>
            <a:r>
              <a:rPr lang="pt-BR" sz="2400" dirty="0">
                <a:latin typeface="Cambria" panose="02040503050406030204" pitchFamily="18" charset="0"/>
                <a:ea typeface="Cambria" panose="02040503050406030204" pitchFamily="18" charset="0"/>
              </a:rPr>
              <a:t>Art. 37.  As organizações da sociedade civil deverão obter de seus fornecedores e prestadores de serviços notas, comprovantes fiscais ou recibos, com data, valor, nome e número de inscrição no CNPJ da organização da sociedade civil e do CNPJ ou CPF do fornecedor ou prestador de serviço, para fins de comprovação das despesas.  </a:t>
            </a:r>
          </a:p>
          <a:p>
            <a:pPr marL="0" indent="0" algn="just">
              <a:lnSpc>
                <a:spcPct val="150000"/>
              </a:lnSpc>
              <a:spcBef>
                <a:spcPts val="0"/>
              </a:spcBef>
              <a:buNone/>
            </a:pPr>
            <a:endParaRPr lang="pt-BR" sz="2400" dirty="0">
              <a:latin typeface="Cambria" panose="02040503050406030204" pitchFamily="18" charset="0"/>
              <a:ea typeface="Cambria" panose="02040503050406030204" pitchFamily="18" charset="0"/>
            </a:endParaRPr>
          </a:p>
          <a:p>
            <a:pPr marL="0" indent="0" algn="just">
              <a:lnSpc>
                <a:spcPct val="150000"/>
              </a:lnSpc>
              <a:spcBef>
                <a:spcPts val="0"/>
              </a:spcBef>
              <a:buNone/>
            </a:pPr>
            <a:r>
              <a:rPr lang="pt-BR" sz="2400" dirty="0">
                <a:latin typeface="Cambria" panose="02040503050406030204" pitchFamily="18" charset="0"/>
                <a:ea typeface="Cambria" panose="02040503050406030204" pitchFamily="18" charset="0"/>
              </a:rPr>
              <a:t>§ 2</a:t>
            </a:r>
            <a:r>
              <a:rPr lang="pt-BR" sz="2400" strike="sngStrike" dirty="0">
                <a:latin typeface="Cambria" panose="02040503050406030204" pitchFamily="18" charset="0"/>
                <a:ea typeface="Cambria" panose="02040503050406030204" pitchFamily="18" charset="0"/>
              </a:rPr>
              <a:t>º</a:t>
            </a:r>
            <a:r>
              <a:rPr lang="pt-BR" sz="2400" dirty="0">
                <a:latin typeface="Cambria" panose="02040503050406030204" pitchFamily="18" charset="0"/>
                <a:ea typeface="Cambria" panose="02040503050406030204" pitchFamily="18" charset="0"/>
              </a:rPr>
              <a:t>  Os pagamentos em espécie estarão restritos ao limite individual de R$ 1.800,00 (mil e oitocentos reais) por beneficiário, levando-se em conta toda a duração da parceria, ressalvada disposição específica nos termos do § 3</a:t>
            </a:r>
            <a:r>
              <a:rPr lang="pt-BR" sz="2400" strike="sngStrike" dirty="0">
                <a:latin typeface="Cambria" panose="02040503050406030204" pitchFamily="18" charset="0"/>
                <a:ea typeface="Cambria" panose="02040503050406030204" pitchFamily="18" charset="0"/>
              </a:rPr>
              <a:t>º</a:t>
            </a:r>
            <a:r>
              <a:rPr lang="pt-BR" sz="2400" dirty="0">
                <a:latin typeface="Cambria" panose="02040503050406030204" pitchFamily="18" charset="0"/>
                <a:ea typeface="Cambria" panose="02040503050406030204" pitchFamily="18" charset="0"/>
              </a:rPr>
              <a:t>.</a:t>
            </a:r>
            <a:r>
              <a:rPr lang="pt-BR" dirty="0"/>
              <a:t> </a:t>
            </a:r>
            <a:endParaRPr lang="pt-BR" sz="1800" dirty="0">
              <a:latin typeface="Cambria" panose="02040503050406030204" pitchFamily="18" charset="0"/>
            </a:endParaRP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681" y="228288"/>
            <a:ext cx="1905000" cy="952500"/>
          </a:xfrm>
          <a:prstGeom prst="rect">
            <a:avLst/>
          </a:prstGeom>
        </p:spPr>
      </p:pic>
    </p:spTree>
    <p:extLst>
      <p:ext uri="{BB962C8B-B14F-4D97-AF65-F5344CB8AC3E}">
        <p14:creationId xmlns:p14="http://schemas.microsoft.com/office/powerpoint/2010/main" val="76871068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72980" y="675625"/>
            <a:ext cx="8911687" cy="713371"/>
          </a:xfrm>
        </p:spPr>
        <p:txBody>
          <a:bodyPr>
            <a:normAutofit/>
          </a:bodyPr>
          <a:lstStyle/>
          <a:p>
            <a:pPr algn="ctr"/>
            <a:r>
              <a:rPr lang="pt-BR" b="1" dirty="0">
                <a:solidFill>
                  <a:schemeClr val="accent2"/>
                </a:solidFill>
                <a:latin typeface="Cambria" panose="02040503050406030204" pitchFamily="18" charset="0"/>
              </a:rPr>
              <a:t>Compras e Contratações</a:t>
            </a:r>
          </a:p>
        </p:txBody>
      </p:sp>
      <p:sp>
        <p:nvSpPr>
          <p:cNvPr id="3" name="Espaço Reservado para Conteúdo 2"/>
          <p:cNvSpPr>
            <a:spLocks noGrp="1"/>
          </p:cNvSpPr>
          <p:nvPr>
            <p:ph idx="1"/>
          </p:nvPr>
        </p:nvSpPr>
        <p:spPr>
          <a:xfrm>
            <a:off x="939974" y="1606332"/>
            <a:ext cx="10551575" cy="4638316"/>
          </a:xfrm>
        </p:spPr>
        <p:txBody>
          <a:bodyPr>
            <a:normAutofit lnSpcReduction="10000"/>
          </a:bodyPr>
          <a:lstStyle/>
          <a:p>
            <a:r>
              <a:rPr lang="pt-BR" dirty="0"/>
              <a:t>Art. 36 - I - a responsabilidade exclusiva da organização da sociedade civil pelo gerenciamento administrativo e financeiro dos recursos recebidos, inclusive no que disser respeito às despesas de custeio, de investimento e de pessoal; e</a:t>
            </a:r>
          </a:p>
          <a:p>
            <a:r>
              <a:rPr lang="pt-BR" dirty="0"/>
              <a:t>II - a responsabilidade exclusiva da organização da sociedade civil pelo pagamento dos encargos trabalhistas, previdenciários, fiscais e comerciais relacionados à execução do objeto previsto no termo de fomento ou de colaboração, o que não implica responsabilidade solidária ou subsidiária da administração pública federal quanto à inadimplência da organização da sociedade civil em relação ao referido pagamento, aos ônus incidentes sobre o objeto da parceria ou aos danos decorrentes de restrição à sua execução. </a:t>
            </a:r>
          </a:p>
          <a:p>
            <a:pPr marL="0" indent="0" algn="just">
              <a:lnSpc>
                <a:spcPct val="150000"/>
              </a:lnSpc>
              <a:spcBef>
                <a:spcPts val="0"/>
              </a:spcBef>
              <a:buNone/>
            </a:pPr>
            <a:endParaRPr lang="pt-BR" sz="1800" dirty="0">
              <a:latin typeface="Cambria" panose="02040503050406030204" pitchFamily="18" charset="0"/>
            </a:endParaRP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681" y="228288"/>
            <a:ext cx="1905000" cy="952500"/>
          </a:xfrm>
          <a:prstGeom prst="rect">
            <a:avLst/>
          </a:prstGeom>
        </p:spPr>
      </p:pic>
    </p:spTree>
    <p:extLst>
      <p:ext uri="{BB962C8B-B14F-4D97-AF65-F5344CB8AC3E}">
        <p14:creationId xmlns:p14="http://schemas.microsoft.com/office/powerpoint/2010/main" val="76434825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841644"/>
            <a:ext cx="10515600" cy="1325563"/>
          </a:xfrm>
        </p:spPr>
        <p:txBody>
          <a:bodyPr/>
          <a:lstStyle/>
          <a:p>
            <a:pPr algn="ctr"/>
            <a:r>
              <a:rPr lang="pt-BR" b="1" dirty="0">
                <a:solidFill>
                  <a:schemeClr val="accent2"/>
                </a:solidFill>
                <a:latin typeface="Cambria" panose="02040503050406030204" pitchFamily="18" charset="0"/>
              </a:rPr>
              <a:t>CRITERIOS PARA PRORROGAÇÃO DA PARCERIA</a:t>
            </a:r>
          </a:p>
        </p:txBody>
      </p:sp>
      <p:sp>
        <p:nvSpPr>
          <p:cNvPr id="3" name="Espaço Reservado para Conteúdo 2"/>
          <p:cNvSpPr>
            <a:spLocks noGrp="1"/>
          </p:cNvSpPr>
          <p:nvPr>
            <p:ph idx="1"/>
          </p:nvPr>
        </p:nvSpPr>
        <p:spPr>
          <a:xfrm>
            <a:off x="838200" y="2971845"/>
            <a:ext cx="10515600" cy="4351338"/>
          </a:xfrm>
        </p:spPr>
        <p:txBody>
          <a:bodyPr>
            <a:normAutofit/>
          </a:bodyPr>
          <a:lstStyle/>
          <a:p>
            <a:pPr marL="0" indent="0" algn="just">
              <a:lnSpc>
                <a:spcPct val="150000"/>
              </a:lnSpc>
              <a:spcBef>
                <a:spcPts val="0"/>
              </a:spcBef>
              <a:buNone/>
            </a:pPr>
            <a:r>
              <a:rPr lang="pt-BR" sz="1800" dirty="0">
                <a:latin typeface="Cambria" panose="02040503050406030204" pitchFamily="18" charset="0"/>
              </a:rPr>
              <a:t>	A vigência de uma parceria poderá ser alterada caso a organização solicite ou quando houver atraso por parte da administração publica na liberação dos recursos. </a:t>
            </a:r>
          </a:p>
          <a:p>
            <a:pPr marL="0" indent="0" algn="just">
              <a:lnSpc>
                <a:spcPct val="150000"/>
              </a:lnSpc>
              <a:spcBef>
                <a:spcPts val="0"/>
              </a:spcBef>
              <a:buNone/>
            </a:pPr>
            <a:endParaRPr lang="pt-BR" sz="1800" dirty="0">
              <a:latin typeface="Cambria" panose="02040503050406030204" pitchFamily="18" charset="0"/>
            </a:endParaRPr>
          </a:p>
          <a:p>
            <a:pPr marL="0" indent="0" algn="just">
              <a:lnSpc>
                <a:spcPct val="150000"/>
              </a:lnSpc>
              <a:spcBef>
                <a:spcPts val="0"/>
              </a:spcBef>
              <a:buNone/>
            </a:pPr>
            <a:r>
              <a:rPr lang="pt-BR" sz="1800" dirty="0">
                <a:latin typeface="Cambria" panose="02040503050406030204" pitchFamily="18" charset="0"/>
              </a:rPr>
              <a:t>	Se a OSC necessitar mais tempo para concluir suas atividades, devera apresentar um pedido formal, devidamente justificado, no mínimo 30 dias antes do termino previsto. Quando for motivada por atraso da administração publica, a prorrogação deve corresponder exatamente ao período de atraso.</a:t>
            </a: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681" y="228288"/>
            <a:ext cx="1905000" cy="952500"/>
          </a:xfrm>
          <a:prstGeom prst="rect">
            <a:avLst/>
          </a:prstGeom>
        </p:spPr>
      </p:pic>
    </p:spTree>
    <p:extLst>
      <p:ext uri="{BB962C8B-B14F-4D97-AF65-F5344CB8AC3E}">
        <p14:creationId xmlns:p14="http://schemas.microsoft.com/office/powerpoint/2010/main" val="110129629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ço Reservado para Conteúdo 5"/>
          <p:cNvPicPr>
            <a:picLocks noGrp="1" noChangeAspect="1"/>
          </p:cNvPicPr>
          <p:nvPr>
            <p:ph idx="1"/>
          </p:nvPr>
        </p:nvPicPr>
        <p:blipFill>
          <a:blip r:embed="rId2"/>
          <a:stretch>
            <a:fillRect/>
          </a:stretch>
        </p:blipFill>
        <p:spPr>
          <a:xfrm>
            <a:off x="316194" y="539142"/>
            <a:ext cx="11639372" cy="5912933"/>
          </a:xfrm>
          <a:prstGeom prst="rect">
            <a:avLst/>
          </a:prstGeom>
        </p:spPr>
      </p:pic>
    </p:spTree>
    <p:extLst>
      <p:ext uri="{BB962C8B-B14F-4D97-AF65-F5344CB8AC3E}">
        <p14:creationId xmlns:p14="http://schemas.microsoft.com/office/powerpoint/2010/main" val="88329513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ço Reservado para Conteúdo 6"/>
          <p:cNvPicPr>
            <a:picLocks noGrp="1" noChangeAspect="1"/>
          </p:cNvPicPr>
          <p:nvPr>
            <p:ph idx="1"/>
          </p:nvPr>
        </p:nvPicPr>
        <p:blipFill>
          <a:blip r:embed="rId2"/>
          <a:stretch>
            <a:fillRect/>
          </a:stretch>
        </p:blipFill>
        <p:spPr>
          <a:xfrm>
            <a:off x="486739" y="90829"/>
            <a:ext cx="10742436" cy="6505854"/>
          </a:xfrm>
          <a:prstGeom prst="rect">
            <a:avLst/>
          </a:prstGeom>
        </p:spPr>
      </p:pic>
    </p:spTree>
    <p:extLst>
      <p:ext uri="{BB962C8B-B14F-4D97-AF65-F5344CB8AC3E}">
        <p14:creationId xmlns:p14="http://schemas.microsoft.com/office/powerpoint/2010/main" val="81169207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ço Reservado para Conteúdo 6"/>
          <p:cNvPicPr>
            <a:picLocks noGrp="1" noChangeAspect="1"/>
          </p:cNvPicPr>
          <p:nvPr>
            <p:ph idx="1"/>
          </p:nvPr>
        </p:nvPicPr>
        <p:blipFill>
          <a:blip r:embed="rId2"/>
          <a:stretch>
            <a:fillRect/>
          </a:stretch>
        </p:blipFill>
        <p:spPr>
          <a:xfrm>
            <a:off x="821902" y="307649"/>
            <a:ext cx="10567865" cy="6067514"/>
          </a:xfrm>
          <a:prstGeom prst="rect">
            <a:avLst/>
          </a:prstGeom>
        </p:spPr>
      </p:pic>
    </p:spTree>
    <p:extLst>
      <p:ext uri="{BB962C8B-B14F-4D97-AF65-F5344CB8AC3E}">
        <p14:creationId xmlns:p14="http://schemas.microsoft.com/office/powerpoint/2010/main" val="28984308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09598" y="391179"/>
            <a:ext cx="8229600" cy="936104"/>
          </a:xfrm>
        </p:spPr>
        <p:txBody>
          <a:bodyPr>
            <a:normAutofit/>
          </a:bodyPr>
          <a:lstStyle/>
          <a:p>
            <a:r>
              <a:rPr lang="pt-BR" dirty="0">
                <a:solidFill>
                  <a:schemeClr val="accent2"/>
                </a:solidFill>
                <a:latin typeface="Cambria" panose="02040503050406030204" pitchFamily="18" charset="0"/>
              </a:rPr>
              <a:t>Mudanças </a:t>
            </a:r>
          </a:p>
        </p:txBody>
      </p:sp>
      <p:pic>
        <p:nvPicPr>
          <p:cNvPr id="8" name="Imagem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135" y="254045"/>
            <a:ext cx="1905000" cy="952500"/>
          </a:xfrm>
          <a:prstGeom prst="rect">
            <a:avLst/>
          </a:prstGeom>
        </p:spPr>
      </p:pic>
      <p:pic>
        <p:nvPicPr>
          <p:cNvPr id="3" name="Imagem 2"/>
          <p:cNvPicPr>
            <a:picLocks noChangeAspect="1"/>
          </p:cNvPicPr>
          <p:nvPr/>
        </p:nvPicPr>
        <p:blipFill>
          <a:blip r:embed="rId3"/>
          <a:stretch>
            <a:fillRect/>
          </a:stretch>
        </p:blipFill>
        <p:spPr>
          <a:xfrm>
            <a:off x="1862304" y="1720835"/>
            <a:ext cx="8924188" cy="4920908"/>
          </a:xfrm>
          <a:prstGeom prst="rect">
            <a:avLst/>
          </a:prstGeom>
        </p:spPr>
      </p:pic>
      <p:sp>
        <p:nvSpPr>
          <p:cNvPr id="4" name="CaixaDeTexto 3"/>
          <p:cNvSpPr txBox="1"/>
          <p:nvPr/>
        </p:nvSpPr>
        <p:spPr>
          <a:xfrm>
            <a:off x="2017616" y="1324004"/>
            <a:ext cx="3936590" cy="400110"/>
          </a:xfrm>
          <a:prstGeom prst="rect">
            <a:avLst/>
          </a:prstGeom>
          <a:noFill/>
        </p:spPr>
        <p:txBody>
          <a:bodyPr wrap="none" rtlCol="0">
            <a:spAutoFit/>
          </a:bodyPr>
          <a:lstStyle/>
          <a:p>
            <a:r>
              <a:rPr lang="pt-BR" sz="2000" b="1" dirty="0">
                <a:solidFill>
                  <a:schemeClr val="accent2"/>
                </a:solidFill>
                <a:latin typeface="Cambria" panose="02040503050406030204" pitchFamily="18" charset="0"/>
              </a:rPr>
              <a:t>Organizações da Sociedade Civil</a:t>
            </a:r>
          </a:p>
        </p:txBody>
      </p:sp>
      <p:sp>
        <p:nvSpPr>
          <p:cNvPr id="9" name="CaixaDeTexto 8"/>
          <p:cNvSpPr txBox="1"/>
          <p:nvPr/>
        </p:nvSpPr>
        <p:spPr>
          <a:xfrm>
            <a:off x="7197143" y="1320725"/>
            <a:ext cx="2847639" cy="400110"/>
          </a:xfrm>
          <a:prstGeom prst="rect">
            <a:avLst/>
          </a:prstGeom>
          <a:noFill/>
        </p:spPr>
        <p:txBody>
          <a:bodyPr wrap="none" rtlCol="0">
            <a:spAutoFit/>
          </a:bodyPr>
          <a:lstStyle/>
          <a:p>
            <a:r>
              <a:rPr lang="pt-BR" sz="2000" b="1" dirty="0">
                <a:solidFill>
                  <a:schemeClr val="accent2"/>
                </a:solidFill>
                <a:latin typeface="Cambria" panose="02040503050406030204" pitchFamily="18" charset="0"/>
              </a:rPr>
              <a:t>Administração Pública</a:t>
            </a:r>
          </a:p>
        </p:txBody>
      </p:sp>
    </p:spTree>
    <p:extLst>
      <p:ext uri="{BB962C8B-B14F-4D97-AF65-F5344CB8AC3E}">
        <p14:creationId xmlns:p14="http://schemas.microsoft.com/office/powerpoint/2010/main" val="3282931567"/>
      </p:ext>
    </p:extLst>
  </p:cSld>
  <p:clrMapOvr>
    <a:masterClrMapping/>
  </p:clrMapOvr>
  <p:transition spd="slow">
    <p:push dir="u"/>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lvl="0"/>
            <a:r>
              <a:rPr lang="en-US" b="1" dirty="0" err="1">
                <a:effectLst>
                  <a:outerShdw blurRad="38100" dist="38100" dir="2700000" algn="tl">
                    <a:srgbClr val="000000">
                      <a:alpha val="43137"/>
                    </a:srgbClr>
                  </a:outerShdw>
                </a:effectLst>
              </a:rPr>
              <a:t>Movimentação</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Financeira</a:t>
            </a:r>
            <a:r>
              <a:rPr lang="en-US" b="1" dirty="0">
                <a:effectLst>
                  <a:outerShdw blurRad="38100" dist="38100" dir="2700000" algn="tl">
                    <a:srgbClr val="000000">
                      <a:alpha val="43137"/>
                    </a:srgbClr>
                  </a:outerShdw>
                </a:effectLst>
              </a:rPr>
              <a:t> – </a:t>
            </a:r>
            <a:r>
              <a:rPr lang="en-US" sz="2800" b="1" dirty="0">
                <a:effectLst>
                  <a:outerShdw blurRad="38100" dist="38100" dir="2700000" algn="tl">
                    <a:srgbClr val="000000">
                      <a:alpha val="43137"/>
                    </a:srgbClr>
                  </a:outerShdw>
                </a:effectLst>
              </a:rPr>
              <a:t>Art. 48 , 51-54</a:t>
            </a:r>
            <a:br>
              <a:rPr lang="pt-BR" dirty="0"/>
            </a:br>
            <a:endParaRPr lang="pt-BR" dirty="0"/>
          </a:p>
        </p:txBody>
      </p:sp>
      <p:sp>
        <p:nvSpPr>
          <p:cNvPr id="3" name="Espaço Reservado para Conteúdo 2"/>
          <p:cNvSpPr>
            <a:spLocks noGrp="1"/>
          </p:cNvSpPr>
          <p:nvPr>
            <p:ph idx="1"/>
          </p:nvPr>
        </p:nvSpPr>
        <p:spPr/>
        <p:txBody>
          <a:bodyPr/>
          <a:lstStyle/>
          <a:p>
            <a:pPr lvl="0"/>
            <a:r>
              <a:rPr lang="en-US" dirty="0" err="1"/>
              <a:t>Exigir</a:t>
            </a:r>
            <a:r>
              <a:rPr lang="en-US" dirty="0"/>
              <a:t> </a:t>
            </a:r>
            <a:r>
              <a:rPr lang="en-US" dirty="0" err="1"/>
              <a:t>conta</a:t>
            </a:r>
            <a:r>
              <a:rPr lang="en-US" dirty="0"/>
              <a:t> </a:t>
            </a:r>
            <a:r>
              <a:rPr lang="en-US" dirty="0" err="1"/>
              <a:t>banco</a:t>
            </a:r>
            <a:r>
              <a:rPr lang="en-US" dirty="0"/>
              <a:t> </a:t>
            </a:r>
            <a:r>
              <a:rPr lang="en-US" dirty="0" err="1"/>
              <a:t>público</a:t>
            </a:r>
            <a:r>
              <a:rPr lang="en-US" dirty="0"/>
              <a:t>;</a:t>
            </a:r>
            <a:endParaRPr lang="pt-BR" dirty="0"/>
          </a:p>
          <a:p>
            <a:pPr lvl="0"/>
            <a:r>
              <a:rPr lang="en-US" dirty="0" err="1"/>
              <a:t>Aplicações</a:t>
            </a:r>
            <a:r>
              <a:rPr lang="en-US" dirty="0"/>
              <a:t> </a:t>
            </a:r>
            <a:r>
              <a:rPr lang="en-US" dirty="0" err="1"/>
              <a:t>regradas</a:t>
            </a:r>
            <a:r>
              <a:rPr lang="en-US" dirty="0"/>
              <a:t>;</a:t>
            </a:r>
            <a:endParaRPr lang="pt-BR" dirty="0"/>
          </a:p>
          <a:p>
            <a:pPr lvl="0"/>
            <a:r>
              <a:rPr lang="en-US" dirty="0" err="1"/>
              <a:t>Exigir</a:t>
            </a:r>
            <a:r>
              <a:rPr lang="en-US" dirty="0"/>
              <a:t> </a:t>
            </a:r>
            <a:r>
              <a:rPr lang="en-US" dirty="0" err="1"/>
              <a:t>pagamentos</a:t>
            </a:r>
            <a:r>
              <a:rPr lang="en-US" dirty="0"/>
              <a:t> </a:t>
            </a:r>
            <a:r>
              <a:rPr lang="en-US" dirty="0" err="1"/>
              <a:t>mediante</a:t>
            </a:r>
            <a:r>
              <a:rPr lang="en-US" dirty="0"/>
              <a:t> </a:t>
            </a:r>
            <a:r>
              <a:rPr lang="en-US" dirty="0" err="1"/>
              <a:t>transferência</a:t>
            </a:r>
            <a:r>
              <a:rPr lang="en-US" dirty="0"/>
              <a:t> </a:t>
            </a:r>
            <a:r>
              <a:rPr lang="en-US" dirty="0" err="1"/>
              <a:t>eletrônica</a:t>
            </a:r>
            <a:r>
              <a:rPr lang="en-US" dirty="0"/>
              <a:t> </a:t>
            </a:r>
            <a:r>
              <a:rPr lang="en-US" dirty="0" err="1"/>
              <a:t>na</a:t>
            </a:r>
            <a:r>
              <a:rPr lang="en-US" dirty="0"/>
              <a:t> </a:t>
            </a:r>
            <a:r>
              <a:rPr lang="en-US" dirty="0" err="1"/>
              <a:t>conta</a:t>
            </a:r>
            <a:r>
              <a:rPr lang="en-US" dirty="0"/>
              <a:t> do titular/</a:t>
            </a:r>
            <a:r>
              <a:rPr lang="en-US" dirty="0" err="1"/>
              <a:t>fornecedor</a:t>
            </a:r>
            <a:r>
              <a:rPr lang="en-US" dirty="0"/>
              <a:t>;</a:t>
            </a:r>
            <a:endParaRPr lang="pt-BR" dirty="0"/>
          </a:p>
          <a:p>
            <a:pPr lvl="0"/>
            <a:r>
              <a:rPr lang="pt-BR" dirty="0"/>
              <a:t>O termo de colaboração ou de fomento poderá admitir a realização de pagamentos em espécie;</a:t>
            </a:r>
          </a:p>
          <a:p>
            <a:pPr lvl="0"/>
            <a:r>
              <a:rPr lang="pt-BR" dirty="0"/>
              <a:t>Liberação de parcelas conf. Cronograma de desembolso;</a:t>
            </a:r>
          </a:p>
          <a:p>
            <a:pPr lvl="0"/>
            <a:r>
              <a:rPr lang="pt-BR" dirty="0"/>
              <a:t>Reter parcelas quando houver irregularidades.</a:t>
            </a:r>
          </a:p>
          <a:p>
            <a:pPr marL="0" indent="0">
              <a:buNone/>
            </a:pPr>
            <a:endParaRPr lang="pt-BR" dirty="0"/>
          </a:p>
        </p:txBody>
      </p:sp>
      <p:sp>
        <p:nvSpPr>
          <p:cNvPr id="4" name="Elipse 3"/>
          <p:cNvSpPr/>
          <p:nvPr/>
        </p:nvSpPr>
        <p:spPr>
          <a:xfrm>
            <a:off x="7224044" y="1027906"/>
            <a:ext cx="2407066" cy="1484558"/>
          </a:xfrm>
          <a:prstGeom prst="ellipse">
            <a:avLst/>
          </a:prstGeom>
          <a:blipFill rotWithShape="1">
            <a:blip r:embed="rId2"/>
            <a:stretch>
              <a:fillRect/>
            </a:stretch>
          </a:blip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292770663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lvl="0"/>
            <a:r>
              <a:rPr lang="en-US" b="1" dirty="0" err="1">
                <a:effectLst>
                  <a:outerShdw blurRad="38100" dist="38100" dir="2700000" algn="tl">
                    <a:srgbClr val="000000">
                      <a:alpha val="43137"/>
                    </a:srgbClr>
                  </a:outerShdw>
                </a:effectLst>
              </a:rPr>
              <a:t>Alterações</a:t>
            </a:r>
            <a:r>
              <a:rPr lang="en-US" b="1" dirty="0">
                <a:effectLst>
                  <a:outerShdw blurRad="38100" dist="38100" dir="2700000" algn="tl">
                    <a:srgbClr val="000000">
                      <a:alpha val="43137"/>
                    </a:srgbClr>
                  </a:outerShdw>
                </a:effectLst>
              </a:rPr>
              <a:t>  – </a:t>
            </a:r>
            <a:r>
              <a:rPr lang="en-US" sz="2800" b="1" dirty="0">
                <a:effectLst>
                  <a:outerShdw blurRad="38100" dist="38100" dir="2700000" algn="tl">
                    <a:srgbClr val="000000">
                      <a:alpha val="43137"/>
                    </a:srgbClr>
                  </a:outerShdw>
                </a:effectLst>
              </a:rPr>
              <a:t>Art. 55 - 57</a:t>
            </a:r>
            <a:br>
              <a:rPr lang="pt-BR" dirty="0"/>
            </a:br>
            <a:endParaRPr lang="pt-BR" dirty="0"/>
          </a:p>
        </p:txBody>
      </p:sp>
      <p:sp>
        <p:nvSpPr>
          <p:cNvPr id="3" name="Espaço Reservado para Conteúdo 2"/>
          <p:cNvSpPr>
            <a:spLocks noGrp="1"/>
          </p:cNvSpPr>
          <p:nvPr>
            <p:ph idx="1"/>
          </p:nvPr>
        </p:nvSpPr>
        <p:spPr>
          <a:xfrm>
            <a:off x="1034143" y="1605884"/>
            <a:ext cx="10515600" cy="5032375"/>
          </a:xfrm>
        </p:spPr>
        <p:txBody>
          <a:bodyPr>
            <a:normAutofit fontScale="92500"/>
          </a:bodyPr>
          <a:lstStyle/>
          <a:p>
            <a:r>
              <a:rPr lang="pt-BR" dirty="0"/>
              <a:t>Art. 55.  A vigência da parceria poderá ser alterada mediante solicitação da organização da sociedade civil, devidamente formalizada e justificada, a ser apresentada à administração pública em, no mínimo, </a:t>
            </a:r>
            <a:r>
              <a:rPr lang="pt-BR" b="1" dirty="0"/>
              <a:t>trinta dias </a:t>
            </a:r>
            <a:r>
              <a:rPr lang="pt-BR" dirty="0"/>
              <a:t>antes do termo inicialmente previsto.        </a:t>
            </a:r>
            <a:r>
              <a:rPr lang="pt-BR" dirty="0">
                <a:hlinkClick r:id="rId2"/>
              </a:rPr>
              <a:t>(Redação dada pela Lei nº 13.204, de 2015)</a:t>
            </a:r>
            <a:endParaRPr lang="pt-BR" dirty="0"/>
          </a:p>
          <a:p>
            <a:pPr marL="0" indent="0">
              <a:buNone/>
            </a:pPr>
            <a:r>
              <a:rPr lang="pt-BR" dirty="0"/>
              <a:t>Parágrafo único.  A prorrogação de ofício da vigência do termo de colaboração ou de fomento deve ser feita pela administração pública quando ela der causa a atraso na liberação de recursos financeiros, limitada ao exato período do atraso verificado.          </a:t>
            </a:r>
            <a:r>
              <a:rPr lang="pt-BR" dirty="0">
                <a:hlinkClick r:id="rId2"/>
              </a:rPr>
              <a:t>(Redação dada pela Lei nº 13.204, de 2015)</a:t>
            </a:r>
            <a:endParaRPr lang="pt-BR" dirty="0"/>
          </a:p>
          <a:p>
            <a:r>
              <a:rPr lang="pt-BR" dirty="0"/>
              <a:t>Art. 57.  O plano de trabalho da parceria poderá ser revisto para alteração de valores ou de metas, mediante termo aditivo ou por apostila ao plano de trabalho original.          </a:t>
            </a:r>
            <a:r>
              <a:rPr lang="pt-BR" dirty="0">
                <a:hlinkClick r:id="rId2"/>
              </a:rPr>
              <a:t>(Redação dada pela Lei nº 13.204, de 2015)</a:t>
            </a:r>
            <a:endParaRPr lang="pt-BR" dirty="0"/>
          </a:p>
          <a:p>
            <a:endParaRPr lang="pt-BR" dirty="0"/>
          </a:p>
          <a:p>
            <a:pPr marL="0" indent="0">
              <a:buNone/>
            </a:pPr>
            <a:endParaRPr lang="pt-BR" dirty="0"/>
          </a:p>
        </p:txBody>
      </p:sp>
      <p:sp>
        <p:nvSpPr>
          <p:cNvPr id="4" name="Elipse 3"/>
          <p:cNvSpPr/>
          <p:nvPr/>
        </p:nvSpPr>
        <p:spPr>
          <a:xfrm>
            <a:off x="8946734" y="100443"/>
            <a:ext cx="2407066" cy="1484558"/>
          </a:xfrm>
          <a:prstGeom prst="ellipse">
            <a:avLst/>
          </a:prstGeom>
          <a:blipFill rotWithShape="1">
            <a:blip r:embed="rId3"/>
            <a:stretch>
              <a:fillRect/>
            </a:stretch>
          </a:blip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41391088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lvl="0"/>
            <a:r>
              <a:rPr lang="en-US" b="1" dirty="0" err="1">
                <a:effectLst>
                  <a:outerShdw blurRad="38100" dist="38100" dir="2700000" algn="tl">
                    <a:srgbClr val="000000">
                      <a:alpha val="43137"/>
                    </a:srgbClr>
                  </a:outerShdw>
                </a:effectLst>
              </a:rPr>
              <a:t>Alterações</a:t>
            </a:r>
            <a:r>
              <a:rPr lang="en-US" b="1" dirty="0">
                <a:effectLst>
                  <a:outerShdw blurRad="38100" dist="38100" dir="2700000" algn="tl">
                    <a:srgbClr val="000000">
                      <a:alpha val="43137"/>
                    </a:srgbClr>
                  </a:outerShdw>
                </a:effectLst>
              </a:rPr>
              <a:t>  – </a:t>
            </a:r>
            <a:r>
              <a:rPr lang="en-US" sz="2800" b="1" dirty="0">
                <a:effectLst>
                  <a:outerShdw blurRad="38100" dist="38100" dir="2700000" algn="tl">
                    <a:srgbClr val="000000">
                      <a:alpha val="43137"/>
                    </a:srgbClr>
                  </a:outerShdw>
                </a:effectLst>
              </a:rPr>
              <a:t>Art. 43 – </a:t>
            </a:r>
            <a:r>
              <a:rPr lang="en-US" sz="2800" b="1" dirty="0" err="1">
                <a:effectLst>
                  <a:outerShdw blurRad="38100" dist="38100" dir="2700000" algn="tl">
                    <a:srgbClr val="000000">
                      <a:alpha val="43137"/>
                    </a:srgbClr>
                  </a:outerShdw>
                </a:effectLst>
              </a:rPr>
              <a:t>Decreto</a:t>
            </a:r>
            <a:r>
              <a:rPr lang="en-US" sz="2800" b="1" dirty="0">
                <a:effectLst>
                  <a:outerShdw blurRad="38100" dist="38100" dir="2700000" algn="tl">
                    <a:srgbClr val="000000">
                      <a:alpha val="43137"/>
                    </a:srgbClr>
                  </a:outerShdw>
                </a:effectLst>
              </a:rPr>
              <a:t> </a:t>
            </a:r>
            <a:br>
              <a:rPr lang="pt-BR" dirty="0"/>
            </a:br>
            <a:endParaRPr lang="pt-BR" dirty="0"/>
          </a:p>
        </p:txBody>
      </p:sp>
      <p:sp>
        <p:nvSpPr>
          <p:cNvPr id="3" name="Espaço Reservado para Conteúdo 2"/>
          <p:cNvSpPr>
            <a:spLocks noGrp="1"/>
          </p:cNvSpPr>
          <p:nvPr>
            <p:ph idx="1"/>
          </p:nvPr>
        </p:nvSpPr>
        <p:spPr>
          <a:xfrm>
            <a:off x="1021080" y="1396879"/>
            <a:ext cx="10515600" cy="5032375"/>
          </a:xfrm>
        </p:spPr>
        <p:txBody>
          <a:bodyPr>
            <a:normAutofit lnSpcReduction="10000"/>
          </a:bodyPr>
          <a:lstStyle/>
          <a:p>
            <a:r>
              <a:rPr lang="pt-BR" b="1" dirty="0"/>
              <a:t>I - por termo aditivo à parceria para:</a:t>
            </a:r>
          </a:p>
          <a:p>
            <a:r>
              <a:rPr lang="pt-BR" dirty="0"/>
              <a:t>a) ampliação de até trinta por cento do valor global;</a:t>
            </a:r>
          </a:p>
          <a:p>
            <a:r>
              <a:rPr lang="pt-BR" dirty="0"/>
              <a:t>b) redução do valor global, sem limitação de montante;</a:t>
            </a:r>
          </a:p>
          <a:p>
            <a:r>
              <a:rPr lang="pt-BR" dirty="0"/>
              <a:t>c) prorrogação da vigência, observados os limites do art. 21; ou</a:t>
            </a:r>
          </a:p>
          <a:p>
            <a:r>
              <a:rPr lang="pt-BR" dirty="0"/>
              <a:t>d) alteração da destinação dos bens remanescentes; ou</a:t>
            </a:r>
          </a:p>
          <a:p>
            <a:r>
              <a:rPr lang="pt-BR" b="1" dirty="0"/>
              <a:t>II - por certidão de </a:t>
            </a:r>
            <a:r>
              <a:rPr lang="pt-BR" b="1" dirty="0" err="1"/>
              <a:t>apostilamento</a:t>
            </a:r>
            <a:r>
              <a:rPr lang="pt-BR" b="1" dirty="0"/>
              <a:t>, nas demais hipóteses de alteração, tais como:</a:t>
            </a:r>
          </a:p>
          <a:p>
            <a:r>
              <a:rPr lang="pt-BR" dirty="0"/>
              <a:t>a) utilização de rendimentos de aplicações financeiras ou de saldos porventura existentes antes do término da execução da parceria;</a:t>
            </a:r>
          </a:p>
          <a:p>
            <a:r>
              <a:rPr lang="pt-BR" dirty="0"/>
              <a:t>b) ajustes da execução do objeto da parceria no plano de trabalho; ou</a:t>
            </a:r>
          </a:p>
          <a:p>
            <a:r>
              <a:rPr lang="pt-BR" dirty="0"/>
              <a:t>c) remanejamento de recursos sem a alteração do valor global. </a:t>
            </a:r>
          </a:p>
          <a:p>
            <a:endParaRPr lang="pt-BR" dirty="0"/>
          </a:p>
          <a:p>
            <a:pPr marL="0" indent="0">
              <a:buNone/>
            </a:pPr>
            <a:endParaRPr lang="pt-BR" dirty="0"/>
          </a:p>
        </p:txBody>
      </p:sp>
      <p:sp>
        <p:nvSpPr>
          <p:cNvPr id="4" name="Elipse 3"/>
          <p:cNvSpPr/>
          <p:nvPr/>
        </p:nvSpPr>
        <p:spPr>
          <a:xfrm>
            <a:off x="8946734" y="100443"/>
            <a:ext cx="2407066" cy="1484558"/>
          </a:xfrm>
          <a:prstGeom prst="ellipse">
            <a:avLst/>
          </a:prstGeom>
          <a:blipFill rotWithShape="1">
            <a:blip r:embed="rId2"/>
            <a:stretch>
              <a:fillRect/>
            </a:stretch>
          </a:blip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261554599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a 4"/>
          <p:cNvGraphicFramePr>
            <a:graphicFrameLocks noGrp="1"/>
          </p:cNvGraphicFramePr>
          <p:nvPr>
            <p:extLst/>
          </p:nvPr>
        </p:nvGraphicFramePr>
        <p:xfrm>
          <a:off x="1524004" y="46039"/>
          <a:ext cx="9143995" cy="6765925"/>
        </p:xfrm>
        <a:graphic>
          <a:graphicData uri="http://schemas.openxmlformats.org/drawingml/2006/table">
            <a:tbl>
              <a:tblPr firstRow="1" bandRow="1">
                <a:tableStyleId>{5C22544A-7EE6-4342-B048-85BDC9FD1C3A}</a:tableStyleId>
              </a:tblPr>
              <a:tblGrid>
                <a:gridCol w="1306285">
                  <a:extLst>
                    <a:ext uri="{9D8B030D-6E8A-4147-A177-3AD203B41FA5}">
                      <a16:colId xmlns:a16="http://schemas.microsoft.com/office/drawing/2014/main" val="20000"/>
                    </a:ext>
                  </a:extLst>
                </a:gridCol>
                <a:gridCol w="1306285">
                  <a:extLst>
                    <a:ext uri="{9D8B030D-6E8A-4147-A177-3AD203B41FA5}">
                      <a16:colId xmlns:a16="http://schemas.microsoft.com/office/drawing/2014/main" val="20001"/>
                    </a:ext>
                  </a:extLst>
                </a:gridCol>
                <a:gridCol w="1306285">
                  <a:extLst>
                    <a:ext uri="{9D8B030D-6E8A-4147-A177-3AD203B41FA5}">
                      <a16:colId xmlns:a16="http://schemas.microsoft.com/office/drawing/2014/main" val="20002"/>
                    </a:ext>
                  </a:extLst>
                </a:gridCol>
                <a:gridCol w="1306285">
                  <a:extLst>
                    <a:ext uri="{9D8B030D-6E8A-4147-A177-3AD203B41FA5}">
                      <a16:colId xmlns:a16="http://schemas.microsoft.com/office/drawing/2014/main" val="20003"/>
                    </a:ext>
                  </a:extLst>
                </a:gridCol>
                <a:gridCol w="1306285">
                  <a:extLst>
                    <a:ext uri="{9D8B030D-6E8A-4147-A177-3AD203B41FA5}">
                      <a16:colId xmlns:a16="http://schemas.microsoft.com/office/drawing/2014/main" val="20004"/>
                    </a:ext>
                  </a:extLst>
                </a:gridCol>
                <a:gridCol w="1306285">
                  <a:extLst>
                    <a:ext uri="{9D8B030D-6E8A-4147-A177-3AD203B41FA5}">
                      <a16:colId xmlns:a16="http://schemas.microsoft.com/office/drawing/2014/main" val="20005"/>
                    </a:ext>
                  </a:extLst>
                </a:gridCol>
                <a:gridCol w="1306285">
                  <a:extLst>
                    <a:ext uri="{9D8B030D-6E8A-4147-A177-3AD203B41FA5}">
                      <a16:colId xmlns:a16="http://schemas.microsoft.com/office/drawing/2014/main" val="20006"/>
                    </a:ext>
                  </a:extLst>
                </a:gridCol>
              </a:tblGrid>
              <a:tr h="59896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000" b="1" dirty="0">
                          <a:solidFill>
                            <a:schemeClr val="tx1"/>
                          </a:solidFill>
                        </a:rPr>
                        <a:t>Secretaria</a:t>
                      </a:r>
                    </a:p>
                  </a:txBody>
                  <a:tcPr marL="91438" marR="91438" marT="45710" marB="457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000" b="1" dirty="0" err="1">
                          <a:solidFill>
                            <a:schemeClr val="tx1"/>
                          </a:solidFill>
                        </a:rPr>
                        <a:t>Órgão</a:t>
                      </a:r>
                      <a:r>
                        <a:rPr lang="en-US" sz="1000" b="1" dirty="0">
                          <a:solidFill>
                            <a:schemeClr val="tx1"/>
                          </a:solidFill>
                        </a:rPr>
                        <a:t> </a:t>
                      </a:r>
                      <a:r>
                        <a:rPr lang="en-US" sz="1000" b="1" dirty="0" err="1">
                          <a:solidFill>
                            <a:schemeClr val="tx1"/>
                          </a:solidFill>
                        </a:rPr>
                        <a:t>Técnico</a:t>
                      </a:r>
                      <a:endParaRPr lang="pt-BR" sz="1000" b="1" dirty="0">
                        <a:solidFill>
                          <a:schemeClr val="tx1"/>
                        </a:solidFill>
                      </a:endParaRPr>
                    </a:p>
                  </a:txBody>
                  <a:tcPr marL="91438" marR="91438" marT="45710" marB="457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1" dirty="0" err="1">
                          <a:solidFill>
                            <a:schemeClr val="tx1"/>
                          </a:solidFill>
                        </a:rPr>
                        <a:t>Procuradoria</a:t>
                      </a:r>
                      <a:endParaRPr lang="pt-BR" sz="1000" b="1" dirty="0">
                        <a:solidFill>
                          <a:schemeClr val="tx1"/>
                        </a:solidFill>
                      </a:endParaRPr>
                    </a:p>
                  </a:txBody>
                  <a:tcPr marL="91438" marR="91438" marT="45710" marB="457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000" b="1" dirty="0" err="1">
                          <a:solidFill>
                            <a:schemeClr val="tx1"/>
                          </a:solidFill>
                        </a:rPr>
                        <a:t>Comissão</a:t>
                      </a:r>
                      <a:r>
                        <a:rPr lang="en-US" sz="1000" b="1" dirty="0">
                          <a:solidFill>
                            <a:schemeClr val="tx1"/>
                          </a:solidFill>
                        </a:rPr>
                        <a:t> de </a:t>
                      </a:r>
                      <a:r>
                        <a:rPr lang="en-US" sz="1000" b="1" dirty="0" err="1">
                          <a:solidFill>
                            <a:schemeClr val="tx1"/>
                          </a:solidFill>
                        </a:rPr>
                        <a:t>Seleção</a:t>
                      </a:r>
                      <a:endParaRPr lang="pt-BR" sz="1000" b="1" dirty="0">
                        <a:solidFill>
                          <a:schemeClr val="tx1"/>
                        </a:solidFill>
                      </a:endParaRPr>
                    </a:p>
                  </a:txBody>
                  <a:tcPr marL="91438" marR="91438" marT="45710" marB="457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000" b="1" dirty="0">
                          <a:solidFill>
                            <a:schemeClr val="tx1"/>
                          </a:solidFill>
                        </a:rPr>
                        <a:t>Gestor da Parceria</a:t>
                      </a:r>
                    </a:p>
                    <a:p>
                      <a:pPr algn="ctr"/>
                      <a:endParaRPr lang="pt-BR" sz="1000" b="1" dirty="0">
                        <a:solidFill>
                          <a:schemeClr val="tx1"/>
                        </a:solidFill>
                      </a:endParaRPr>
                    </a:p>
                  </a:txBody>
                  <a:tcPr marL="91438" marR="91438" marT="45710" marB="457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1" dirty="0" err="1">
                          <a:solidFill>
                            <a:schemeClr val="tx1"/>
                          </a:solidFill>
                        </a:rPr>
                        <a:t>Comissão</a:t>
                      </a:r>
                      <a:r>
                        <a:rPr lang="en-US" sz="1000" b="1" dirty="0">
                          <a:solidFill>
                            <a:schemeClr val="tx1"/>
                          </a:solidFill>
                        </a:rPr>
                        <a:t> de </a:t>
                      </a:r>
                      <a:r>
                        <a:rPr lang="en-US" sz="1000" b="1" dirty="0" err="1">
                          <a:solidFill>
                            <a:schemeClr val="tx1"/>
                          </a:solidFill>
                        </a:rPr>
                        <a:t>Monitoramento</a:t>
                      </a:r>
                      <a:r>
                        <a:rPr lang="en-US" sz="1000" b="1" dirty="0">
                          <a:solidFill>
                            <a:schemeClr val="tx1"/>
                          </a:solidFill>
                        </a:rPr>
                        <a:t> e </a:t>
                      </a:r>
                      <a:r>
                        <a:rPr lang="en-US" sz="1000" b="1" dirty="0" err="1">
                          <a:solidFill>
                            <a:schemeClr val="tx1"/>
                          </a:solidFill>
                        </a:rPr>
                        <a:t>Avaliação</a:t>
                      </a:r>
                      <a:endParaRPr lang="pt-BR" sz="1000" b="1" dirty="0">
                        <a:solidFill>
                          <a:schemeClr val="tx1"/>
                        </a:solidFill>
                      </a:endParaRPr>
                    </a:p>
                  </a:txBody>
                  <a:tcPr marL="91438" marR="91438" marT="45710" marB="457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900" b="1" dirty="0">
                          <a:solidFill>
                            <a:schemeClr val="tx1"/>
                          </a:solidFill>
                        </a:rPr>
                        <a:t>OSC</a:t>
                      </a:r>
                    </a:p>
                  </a:txBody>
                  <a:tcPr marL="91438" marR="91438" marT="45710" marB="4571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r h="748577">
                <a:tc>
                  <a:txBody>
                    <a:bodyPr/>
                    <a:lstStyle/>
                    <a:p>
                      <a:endParaRPr lang="pt-BR" sz="1800" dirty="0">
                        <a:solidFill>
                          <a:schemeClr val="tx1"/>
                        </a:solidFill>
                      </a:endParaRPr>
                    </a:p>
                  </a:txBody>
                  <a:tcPr marL="91438" marR="91438" marT="45710" marB="4571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800" dirty="0">
                        <a:solidFill>
                          <a:schemeClr val="tx1"/>
                        </a:solidFill>
                      </a:endParaRPr>
                    </a:p>
                  </a:txBody>
                  <a:tcPr marL="91438" marR="91438" marT="45710" marB="4571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800" dirty="0"/>
                    </a:p>
                  </a:txBody>
                  <a:tcPr marL="91438" marR="91438" marT="45710" marB="4571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800" dirty="0">
                        <a:solidFill>
                          <a:schemeClr val="tx1"/>
                        </a:solidFill>
                      </a:endParaRPr>
                    </a:p>
                  </a:txBody>
                  <a:tcPr marL="91438" marR="91438" marT="45710" marB="4571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800" dirty="0">
                        <a:solidFill>
                          <a:schemeClr val="tx1"/>
                        </a:solidFill>
                      </a:endParaRPr>
                    </a:p>
                  </a:txBody>
                  <a:tcPr marL="91438" marR="91438" marT="45710" marB="4571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000" dirty="0">
                        <a:solidFill>
                          <a:schemeClr val="tx1"/>
                        </a:solidFill>
                      </a:endParaRPr>
                    </a:p>
                  </a:txBody>
                  <a:tcPr marL="91438" marR="91438" marT="45710" marB="4571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000" dirty="0">
                        <a:solidFill>
                          <a:schemeClr val="tx1"/>
                        </a:solidFill>
                      </a:endParaRPr>
                    </a:p>
                  </a:txBody>
                  <a:tcPr marL="91438" marR="91438" marT="45710" marB="4571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2788658">
                <a:tc>
                  <a:txBody>
                    <a:bodyPr/>
                    <a:lstStyle/>
                    <a:p>
                      <a:endParaRPr lang="pt-BR" sz="1800" dirty="0">
                        <a:solidFill>
                          <a:schemeClr val="tx1"/>
                        </a:solidFill>
                      </a:endParaRPr>
                    </a:p>
                  </a:txBody>
                  <a:tcPr marL="91438" marR="91438" marT="45710" marB="4571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800" dirty="0">
                        <a:solidFill>
                          <a:schemeClr val="tx1"/>
                        </a:solidFill>
                      </a:endParaRPr>
                    </a:p>
                  </a:txBody>
                  <a:tcPr marL="91438" marR="91438" marT="45710" marB="4571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800" dirty="0"/>
                    </a:p>
                  </a:txBody>
                  <a:tcPr marL="91438" marR="91438" marT="45710" marB="4571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800" dirty="0">
                        <a:solidFill>
                          <a:schemeClr val="tx1"/>
                        </a:solidFill>
                      </a:endParaRPr>
                    </a:p>
                  </a:txBody>
                  <a:tcPr marL="91438" marR="91438" marT="45710" marB="4571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800" dirty="0">
                        <a:solidFill>
                          <a:schemeClr val="tx1"/>
                        </a:solidFill>
                      </a:endParaRPr>
                    </a:p>
                  </a:txBody>
                  <a:tcPr marL="91438" marR="91438" marT="45710" marB="4571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000" dirty="0">
                        <a:solidFill>
                          <a:schemeClr val="tx1"/>
                        </a:solidFill>
                      </a:endParaRPr>
                    </a:p>
                  </a:txBody>
                  <a:tcPr marL="91438" marR="91438" marT="45710" marB="4571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000" dirty="0">
                        <a:solidFill>
                          <a:schemeClr val="tx1"/>
                        </a:solidFill>
                      </a:endParaRPr>
                    </a:p>
                  </a:txBody>
                  <a:tcPr marL="91438" marR="91438" marT="45710" marB="4571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667369">
                <a:tc>
                  <a:txBody>
                    <a:bodyPr/>
                    <a:lstStyle/>
                    <a:p>
                      <a:endParaRPr lang="pt-BR" sz="1800" dirty="0">
                        <a:solidFill>
                          <a:schemeClr val="tx1"/>
                        </a:solidFill>
                      </a:endParaRPr>
                    </a:p>
                  </a:txBody>
                  <a:tcPr marL="91438" marR="91438" marT="45710" marB="4571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800" dirty="0">
                        <a:solidFill>
                          <a:schemeClr val="tx1"/>
                        </a:solidFill>
                      </a:endParaRPr>
                    </a:p>
                  </a:txBody>
                  <a:tcPr marL="91438" marR="91438" marT="45710" marB="4571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800" dirty="0"/>
                    </a:p>
                  </a:txBody>
                  <a:tcPr marL="91438" marR="91438" marT="45710" marB="4571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800" dirty="0">
                        <a:solidFill>
                          <a:schemeClr val="tx1"/>
                        </a:solidFill>
                      </a:endParaRPr>
                    </a:p>
                  </a:txBody>
                  <a:tcPr marL="91438" marR="91438" marT="45710" marB="4571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800" dirty="0">
                        <a:solidFill>
                          <a:schemeClr val="tx1"/>
                        </a:solidFill>
                      </a:endParaRPr>
                    </a:p>
                  </a:txBody>
                  <a:tcPr marL="91438" marR="91438" marT="45710" marB="4571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000" dirty="0">
                        <a:solidFill>
                          <a:schemeClr val="tx1"/>
                        </a:solidFill>
                      </a:endParaRPr>
                    </a:p>
                  </a:txBody>
                  <a:tcPr marL="91438" marR="91438" marT="45710" marB="4571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000" dirty="0">
                        <a:solidFill>
                          <a:schemeClr val="tx1"/>
                        </a:solidFill>
                      </a:endParaRPr>
                    </a:p>
                  </a:txBody>
                  <a:tcPr marL="91438" marR="91438" marT="45710" marB="4571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841979">
                <a:tc>
                  <a:txBody>
                    <a:bodyPr/>
                    <a:lstStyle/>
                    <a:p>
                      <a:endParaRPr lang="pt-BR" sz="1800" i="1" dirty="0">
                        <a:solidFill>
                          <a:schemeClr val="tx1"/>
                        </a:solidFill>
                      </a:endParaRPr>
                    </a:p>
                  </a:txBody>
                  <a:tcPr marL="91438" marR="91438" marT="45710" marB="4571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800" dirty="0">
                        <a:solidFill>
                          <a:schemeClr val="tx1"/>
                        </a:solidFill>
                      </a:endParaRPr>
                    </a:p>
                  </a:txBody>
                  <a:tcPr marL="91438" marR="91438" marT="45710" marB="4571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800" dirty="0"/>
                    </a:p>
                  </a:txBody>
                  <a:tcPr marL="91438" marR="91438" marT="45710" marB="4571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800" dirty="0">
                        <a:solidFill>
                          <a:schemeClr val="tx1"/>
                        </a:solidFill>
                      </a:endParaRPr>
                    </a:p>
                  </a:txBody>
                  <a:tcPr marL="91438" marR="91438" marT="45710" marB="4571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800" dirty="0">
                        <a:solidFill>
                          <a:schemeClr val="tx1"/>
                        </a:solidFill>
                      </a:endParaRPr>
                    </a:p>
                  </a:txBody>
                  <a:tcPr marL="91438" marR="91438" marT="45710" marB="4571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000" dirty="0">
                        <a:solidFill>
                          <a:schemeClr val="tx1"/>
                        </a:solidFill>
                      </a:endParaRPr>
                    </a:p>
                  </a:txBody>
                  <a:tcPr marL="91438" marR="91438" marT="45710" marB="4571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000" dirty="0">
                        <a:solidFill>
                          <a:schemeClr val="tx1"/>
                        </a:solidFill>
                      </a:endParaRPr>
                    </a:p>
                  </a:txBody>
                  <a:tcPr marL="91438" marR="91438" marT="45710" marB="4571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1120377">
                <a:tc>
                  <a:txBody>
                    <a:bodyPr/>
                    <a:lstStyle/>
                    <a:p>
                      <a:endParaRPr lang="pt-BR" sz="1800" dirty="0">
                        <a:solidFill>
                          <a:schemeClr val="tx1"/>
                        </a:solidFill>
                      </a:endParaRPr>
                    </a:p>
                  </a:txBody>
                  <a:tcPr marL="91438" marR="91438" marT="45710" marB="4571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800" dirty="0">
                        <a:solidFill>
                          <a:schemeClr val="tx1"/>
                        </a:solidFill>
                      </a:endParaRPr>
                    </a:p>
                  </a:txBody>
                  <a:tcPr marL="91438" marR="91438" marT="45710" marB="4571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800" dirty="0"/>
                    </a:p>
                  </a:txBody>
                  <a:tcPr marL="91438" marR="91438" marT="45710" marB="4571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800" dirty="0">
                        <a:solidFill>
                          <a:schemeClr val="tx1"/>
                        </a:solidFill>
                      </a:endParaRPr>
                    </a:p>
                  </a:txBody>
                  <a:tcPr marL="91438" marR="91438" marT="45710" marB="4571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800" dirty="0">
                        <a:solidFill>
                          <a:schemeClr val="tx1"/>
                        </a:solidFill>
                      </a:endParaRPr>
                    </a:p>
                  </a:txBody>
                  <a:tcPr marL="91438" marR="91438" marT="45710" marB="4571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000" dirty="0">
                        <a:solidFill>
                          <a:schemeClr val="tx1"/>
                        </a:solidFill>
                      </a:endParaRPr>
                    </a:p>
                  </a:txBody>
                  <a:tcPr marL="91438" marR="91438" marT="45710" marB="4571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000" dirty="0">
                        <a:solidFill>
                          <a:schemeClr val="tx1"/>
                        </a:solidFill>
                      </a:endParaRPr>
                    </a:p>
                  </a:txBody>
                  <a:tcPr marL="91438" marR="91438" marT="45710" marB="4571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bl>
          </a:graphicData>
        </a:graphic>
      </p:graphicFrame>
      <p:sp>
        <p:nvSpPr>
          <p:cNvPr id="27" name="Fluxograma: Decisão 26"/>
          <p:cNvSpPr/>
          <p:nvPr/>
        </p:nvSpPr>
        <p:spPr>
          <a:xfrm>
            <a:off x="2998987" y="3068961"/>
            <a:ext cx="1368227" cy="836291"/>
          </a:xfrm>
          <a:prstGeom prst="flowChartDecision">
            <a:avLst/>
          </a:prstGeom>
          <a:solidFill>
            <a:srgbClr val="FFFF00"/>
          </a:solidFill>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buClr>
                <a:srgbClr val="000000"/>
              </a:buClr>
              <a:buSzPct val="100000"/>
              <a:buFont typeface="Arial" charset="0"/>
              <a:buNone/>
              <a:defRPr/>
            </a:pPr>
            <a:r>
              <a:rPr lang="en-US" sz="800" dirty="0" err="1">
                <a:solidFill>
                  <a:prstClr val="black"/>
                </a:solidFill>
              </a:rPr>
              <a:t>Viabilidade</a:t>
            </a:r>
            <a:r>
              <a:rPr lang="en-US" sz="800" dirty="0">
                <a:solidFill>
                  <a:prstClr val="black"/>
                </a:solidFill>
              </a:rPr>
              <a:t> </a:t>
            </a:r>
            <a:r>
              <a:rPr lang="en-US" sz="800" dirty="0" err="1">
                <a:solidFill>
                  <a:prstClr val="black"/>
                </a:solidFill>
              </a:rPr>
              <a:t>Técnica</a:t>
            </a:r>
            <a:endParaRPr lang="en-US" sz="800" dirty="0">
              <a:solidFill>
                <a:prstClr val="black"/>
              </a:solidFill>
            </a:endParaRPr>
          </a:p>
        </p:txBody>
      </p:sp>
      <p:sp>
        <p:nvSpPr>
          <p:cNvPr id="28" name="CaixaDeTexto 27"/>
          <p:cNvSpPr txBox="1"/>
          <p:nvPr/>
        </p:nvSpPr>
        <p:spPr>
          <a:xfrm>
            <a:off x="3171825" y="1412875"/>
            <a:ext cx="431800" cy="254000"/>
          </a:xfrm>
          <a:prstGeom prst="rect">
            <a:avLst/>
          </a:prstGeom>
          <a:noFill/>
        </p:spPr>
        <p:txBody>
          <a:bodyPr>
            <a:spAutoFit/>
          </a:bodyPr>
          <a:lstStyle/>
          <a:p>
            <a:pPr eaLnBrk="1" hangingPunct="1">
              <a:buClr>
                <a:srgbClr val="000000"/>
              </a:buClr>
              <a:buSzPct val="100000"/>
              <a:buFont typeface="Arial" charset="0"/>
              <a:buNone/>
              <a:defRPr/>
            </a:pPr>
            <a:r>
              <a:rPr lang="en-US" sz="1050" dirty="0" err="1">
                <a:solidFill>
                  <a:prstClr val="black"/>
                </a:solidFill>
              </a:rPr>
              <a:t>Sim</a:t>
            </a:r>
            <a:endParaRPr lang="pt-BR" sz="1050" dirty="0">
              <a:solidFill>
                <a:prstClr val="black"/>
              </a:solidFill>
            </a:endParaRPr>
          </a:p>
        </p:txBody>
      </p:sp>
      <p:cxnSp>
        <p:nvCxnSpPr>
          <p:cNvPr id="30" name="Forma 29"/>
          <p:cNvCxnSpPr>
            <a:stCxn id="27" idx="2"/>
            <a:endCxn id="74" idx="0"/>
          </p:cNvCxnSpPr>
          <p:nvPr/>
        </p:nvCxnSpPr>
        <p:spPr>
          <a:xfrm rot="5400000">
            <a:off x="3136553" y="4385816"/>
            <a:ext cx="1027112" cy="65982"/>
          </a:xfrm>
          <a:prstGeom prst="bentConnector3">
            <a:avLst>
              <a:gd name="adj1" fmla="val 50000"/>
            </a:avLst>
          </a:prstGeom>
          <a:ln>
            <a:tailEnd type="arrow"/>
          </a:ln>
        </p:spPr>
        <p:style>
          <a:lnRef idx="3">
            <a:schemeClr val="accent1"/>
          </a:lnRef>
          <a:fillRef idx="0">
            <a:schemeClr val="accent1"/>
          </a:fillRef>
          <a:effectRef idx="2">
            <a:schemeClr val="accent1"/>
          </a:effectRef>
          <a:fontRef idx="minor">
            <a:schemeClr val="tx1"/>
          </a:fontRef>
        </p:style>
      </p:cxnSp>
      <p:sp>
        <p:nvSpPr>
          <p:cNvPr id="31" name="Retângulo de cantos arredondados 30"/>
          <p:cNvSpPr/>
          <p:nvPr/>
        </p:nvSpPr>
        <p:spPr>
          <a:xfrm>
            <a:off x="1835151" y="3355976"/>
            <a:ext cx="1033463" cy="504825"/>
          </a:xfrm>
          <a:prstGeom prst="roundRect">
            <a:avLst/>
          </a:prstGeom>
          <a:solidFill>
            <a:srgbClr val="FFFF00"/>
          </a:solidFill>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buClr>
                <a:srgbClr val="000000"/>
              </a:buClr>
              <a:buSzPct val="100000"/>
              <a:buFont typeface="Arial" charset="0"/>
              <a:buNone/>
              <a:defRPr/>
            </a:pPr>
            <a:r>
              <a:rPr lang="en-US" sz="800" dirty="0">
                <a:solidFill>
                  <a:prstClr val="black"/>
                </a:solidFill>
              </a:rPr>
              <a:t>FIM</a:t>
            </a:r>
          </a:p>
          <a:p>
            <a:pPr algn="ctr" eaLnBrk="1" hangingPunct="1">
              <a:buClr>
                <a:srgbClr val="000000"/>
              </a:buClr>
              <a:buSzPct val="100000"/>
              <a:buFont typeface="Arial" charset="0"/>
              <a:buNone/>
              <a:defRPr/>
            </a:pPr>
            <a:r>
              <a:rPr lang="en-US" sz="800" dirty="0" err="1">
                <a:solidFill>
                  <a:prstClr val="black"/>
                </a:solidFill>
              </a:rPr>
              <a:t>Arquiva</a:t>
            </a:r>
            <a:endParaRPr lang="pt-BR" sz="800" dirty="0">
              <a:solidFill>
                <a:prstClr val="black"/>
              </a:solidFill>
            </a:endParaRPr>
          </a:p>
        </p:txBody>
      </p:sp>
      <p:sp>
        <p:nvSpPr>
          <p:cNvPr id="33" name="Retângulo 32"/>
          <p:cNvSpPr/>
          <p:nvPr/>
        </p:nvSpPr>
        <p:spPr>
          <a:xfrm>
            <a:off x="5697538" y="4294189"/>
            <a:ext cx="1008062" cy="503237"/>
          </a:xfrm>
          <a:prstGeom prst="rect">
            <a:avLst/>
          </a:prstGeom>
          <a:solidFill>
            <a:srgbClr val="FFFF00"/>
          </a:solidFill>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buClr>
                <a:srgbClr val="000000"/>
              </a:buClr>
              <a:buSzPct val="100000"/>
              <a:buFont typeface="Arial" charset="0"/>
              <a:buNone/>
              <a:defRPr/>
            </a:pPr>
            <a:r>
              <a:rPr lang="en-US" sz="1050" dirty="0" err="1">
                <a:solidFill>
                  <a:prstClr val="black"/>
                </a:solidFill>
              </a:rPr>
              <a:t>Chamamento</a:t>
            </a:r>
            <a:r>
              <a:rPr lang="en-US" sz="1050" dirty="0">
                <a:solidFill>
                  <a:prstClr val="black"/>
                </a:solidFill>
              </a:rPr>
              <a:t> </a:t>
            </a:r>
          </a:p>
          <a:p>
            <a:pPr algn="ctr" eaLnBrk="1" hangingPunct="1">
              <a:buClr>
                <a:srgbClr val="000000"/>
              </a:buClr>
              <a:buSzPct val="100000"/>
              <a:buFont typeface="Arial" charset="0"/>
              <a:buNone/>
              <a:defRPr/>
            </a:pPr>
            <a:r>
              <a:rPr lang="en-US" sz="1050" dirty="0" err="1">
                <a:solidFill>
                  <a:prstClr val="black"/>
                </a:solidFill>
              </a:rPr>
              <a:t>Público</a:t>
            </a:r>
            <a:endParaRPr lang="pt-BR" sz="1050" dirty="0">
              <a:solidFill>
                <a:prstClr val="black"/>
              </a:solidFill>
            </a:endParaRPr>
          </a:p>
        </p:txBody>
      </p:sp>
      <p:sp>
        <p:nvSpPr>
          <p:cNvPr id="41" name="Fluxograma: Decisão 40"/>
          <p:cNvSpPr/>
          <p:nvPr/>
        </p:nvSpPr>
        <p:spPr>
          <a:xfrm>
            <a:off x="4149725" y="908721"/>
            <a:ext cx="1442219" cy="935955"/>
          </a:xfrm>
          <a:prstGeom prst="flowChartDecision">
            <a:avLst/>
          </a:prstGeom>
          <a:solidFill>
            <a:srgbClr val="FFFF00"/>
          </a:solidFill>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buClr>
                <a:srgbClr val="000000"/>
              </a:buClr>
              <a:buSzPct val="100000"/>
              <a:buFont typeface="Arial" charset="0"/>
              <a:buNone/>
              <a:defRPr/>
            </a:pPr>
            <a:r>
              <a:rPr lang="en-US" sz="800" dirty="0" err="1">
                <a:solidFill>
                  <a:prstClr val="black"/>
                </a:solidFill>
              </a:rPr>
              <a:t>Viabilidade</a:t>
            </a:r>
            <a:r>
              <a:rPr lang="en-US" sz="800" dirty="0">
                <a:solidFill>
                  <a:prstClr val="black"/>
                </a:solidFill>
              </a:rPr>
              <a:t>  </a:t>
            </a:r>
            <a:r>
              <a:rPr lang="en-US" sz="800" dirty="0" err="1">
                <a:solidFill>
                  <a:prstClr val="black"/>
                </a:solidFill>
              </a:rPr>
              <a:t>Jurídica</a:t>
            </a:r>
            <a:endParaRPr lang="en-US" sz="800" dirty="0">
              <a:solidFill>
                <a:prstClr val="black"/>
              </a:solidFill>
            </a:endParaRPr>
          </a:p>
        </p:txBody>
      </p:sp>
      <p:sp>
        <p:nvSpPr>
          <p:cNvPr id="63" name="CaixaDeTexto 62"/>
          <p:cNvSpPr txBox="1"/>
          <p:nvPr/>
        </p:nvSpPr>
        <p:spPr>
          <a:xfrm>
            <a:off x="5280025" y="1535113"/>
            <a:ext cx="431800" cy="254000"/>
          </a:xfrm>
          <a:prstGeom prst="rect">
            <a:avLst/>
          </a:prstGeom>
          <a:noFill/>
        </p:spPr>
        <p:txBody>
          <a:bodyPr>
            <a:spAutoFit/>
          </a:bodyPr>
          <a:lstStyle/>
          <a:p>
            <a:pPr eaLnBrk="1" hangingPunct="1">
              <a:buClr>
                <a:srgbClr val="000000"/>
              </a:buClr>
              <a:buSzPct val="100000"/>
              <a:buFont typeface="Arial" charset="0"/>
              <a:buNone/>
              <a:defRPr/>
            </a:pPr>
            <a:r>
              <a:rPr lang="en-US" sz="1050" dirty="0" err="1">
                <a:solidFill>
                  <a:prstClr val="black"/>
                </a:solidFill>
              </a:rPr>
              <a:t>Não</a:t>
            </a:r>
            <a:endParaRPr lang="pt-BR" sz="1050" dirty="0">
              <a:solidFill>
                <a:prstClr val="black"/>
              </a:solidFill>
            </a:endParaRPr>
          </a:p>
        </p:txBody>
      </p:sp>
      <p:cxnSp>
        <p:nvCxnSpPr>
          <p:cNvPr id="65" name="Forma 29"/>
          <p:cNvCxnSpPr>
            <a:stCxn id="41" idx="3"/>
            <a:endCxn id="31" idx="2"/>
          </p:cNvCxnSpPr>
          <p:nvPr/>
        </p:nvCxnSpPr>
        <p:spPr>
          <a:xfrm flipH="1">
            <a:off x="2351883" y="1376698"/>
            <a:ext cx="3240061" cy="2484102"/>
          </a:xfrm>
          <a:prstGeom prst="bentConnector4">
            <a:avLst>
              <a:gd name="adj1" fmla="val -7055"/>
              <a:gd name="adj2" fmla="val 109203"/>
            </a:avLst>
          </a:prstGeom>
          <a:ln>
            <a:tailEnd type="arrow"/>
          </a:ln>
        </p:spPr>
        <p:style>
          <a:lnRef idx="3">
            <a:schemeClr val="accent2"/>
          </a:lnRef>
          <a:fillRef idx="0">
            <a:schemeClr val="accent2"/>
          </a:fillRef>
          <a:effectRef idx="2">
            <a:schemeClr val="accent2"/>
          </a:effectRef>
          <a:fontRef idx="minor">
            <a:schemeClr val="tx1"/>
          </a:fontRef>
        </p:style>
      </p:cxnSp>
      <p:sp>
        <p:nvSpPr>
          <p:cNvPr id="74" name="Retângulo 73"/>
          <p:cNvSpPr/>
          <p:nvPr/>
        </p:nvSpPr>
        <p:spPr>
          <a:xfrm>
            <a:off x="3084513" y="4932364"/>
            <a:ext cx="1065211" cy="503237"/>
          </a:xfrm>
          <a:prstGeom prst="rect">
            <a:avLst/>
          </a:prstGeom>
          <a:solidFill>
            <a:srgbClr val="FFFF00"/>
          </a:solidFill>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buClr>
                <a:srgbClr val="000000"/>
              </a:buClr>
              <a:buSzPct val="100000"/>
              <a:buFont typeface="Arial" charset="0"/>
              <a:buNone/>
              <a:defRPr/>
            </a:pPr>
            <a:r>
              <a:rPr lang="en-US" sz="1050" dirty="0" err="1">
                <a:solidFill>
                  <a:prstClr val="black"/>
                </a:solidFill>
              </a:rPr>
              <a:t>Elabora</a:t>
            </a:r>
            <a:r>
              <a:rPr lang="en-US" sz="1050" dirty="0">
                <a:solidFill>
                  <a:prstClr val="black"/>
                </a:solidFill>
              </a:rPr>
              <a:t>/</a:t>
            </a:r>
            <a:r>
              <a:rPr lang="en-US" sz="1050" dirty="0" err="1">
                <a:solidFill>
                  <a:prstClr val="black"/>
                </a:solidFill>
              </a:rPr>
              <a:t>AvaliaPlano</a:t>
            </a:r>
            <a:r>
              <a:rPr lang="en-US" sz="1050" dirty="0">
                <a:solidFill>
                  <a:prstClr val="black"/>
                </a:solidFill>
              </a:rPr>
              <a:t> de </a:t>
            </a:r>
            <a:r>
              <a:rPr lang="en-US" sz="1050" dirty="0" err="1">
                <a:solidFill>
                  <a:prstClr val="black"/>
                </a:solidFill>
              </a:rPr>
              <a:t>Trabalho</a:t>
            </a:r>
            <a:endParaRPr lang="pt-BR" sz="1050" dirty="0">
              <a:solidFill>
                <a:prstClr val="black"/>
              </a:solidFill>
            </a:endParaRPr>
          </a:p>
        </p:txBody>
      </p:sp>
      <p:sp>
        <p:nvSpPr>
          <p:cNvPr id="99" name="Retângulo 98"/>
          <p:cNvSpPr/>
          <p:nvPr/>
        </p:nvSpPr>
        <p:spPr>
          <a:xfrm>
            <a:off x="9409113" y="5949950"/>
            <a:ext cx="1008062" cy="503238"/>
          </a:xfrm>
          <a:prstGeom prst="rect">
            <a:avLst/>
          </a:prstGeom>
          <a:solidFill>
            <a:srgbClr val="FFFF00"/>
          </a:solidFill>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buClr>
                <a:srgbClr val="000000"/>
              </a:buClr>
              <a:buSzPct val="100000"/>
              <a:buFont typeface="Arial" charset="0"/>
              <a:buNone/>
              <a:defRPr/>
            </a:pPr>
            <a:r>
              <a:rPr lang="en-US" sz="1050" dirty="0" err="1">
                <a:solidFill>
                  <a:prstClr val="black"/>
                </a:solidFill>
              </a:rPr>
              <a:t>Assinar</a:t>
            </a:r>
            <a:r>
              <a:rPr lang="en-US" sz="1050" dirty="0">
                <a:solidFill>
                  <a:prstClr val="black"/>
                </a:solidFill>
              </a:rPr>
              <a:t> </a:t>
            </a:r>
            <a:r>
              <a:rPr lang="en-US" sz="1050" dirty="0" err="1">
                <a:solidFill>
                  <a:prstClr val="black"/>
                </a:solidFill>
              </a:rPr>
              <a:t>Termo</a:t>
            </a:r>
            <a:endParaRPr lang="pt-BR" sz="1050" dirty="0">
              <a:solidFill>
                <a:prstClr val="black"/>
              </a:solidFill>
            </a:endParaRPr>
          </a:p>
        </p:txBody>
      </p:sp>
      <p:sp>
        <p:nvSpPr>
          <p:cNvPr id="104" name="Retângulo 103"/>
          <p:cNvSpPr/>
          <p:nvPr/>
        </p:nvSpPr>
        <p:spPr>
          <a:xfrm>
            <a:off x="1824038" y="4367213"/>
            <a:ext cx="1008062" cy="660400"/>
          </a:xfrm>
          <a:prstGeom prst="rect">
            <a:avLst/>
          </a:prstGeom>
          <a:solidFill>
            <a:srgbClr val="FFFF00"/>
          </a:solidFill>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buClr>
                <a:srgbClr val="000000"/>
              </a:buClr>
              <a:buSzPct val="100000"/>
              <a:buFont typeface="Arial" charset="0"/>
              <a:buNone/>
              <a:defRPr/>
            </a:pPr>
            <a:r>
              <a:rPr lang="pt-BR" sz="800" dirty="0">
                <a:solidFill>
                  <a:prstClr val="black"/>
                </a:solidFill>
              </a:rPr>
              <a:t>Aprova o Plano, Reserva Orçamentária e autoriza Chamamento</a:t>
            </a:r>
          </a:p>
        </p:txBody>
      </p:sp>
      <p:sp>
        <p:nvSpPr>
          <p:cNvPr id="32" name="Retângulo de cantos arredondados 31"/>
          <p:cNvSpPr/>
          <p:nvPr/>
        </p:nvSpPr>
        <p:spPr>
          <a:xfrm>
            <a:off x="1631505" y="676275"/>
            <a:ext cx="1224409" cy="1168400"/>
          </a:xfrm>
          <a:prstGeom prst="roundRect">
            <a:avLst/>
          </a:prstGeom>
        </p:spPr>
        <p:style>
          <a:lnRef idx="3">
            <a:schemeClr val="lt1"/>
          </a:lnRef>
          <a:fillRef idx="1">
            <a:schemeClr val="accent3"/>
          </a:fillRef>
          <a:effectRef idx="1">
            <a:schemeClr val="accent3"/>
          </a:effectRef>
          <a:fontRef idx="minor">
            <a:schemeClr val="lt1"/>
          </a:fontRef>
        </p:style>
        <p:txBody>
          <a:bodyPr anchor="ctr"/>
          <a:lstStyle/>
          <a:p>
            <a:pPr algn="ctr" eaLnBrk="1" hangingPunct="1">
              <a:buClr>
                <a:srgbClr val="000000"/>
              </a:buClr>
              <a:buSzPct val="100000"/>
              <a:buFont typeface="Arial" charset="0"/>
              <a:buNone/>
              <a:defRPr/>
            </a:pPr>
            <a:r>
              <a:rPr lang="en-US" sz="1400" dirty="0">
                <a:solidFill>
                  <a:srgbClr val="FF0000"/>
                </a:solidFill>
              </a:rPr>
              <a:t>PROPOSTA</a:t>
            </a:r>
          </a:p>
          <a:p>
            <a:pPr algn="ctr" eaLnBrk="1" hangingPunct="1">
              <a:buClr>
                <a:srgbClr val="000000"/>
              </a:buClr>
              <a:buSzPct val="100000"/>
              <a:buFont typeface="Arial" charset="0"/>
              <a:buNone/>
              <a:defRPr/>
            </a:pPr>
            <a:endParaRPr lang="en-US" sz="1000" dirty="0">
              <a:solidFill>
                <a:schemeClr val="tx1"/>
              </a:solidFill>
            </a:endParaRPr>
          </a:p>
          <a:p>
            <a:pPr>
              <a:defRPr/>
            </a:pPr>
            <a:r>
              <a:rPr lang="en-US" sz="1000" dirty="0">
                <a:solidFill>
                  <a:schemeClr val="tx1"/>
                </a:solidFill>
              </a:rPr>
              <a:t>a) </a:t>
            </a:r>
            <a:r>
              <a:rPr lang="en-US" sz="1000" dirty="0" err="1">
                <a:solidFill>
                  <a:schemeClr val="tx1"/>
                </a:solidFill>
              </a:rPr>
              <a:t>Município</a:t>
            </a:r>
            <a:endParaRPr lang="en-US" sz="1000" dirty="0">
              <a:solidFill>
                <a:schemeClr val="tx1"/>
              </a:solidFill>
            </a:endParaRPr>
          </a:p>
          <a:p>
            <a:pPr>
              <a:defRPr/>
            </a:pPr>
            <a:r>
              <a:rPr lang="en-US" sz="1000" dirty="0">
                <a:solidFill>
                  <a:schemeClr val="tx1"/>
                </a:solidFill>
              </a:rPr>
              <a:t>b) OSC</a:t>
            </a:r>
          </a:p>
          <a:p>
            <a:pPr algn="ctr" eaLnBrk="1" hangingPunct="1">
              <a:buClr>
                <a:srgbClr val="000000"/>
              </a:buClr>
              <a:buSzPct val="100000"/>
              <a:buFont typeface="Arial" charset="0"/>
              <a:buNone/>
              <a:defRPr/>
            </a:pPr>
            <a:endParaRPr lang="pt-BR" sz="800" dirty="0">
              <a:solidFill>
                <a:prstClr val="white"/>
              </a:solidFill>
            </a:endParaRPr>
          </a:p>
        </p:txBody>
      </p:sp>
      <p:cxnSp>
        <p:nvCxnSpPr>
          <p:cNvPr id="11" name="Conector angulado 10"/>
          <p:cNvCxnSpPr>
            <a:stCxn id="41" idx="1"/>
            <a:endCxn id="27" idx="0"/>
          </p:cNvCxnSpPr>
          <p:nvPr/>
        </p:nvCxnSpPr>
        <p:spPr>
          <a:xfrm rot="10800000" flipV="1">
            <a:off x="3683100" y="1376698"/>
            <a:ext cx="466624" cy="1692262"/>
          </a:xfrm>
          <a:prstGeom prst="bentConnector2">
            <a:avLst/>
          </a:prstGeom>
          <a:ln>
            <a:tailEnd type="triangle"/>
          </a:ln>
        </p:spPr>
        <p:style>
          <a:lnRef idx="3">
            <a:schemeClr val="accent1"/>
          </a:lnRef>
          <a:fillRef idx="0">
            <a:schemeClr val="accent1"/>
          </a:fillRef>
          <a:effectRef idx="2">
            <a:schemeClr val="accent1"/>
          </a:effectRef>
          <a:fontRef idx="minor">
            <a:schemeClr val="tx1"/>
          </a:fontRef>
        </p:style>
      </p:cxnSp>
      <p:sp>
        <p:nvSpPr>
          <p:cNvPr id="46" name="CaixaDeTexto 45"/>
          <p:cNvSpPr txBox="1"/>
          <p:nvPr/>
        </p:nvSpPr>
        <p:spPr>
          <a:xfrm>
            <a:off x="3548063" y="3865563"/>
            <a:ext cx="431800" cy="254000"/>
          </a:xfrm>
          <a:prstGeom prst="rect">
            <a:avLst/>
          </a:prstGeom>
          <a:noFill/>
        </p:spPr>
        <p:txBody>
          <a:bodyPr>
            <a:spAutoFit/>
          </a:bodyPr>
          <a:lstStyle/>
          <a:p>
            <a:pPr eaLnBrk="1" hangingPunct="1">
              <a:buClr>
                <a:srgbClr val="000000"/>
              </a:buClr>
              <a:buSzPct val="100000"/>
              <a:buFont typeface="Arial" charset="0"/>
              <a:buNone/>
              <a:defRPr/>
            </a:pPr>
            <a:r>
              <a:rPr lang="en-US" sz="1050" dirty="0" err="1">
                <a:solidFill>
                  <a:prstClr val="black"/>
                </a:solidFill>
              </a:rPr>
              <a:t>Sim</a:t>
            </a:r>
            <a:endParaRPr lang="pt-BR" sz="1050" dirty="0">
              <a:solidFill>
                <a:prstClr val="black"/>
              </a:solidFill>
            </a:endParaRPr>
          </a:p>
        </p:txBody>
      </p:sp>
      <p:cxnSp>
        <p:nvCxnSpPr>
          <p:cNvPr id="48" name="Forma 29"/>
          <p:cNvCxnSpPr>
            <a:stCxn id="27" idx="1"/>
            <a:endCxn id="31" idx="0"/>
          </p:cNvCxnSpPr>
          <p:nvPr/>
        </p:nvCxnSpPr>
        <p:spPr>
          <a:xfrm rot="10800000">
            <a:off x="2351882" y="3355977"/>
            <a:ext cx="647104" cy="131131"/>
          </a:xfrm>
          <a:prstGeom prst="bentConnector4">
            <a:avLst>
              <a:gd name="adj1" fmla="val 10073"/>
              <a:gd name="adj2" fmla="val 274329"/>
            </a:avLst>
          </a:prstGeom>
          <a:ln>
            <a:tailEnd type="arrow"/>
          </a:ln>
        </p:spPr>
        <p:style>
          <a:lnRef idx="3">
            <a:schemeClr val="accent2"/>
          </a:lnRef>
          <a:fillRef idx="0">
            <a:schemeClr val="accent2"/>
          </a:fillRef>
          <a:effectRef idx="2">
            <a:schemeClr val="accent2"/>
          </a:effectRef>
          <a:fontRef idx="minor">
            <a:schemeClr val="tx1"/>
          </a:fontRef>
        </p:style>
      </p:cxnSp>
      <p:cxnSp>
        <p:nvCxnSpPr>
          <p:cNvPr id="46151" name="Conector angulado 46150"/>
          <p:cNvCxnSpPr>
            <a:endCxn id="41" idx="0"/>
          </p:cNvCxnSpPr>
          <p:nvPr/>
        </p:nvCxnSpPr>
        <p:spPr>
          <a:xfrm flipV="1">
            <a:off x="2868614" y="908720"/>
            <a:ext cx="2002221" cy="345406"/>
          </a:xfrm>
          <a:prstGeom prst="bentConnector4">
            <a:avLst>
              <a:gd name="adj1" fmla="val 31992"/>
              <a:gd name="adj2" fmla="val 166183"/>
            </a:avLst>
          </a:prstGeom>
          <a:ln>
            <a:tailEnd type="triangle"/>
          </a:ln>
        </p:spPr>
        <p:style>
          <a:lnRef idx="1">
            <a:schemeClr val="dk1"/>
          </a:lnRef>
          <a:fillRef idx="0">
            <a:schemeClr val="dk1"/>
          </a:fillRef>
          <a:effectRef idx="0">
            <a:schemeClr val="dk1"/>
          </a:effectRef>
          <a:fontRef idx="minor">
            <a:schemeClr val="tx1"/>
          </a:fontRef>
        </p:style>
      </p:cxnSp>
      <p:sp>
        <p:nvSpPr>
          <p:cNvPr id="73" name="Retângulo 72"/>
          <p:cNvSpPr/>
          <p:nvPr/>
        </p:nvSpPr>
        <p:spPr>
          <a:xfrm>
            <a:off x="1847851" y="2060575"/>
            <a:ext cx="1008063" cy="503238"/>
          </a:xfrm>
          <a:prstGeom prst="rect">
            <a:avLst/>
          </a:prstGeom>
          <a:solidFill>
            <a:srgbClr val="FFFF00"/>
          </a:solidFill>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buClr>
                <a:srgbClr val="000000"/>
              </a:buClr>
              <a:buSzPct val="100000"/>
              <a:buFont typeface="Arial" charset="0"/>
              <a:buNone/>
              <a:defRPr/>
            </a:pPr>
            <a:r>
              <a:rPr lang="en-US" sz="1050" dirty="0">
                <a:solidFill>
                  <a:prstClr val="black"/>
                </a:solidFill>
              </a:rPr>
              <a:t>Sana </a:t>
            </a:r>
            <a:r>
              <a:rPr lang="en-US" sz="1050" dirty="0" err="1">
                <a:solidFill>
                  <a:prstClr val="black"/>
                </a:solidFill>
              </a:rPr>
              <a:t>ou</a:t>
            </a:r>
            <a:r>
              <a:rPr lang="en-US" sz="1050" dirty="0">
                <a:solidFill>
                  <a:prstClr val="black"/>
                </a:solidFill>
              </a:rPr>
              <a:t> </a:t>
            </a:r>
            <a:r>
              <a:rPr lang="en-US" sz="1050" dirty="0" err="1">
                <a:solidFill>
                  <a:prstClr val="black"/>
                </a:solidFill>
              </a:rPr>
              <a:t>justifica</a:t>
            </a:r>
            <a:endParaRPr lang="pt-BR" sz="1050" dirty="0">
              <a:solidFill>
                <a:prstClr val="black"/>
              </a:solidFill>
            </a:endParaRPr>
          </a:p>
        </p:txBody>
      </p:sp>
      <p:cxnSp>
        <p:nvCxnSpPr>
          <p:cNvPr id="46163" name="Conector angulado 46162"/>
          <p:cNvCxnSpPr>
            <a:stCxn id="41" idx="2"/>
            <a:endCxn id="73" idx="0"/>
          </p:cNvCxnSpPr>
          <p:nvPr/>
        </p:nvCxnSpPr>
        <p:spPr>
          <a:xfrm rot="5400000">
            <a:off x="3503408" y="693149"/>
            <a:ext cx="215900" cy="2518952"/>
          </a:xfrm>
          <a:prstGeom prst="bentConnector3">
            <a:avLst>
              <a:gd name="adj1" fmla="val 50000"/>
            </a:avLst>
          </a:prstGeom>
          <a:ln>
            <a:tailEnd type="triangle"/>
          </a:ln>
        </p:spPr>
        <p:style>
          <a:lnRef idx="3">
            <a:schemeClr val="accent6"/>
          </a:lnRef>
          <a:fillRef idx="0">
            <a:schemeClr val="accent6"/>
          </a:fillRef>
          <a:effectRef idx="2">
            <a:schemeClr val="accent6"/>
          </a:effectRef>
          <a:fontRef idx="minor">
            <a:schemeClr val="tx1"/>
          </a:fontRef>
        </p:style>
      </p:cxnSp>
      <p:sp>
        <p:nvSpPr>
          <p:cNvPr id="82" name="CaixaDeTexto 81"/>
          <p:cNvSpPr txBox="1"/>
          <p:nvPr/>
        </p:nvSpPr>
        <p:spPr>
          <a:xfrm>
            <a:off x="3935414" y="1557339"/>
            <a:ext cx="758825" cy="414337"/>
          </a:xfrm>
          <a:prstGeom prst="rect">
            <a:avLst/>
          </a:prstGeom>
          <a:noFill/>
        </p:spPr>
        <p:txBody>
          <a:bodyPr>
            <a:spAutoFit/>
          </a:bodyPr>
          <a:lstStyle/>
          <a:p>
            <a:pPr eaLnBrk="1" hangingPunct="1">
              <a:buClr>
                <a:srgbClr val="000000"/>
              </a:buClr>
              <a:buSzPct val="100000"/>
              <a:buFont typeface="Arial" charset="0"/>
              <a:buNone/>
              <a:defRPr/>
            </a:pPr>
            <a:r>
              <a:rPr lang="en-US" sz="1050" dirty="0" err="1">
                <a:solidFill>
                  <a:prstClr val="black"/>
                </a:solidFill>
              </a:rPr>
              <a:t>Sim</a:t>
            </a:r>
            <a:r>
              <a:rPr lang="en-US" sz="1050" dirty="0">
                <a:solidFill>
                  <a:prstClr val="black"/>
                </a:solidFill>
              </a:rPr>
              <a:t>, com </a:t>
            </a:r>
            <a:r>
              <a:rPr lang="en-US" sz="1050" dirty="0" err="1">
                <a:solidFill>
                  <a:prstClr val="black"/>
                </a:solidFill>
              </a:rPr>
              <a:t>ressalvas</a:t>
            </a:r>
            <a:endParaRPr lang="pt-BR" sz="1050" dirty="0">
              <a:solidFill>
                <a:prstClr val="black"/>
              </a:solidFill>
            </a:endParaRPr>
          </a:p>
        </p:txBody>
      </p:sp>
      <p:cxnSp>
        <p:nvCxnSpPr>
          <p:cNvPr id="46171" name="Conector angulado 46170"/>
          <p:cNvCxnSpPr>
            <a:stCxn id="73" idx="2"/>
            <a:endCxn id="27" idx="0"/>
          </p:cNvCxnSpPr>
          <p:nvPr/>
        </p:nvCxnSpPr>
        <p:spPr>
          <a:xfrm rot="16200000" flipH="1">
            <a:off x="2764919" y="2150777"/>
            <a:ext cx="505147" cy="1331218"/>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90" name="CaixaDeTexto 89"/>
          <p:cNvSpPr txBox="1"/>
          <p:nvPr/>
        </p:nvSpPr>
        <p:spPr>
          <a:xfrm>
            <a:off x="2927350" y="3052762"/>
            <a:ext cx="431800" cy="254000"/>
          </a:xfrm>
          <a:prstGeom prst="rect">
            <a:avLst/>
          </a:prstGeom>
          <a:noFill/>
        </p:spPr>
        <p:txBody>
          <a:bodyPr>
            <a:spAutoFit/>
          </a:bodyPr>
          <a:lstStyle/>
          <a:p>
            <a:pPr eaLnBrk="1" hangingPunct="1">
              <a:buClr>
                <a:srgbClr val="000000"/>
              </a:buClr>
              <a:buSzPct val="100000"/>
              <a:buFont typeface="Arial" charset="0"/>
              <a:buNone/>
              <a:defRPr/>
            </a:pPr>
            <a:r>
              <a:rPr lang="en-US" sz="1050" dirty="0" err="1">
                <a:solidFill>
                  <a:prstClr val="black"/>
                </a:solidFill>
              </a:rPr>
              <a:t>Não</a:t>
            </a:r>
            <a:endParaRPr lang="pt-BR" sz="1050" dirty="0">
              <a:solidFill>
                <a:prstClr val="black"/>
              </a:solidFill>
            </a:endParaRPr>
          </a:p>
        </p:txBody>
      </p:sp>
      <p:cxnSp>
        <p:nvCxnSpPr>
          <p:cNvPr id="40" name="Conector angulado 39"/>
          <p:cNvCxnSpPr>
            <a:stCxn id="27" idx="3"/>
            <a:endCxn id="73" idx="3"/>
          </p:cNvCxnSpPr>
          <p:nvPr/>
        </p:nvCxnSpPr>
        <p:spPr>
          <a:xfrm flipH="1" flipV="1">
            <a:off x="2855913" y="2312194"/>
            <a:ext cx="1511300" cy="1174912"/>
          </a:xfrm>
          <a:prstGeom prst="bentConnector3">
            <a:avLst>
              <a:gd name="adj1" fmla="val -15126"/>
            </a:avLst>
          </a:prstGeom>
          <a:ln>
            <a:tailEnd type="triangle"/>
          </a:ln>
        </p:spPr>
        <p:style>
          <a:lnRef idx="3">
            <a:schemeClr val="accent1"/>
          </a:lnRef>
          <a:fillRef idx="0">
            <a:schemeClr val="accent1"/>
          </a:fillRef>
          <a:effectRef idx="2">
            <a:schemeClr val="accent1"/>
          </a:effectRef>
          <a:fontRef idx="minor">
            <a:schemeClr val="tx1"/>
          </a:fontRef>
        </p:style>
      </p:cxnSp>
      <p:sp>
        <p:nvSpPr>
          <p:cNvPr id="97" name="CaixaDeTexto 96"/>
          <p:cNvSpPr txBox="1"/>
          <p:nvPr/>
        </p:nvSpPr>
        <p:spPr>
          <a:xfrm>
            <a:off x="3911601" y="2890838"/>
            <a:ext cx="811212" cy="415925"/>
          </a:xfrm>
          <a:prstGeom prst="rect">
            <a:avLst/>
          </a:prstGeom>
          <a:noFill/>
        </p:spPr>
        <p:txBody>
          <a:bodyPr>
            <a:spAutoFit/>
          </a:bodyPr>
          <a:lstStyle/>
          <a:p>
            <a:pPr eaLnBrk="1" hangingPunct="1">
              <a:buClr>
                <a:srgbClr val="000000"/>
              </a:buClr>
              <a:buSzPct val="100000"/>
              <a:buFont typeface="Arial" charset="0"/>
              <a:buNone/>
              <a:defRPr/>
            </a:pPr>
            <a:r>
              <a:rPr lang="en-US" sz="1050" dirty="0" err="1">
                <a:solidFill>
                  <a:prstClr val="black"/>
                </a:solidFill>
              </a:rPr>
              <a:t>Sim</a:t>
            </a:r>
            <a:r>
              <a:rPr lang="en-US" sz="1050" dirty="0">
                <a:solidFill>
                  <a:prstClr val="black"/>
                </a:solidFill>
              </a:rPr>
              <a:t>, com </a:t>
            </a:r>
            <a:r>
              <a:rPr lang="en-US" sz="1050" dirty="0" err="1">
                <a:solidFill>
                  <a:prstClr val="black"/>
                </a:solidFill>
              </a:rPr>
              <a:t>ressalvas</a:t>
            </a:r>
            <a:endParaRPr lang="pt-BR" sz="1050" dirty="0">
              <a:solidFill>
                <a:prstClr val="black"/>
              </a:solidFill>
            </a:endParaRPr>
          </a:p>
        </p:txBody>
      </p:sp>
      <p:cxnSp>
        <p:nvCxnSpPr>
          <p:cNvPr id="3" name="Conector angulado 2"/>
          <p:cNvCxnSpPr>
            <a:stCxn id="74" idx="1"/>
            <a:endCxn id="104" idx="2"/>
          </p:cNvCxnSpPr>
          <p:nvPr/>
        </p:nvCxnSpPr>
        <p:spPr>
          <a:xfrm rot="10800000">
            <a:off x="2328071" y="5027615"/>
            <a:ext cx="756443" cy="156369"/>
          </a:xfrm>
          <a:prstGeom prst="bentConnector2">
            <a:avLst/>
          </a:prstGeom>
          <a:ln>
            <a:tailEnd type="arrow"/>
          </a:ln>
        </p:spPr>
        <p:style>
          <a:lnRef idx="1">
            <a:schemeClr val="dk1"/>
          </a:lnRef>
          <a:fillRef idx="0">
            <a:schemeClr val="dk1"/>
          </a:fillRef>
          <a:effectRef idx="0">
            <a:schemeClr val="dk1"/>
          </a:effectRef>
          <a:fontRef idx="minor">
            <a:schemeClr val="tx1"/>
          </a:fontRef>
        </p:style>
      </p:cxnSp>
      <p:cxnSp>
        <p:nvCxnSpPr>
          <p:cNvPr id="6" name="Conector angulado 5"/>
          <p:cNvCxnSpPr>
            <a:stCxn id="104" idx="3"/>
            <a:endCxn id="33" idx="1"/>
          </p:cNvCxnSpPr>
          <p:nvPr/>
        </p:nvCxnSpPr>
        <p:spPr>
          <a:xfrm flipV="1">
            <a:off x="2832100" y="4545013"/>
            <a:ext cx="2865438" cy="152400"/>
          </a:xfrm>
          <a:prstGeom prst="bentConnector3">
            <a:avLst>
              <a:gd name="adj1" fmla="val 50000"/>
            </a:avLst>
          </a:prstGeom>
          <a:ln>
            <a:tailEnd type="arrow"/>
          </a:ln>
        </p:spPr>
        <p:style>
          <a:lnRef idx="1">
            <a:schemeClr val="dk1"/>
          </a:lnRef>
          <a:fillRef idx="0">
            <a:schemeClr val="dk1"/>
          </a:fillRef>
          <a:effectRef idx="0">
            <a:schemeClr val="dk1"/>
          </a:effectRef>
          <a:fontRef idx="minor">
            <a:schemeClr val="tx1"/>
          </a:fontRef>
        </p:style>
      </p:cxnSp>
      <p:sp>
        <p:nvSpPr>
          <p:cNvPr id="42" name="Retângulo 41"/>
          <p:cNvSpPr/>
          <p:nvPr/>
        </p:nvSpPr>
        <p:spPr>
          <a:xfrm>
            <a:off x="1847851" y="5589589"/>
            <a:ext cx="1008063" cy="503237"/>
          </a:xfrm>
          <a:prstGeom prst="rect">
            <a:avLst/>
          </a:prstGeom>
          <a:solidFill>
            <a:srgbClr val="FFFF00"/>
          </a:solidFill>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buClr>
                <a:srgbClr val="000000"/>
              </a:buClr>
              <a:buSzPct val="100000"/>
              <a:buFont typeface="Arial" charset="0"/>
              <a:buNone/>
              <a:defRPr/>
            </a:pPr>
            <a:r>
              <a:rPr lang="pt-BR" sz="800" dirty="0">
                <a:solidFill>
                  <a:prstClr val="black"/>
                </a:solidFill>
              </a:rPr>
              <a:t>Homologa e divulga na internet</a:t>
            </a:r>
          </a:p>
        </p:txBody>
      </p:sp>
      <p:cxnSp>
        <p:nvCxnSpPr>
          <p:cNvPr id="21" name="Conector angulado 20"/>
          <p:cNvCxnSpPr>
            <a:stCxn id="33" idx="2"/>
            <a:endCxn id="42" idx="3"/>
          </p:cNvCxnSpPr>
          <p:nvPr/>
        </p:nvCxnSpPr>
        <p:spPr>
          <a:xfrm rot="5400000">
            <a:off x="4007644" y="3645694"/>
            <a:ext cx="1042988" cy="3346450"/>
          </a:xfrm>
          <a:prstGeom prst="bentConnector2">
            <a:avLst/>
          </a:prstGeom>
          <a:ln>
            <a:tailEnd type="arrow"/>
          </a:ln>
        </p:spPr>
        <p:style>
          <a:lnRef idx="1">
            <a:schemeClr val="dk1"/>
          </a:lnRef>
          <a:fillRef idx="0">
            <a:schemeClr val="dk1"/>
          </a:fillRef>
          <a:effectRef idx="0">
            <a:schemeClr val="dk1"/>
          </a:effectRef>
          <a:fontRef idx="minor">
            <a:schemeClr val="tx1"/>
          </a:fontRef>
        </p:style>
      </p:cxnSp>
      <p:sp>
        <p:nvSpPr>
          <p:cNvPr id="55" name="Retângulo 54"/>
          <p:cNvSpPr/>
          <p:nvPr/>
        </p:nvSpPr>
        <p:spPr>
          <a:xfrm>
            <a:off x="4367213" y="5949950"/>
            <a:ext cx="1008062" cy="503238"/>
          </a:xfrm>
          <a:prstGeom prst="rect">
            <a:avLst/>
          </a:prstGeom>
          <a:solidFill>
            <a:srgbClr val="FFFF00"/>
          </a:solidFill>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buClr>
                <a:srgbClr val="000000"/>
              </a:buClr>
              <a:buSzPct val="100000"/>
              <a:buFont typeface="Arial" charset="0"/>
              <a:buNone/>
              <a:defRPr/>
            </a:pPr>
            <a:r>
              <a:rPr lang="pt-BR" sz="800" dirty="0">
                <a:solidFill>
                  <a:prstClr val="black"/>
                </a:solidFill>
              </a:rPr>
              <a:t>Formalização Termo de </a:t>
            </a:r>
            <a:r>
              <a:rPr lang="pt-BR" sz="800" dirty="0" err="1">
                <a:solidFill>
                  <a:prstClr val="black"/>
                </a:solidFill>
              </a:rPr>
              <a:t>Colaboraçãou</a:t>
            </a:r>
            <a:r>
              <a:rPr lang="pt-BR" sz="800" dirty="0">
                <a:solidFill>
                  <a:prstClr val="black"/>
                </a:solidFill>
              </a:rPr>
              <a:t> ou Fomento</a:t>
            </a:r>
          </a:p>
        </p:txBody>
      </p:sp>
      <p:cxnSp>
        <p:nvCxnSpPr>
          <p:cNvPr id="46146" name="Conector angulado 46145"/>
          <p:cNvCxnSpPr>
            <a:stCxn id="42" idx="2"/>
            <a:endCxn id="55" idx="1"/>
          </p:cNvCxnSpPr>
          <p:nvPr/>
        </p:nvCxnSpPr>
        <p:spPr>
          <a:xfrm rot="16200000" flipH="1">
            <a:off x="3305175" y="5140325"/>
            <a:ext cx="109538" cy="2014538"/>
          </a:xfrm>
          <a:prstGeom prst="bentConnector2">
            <a:avLst/>
          </a:prstGeom>
          <a:ln>
            <a:tailEnd type="arrow"/>
          </a:ln>
        </p:spPr>
        <p:style>
          <a:lnRef idx="1">
            <a:schemeClr val="dk1"/>
          </a:lnRef>
          <a:fillRef idx="0">
            <a:schemeClr val="dk1"/>
          </a:fillRef>
          <a:effectRef idx="0">
            <a:schemeClr val="dk1"/>
          </a:effectRef>
          <a:fontRef idx="minor">
            <a:schemeClr val="tx1"/>
          </a:fontRef>
        </p:style>
      </p:cxnSp>
      <p:cxnSp>
        <p:nvCxnSpPr>
          <p:cNvPr id="46148" name="Conector angulado 46147"/>
          <p:cNvCxnSpPr>
            <a:stCxn id="55" idx="3"/>
            <a:endCxn id="99" idx="1"/>
          </p:cNvCxnSpPr>
          <p:nvPr/>
        </p:nvCxnSpPr>
        <p:spPr>
          <a:xfrm flipV="1">
            <a:off x="5375275" y="6200775"/>
            <a:ext cx="4033838" cy="1588"/>
          </a:xfrm>
          <a:prstGeom prst="bentConnector3">
            <a:avLst/>
          </a:prstGeom>
          <a:ln>
            <a:tailEnd type="arrow"/>
          </a:ln>
        </p:spPr>
        <p:style>
          <a:lnRef idx="3">
            <a:schemeClr val="dk1"/>
          </a:lnRef>
          <a:fillRef idx="0">
            <a:schemeClr val="dk1"/>
          </a:fillRef>
          <a:effectRef idx="2">
            <a:schemeClr val="dk1"/>
          </a:effectRef>
          <a:fontRef idx="minor">
            <a:schemeClr val="tx1"/>
          </a:fontRef>
        </p:style>
      </p:cxnSp>
      <p:sp>
        <p:nvSpPr>
          <p:cNvPr id="60" name="Retângulo 59"/>
          <p:cNvSpPr/>
          <p:nvPr/>
        </p:nvSpPr>
        <p:spPr>
          <a:xfrm>
            <a:off x="1847851" y="6308725"/>
            <a:ext cx="1008063" cy="503238"/>
          </a:xfrm>
          <a:prstGeom prst="rect">
            <a:avLst/>
          </a:prstGeom>
          <a:solidFill>
            <a:srgbClr val="FFFF00"/>
          </a:solidFill>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buClr>
                <a:srgbClr val="000000"/>
              </a:buClr>
              <a:buSzPct val="100000"/>
              <a:buFont typeface="Arial" charset="0"/>
              <a:buNone/>
              <a:defRPr/>
            </a:pPr>
            <a:r>
              <a:rPr lang="en-US" sz="1050" dirty="0" err="1">
                <a:solidFill>
                  <a:prstClr val="black"/>
                </a:solidFill>
              </a:rPr>
              <a:t>Assinar</a:t>
            </a:r>
            <a:r>
              <a:rPr lang="en-US" sz="1050" dirty="0">
                <a:solidFill>
                  <a:prstClr val="black"/>
                </a:solidFill>
              </a:rPr>
              <a:t> </a:t>
            </a:r>
            <a:r>
              <a:rPr lang="en-US" sz="1050" dirty="0" err="1">
                <a:solidFill>
                  <a:prstClr val="black"/>
                </a:solidFill>
              </a:rPr>
              <a:t>Termo</a:t>
            </a:r>
            <a:endParaRPr lang="pt-BR" sz="1050" dirty="0">
              <a:solidFill>
                <a:prstClr val="black"/>
              </a:solidFill>
            </a:endParaRPr>
          </a:p>
        </p:txBody>
      </p:sp>
      <p:cxnSp>
        <p:nvCxnSpPr>
          <p:cNvPr id="46150" name="Conector angulado 46149"/>
          <p:cNvCxnSpPr>
            <a:stCxn id="55" idx="2"/>
            <a:endCxn id="60" idx="3"/>
          </p:cNvCxnSpPr>
          <p:nvPr/>
        </p:nvCxnSpPr>
        <p:spPr>
          <a:xfrm rot="5400000">
            <a:off x="3810001" y="5499101"/>
            <a:ext cx="107950" cy="2016125"/>
          </a:xfrm>
          <a:prstGeom prst="bentConnector2">
            <a:avLst/>
          </a:prstGeom>
          <a:ln>
            <a:tailEnd type="arrow"/>
          </a:ln>
        </p:spPr>
        <p:style>
          <a:lnRef idx="3">
            <a:schemeClr val="dk1"/>
          </a:lnRef>
          <a:fillRef idx="0">
            <a:schemeClr val="dk1"/>
          </a:fillRef>
          <a:effectRef idx="2">
            <a:schemeClr val="dk1"/>
          </a:effectRef>
          <a:fontRef idx="minor">
            <a:schemeClr val="tx1"/>
          </a:fontRef>
        </p:style>
      </p:cxnSp>
      <p:sp>
        <p:nvSpPr>
          <p:cNvPr id="66" name="Retângulo 65"/>
          <p:cNvSpPr/>
          <p:nvPr/>
        </p:nvSpPr>
        <p:spPr>
          <a:xfrm>
            <a:off x="6888164" y="5373689"/>
            <a:ext cx="2232025" cy="503237"/>
          </a:xfrm>
          <a:prstGeom prst="rect">
            <a:avLst/>
          </a:prstGeom>
          <a:solidFill>
            <a:srgbClr val="FFFF00"/>
          </a:solidFill>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buClr>
                <a:srgbClr val="000000"/>
              </a:buClr>
              <a:buSzPct val="100000"/>
              <a:buFont typeface="Arial" charset="0"/>
              <a:buNone/>
              <a:defRPr/>
            </a:pPr>
            <a:r>
              <a:rPr lang="en-US" sz="1050" dirty="0" err="1">
                <a:solidFill>
                  <a:prstClr val="black"/>
                </a:solidFill>
              </a:rPr>
              <a:t>Recebem</a:t>
            </a:r>
            <a:r>
              <a:rPr lang="en-US" sz="1050" dirty="0">
                <a:solidFill>
                  <a:prstClr val="black"/>
                </a:solidFill>
              </a:rPr>
              <a:t> </a:t>
            </a:r>
            <a:r>
              <a:rPr lang="en-US" sz="1050" dirty="0" err="1">
                <a:solidFill>
                  <a:prstClr val="black"/>
                </a:solidFill>
              </a:rPr>
              <a:t>Termo</a:t>
            </a:r>
            <a:r>
              <a:rPr lang="en-US" sz="1050" dirty="0">
                <a:solidFill>
                  <a:prstClr val="black"/>
                </a:solidFill>
              </a:rPr>
              <a:t> </a:t>
            </a:r>
            <a:r>
              <a:rPr lang="en-US" sz="1050" dirty="0" err="1">
                <a:solidFill>
                  <a:prstClr val="black"/>
                </a:solidFill>
              </a:rPr>
              <a:t>para</a:t>
            </a:r>
            <a:r>
              <a:rPr lang="en-US" sz="1050" dirty="0">
                <a:solidFill>
                  <a:prstClr val="black"/>
                </a:solidFill>
              </a:rPr>
              <a:t> </a:t>
            </a:r>
            <a:r>
              <a:rPr lang="en-US" sz="1050" dirty="0" err="1">
                <a:solidFill>
                  <a:prstClr val="black"/>
                </a:solidFill>
              </a:rPr>
              <a:t>acompanhar</a:t>
            </a:r>
            <a:endParaRPr lang="pt-BR" sz="1050" dirty="0">
              <a:solidFill>
                <a:prstClr val="black"/>
              </a:solidFill>
            </a:endParaRPr>
          </a:p>
        </p:txBody>
      </p:sp>
      <p:cxnSp>
        <p:nvCxnSpPr>
          <p:cNvPr id="46154" name="Conector angulado 46153"/>
          <p:cNvCxnSpPr>
            <a:stCxn id="55" idx="0"/>
            <a:endCxn id="66" idx="1"/>
          </p:cNvCxnSpPr>
          <p:nvPr/>
        </p:nvCxnSpPr>
        <p:spPr>
          <a:xfrm rot="5400000" flipH="1" flipV="1">
            <a:off x="5717382" y="4779169"/>
            <a:ext cx="323850" cy="2017713"/>
          </a:xfrm>
          <a:prstGeom prst="bentConnector2">
            <a:avLst/>
          </a:prstGeom>
          <a:ln>
            <a:tailEnd type="arrow"/>
          </a:ln>
        </p:spPr>
        <p:style>
          <a:lnRef idx="3">
            <a:schemeClr val="dk1"/>
          </a:lnRef>
          <a:fillRef idx="0">
            <a:schemeClr val="dk1"/>
          </a:fillRef>
          <a:effectRef idx="2">
            <a:schemeClr val="dk1"/>
          </a:effectRef>
          <a:fontRef idx="minor">
            <a:schemeClr val="tx1"/>
          </a:fontRef>
        </p:style>
      </p:cxnSp>
      <p:sp>
        <p:nvSpPr>
          <p:cNvPr id="69" name="Retângulo 68"/>
          <p:cNvSpPr/>
          <p:nvPr/>
        </p:nvSpPr>
        <p:spPr>
          <a:xfrm>
            <a:off x="9408418" y="4292600"/>
            <a:ext cx="1008062" cy="503238"/>
          </a:xfrm>
          <a:prstGeom prst="rect">
            <a:avLst/>
          </a:prstGeom>
          <a:ln/>
        </p:spPr>
        <p:style>
          <a:lnRef idx="3">
            <a:schemeClr val="lt1"/>
          </a:lnRef>
          <a:fillRef idx="1">
            <a:schemeClr val="accent2"/>
          </a:fillRef>
          <a:effectRef idx="1">
            <a:schemeClr val="accent2"/>
          </a:effectRef>
          <a:fontRef idx="minor">
            <a:schemeClr val="lt1"/>
          </a:fontRef>
        </p:style>
        <p:txBody>
          <a:bodyPr anchor="ctr"/>
          <a:lstStyle/>
          <a:p>
            <a:pPr algn="ctr" eaLnBrk="1" hangingPunct="1">
              <a:buClr>
                <a:srgbClr val="000000"/>
              </a:buClr>
              <a:buSzPct val="100000"/>
              <a:buFont typeface="Arial" charset="0"/>
              <a:buNone/>
              <a:defRPr/>
            </a:pPr>
            <a:r>
              <a:rPr lang="en-US" sz="1050" dirty="0" err="1">
                <a:solidFill>
                  <a:prstClr val="white"/>
                </a:solidFill>
              </a:rPr>
              <a:t>Executa</a:t>
            </a:r>
            <a:endParaRPr lang="pt-BR" sz="1050" dirty="0">
              <a:solidFill>
                <a:prstClr val="white"/>
              </a:solidFill>
            </a:endParaRPr>
          </a:p>
        </p:txBody>
      </p:sp>
      <p:cxnSp>
        <p:nvCxnSpPr>
          <p:cNvPr id="46158" name="Conector angulado 46157"/>
          <p:cNvCxnSpPr>
            <a:stCxn id="99" idx="0"/>
            <a:endCxn id="69" idx="2"/>
          </p:cNvCxnSpPr>
          <p:nvPr/>
        </p:nvCxnSpPr>
        <p:spPr>
          <a:xfrm rot="16200000" flipV="1">
            <a:off x="9335741" y="5372547"/>
            <a:ext cx="1154112" cy="695"/>
          </a:xfrm>
          <a:prstGeom prst="bentConnector3">
            <a:avLst/>
          </a:prstGeom>
          <a:ln>
            <a:tailEnd type="arrow"/>
          </a:ln>
        </p:spPr>
        <p:style>
          <a:lnRef idx="1">
            <a:schemeClr val="dk1"/>
          </a:lnRef>
          <a:fillRef idx="0">
            <a:schemeClr val="dk1"/>
          </a:fillRef>
          <a:effectRef idx="0">
            <a:schemeClr val="dk1"/>
          </a:effectRef>
          <a:fontRef idx="minor">
            <a:schemeClr val="tx1"/>
          </a:fontRef>
        </p:style>
      </p:cxnSp>
      <p:pic>
        <p:nvPicPr>
          <p:cNvPr id="39" name="Imagem 3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78" y="188307"/>
            <a:ext cx="1440826" cy="720413"/>
          </a:xfrm>
          <a:prstGeom prst="rect">
            <a:avLst/>
          </a:prstGeom>
        </p:spPr>
      </p:pic>
    </p:spTree>
    <p:extLst>
      <p:ext uri="{BB962C8B-B14F-4D97-AF65-F5344CB8AC3E}">
        <p14:creationId xmlns:p14="http://schemas.microsoft.com/office/powerpoint/2010/main" val="1865567738"/>
      </p:ext>
    </p:extLst>
  </p:cSld>
  <p:clrMapOvr>
    <a:masterClrMapping/>
  </p:clrMapOvr>
  <p:transition spd="slow">
    <p:cove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a 4"/>
          <p:cNvGraphicFramePr>
            <a:graphicFrameLocks noGrp="1"/>
          </p:cNvGraphicFramePr>
          <p:nvPr>
            <p:extLst/>
          </p:nvPr>
        </p:nvGraphicFramePr>
        <p:xfrm>
          <a:off x="1523997" y="79375"/>
          <a:ext cx="9144002" cy="6740526"/>
        </p:xfrm>
        <a:graphic>
          <a:graphicData uri="http://schemas.openxmlformats.org/drawingml/2006/table">
            <a:tbl>
              <a:tblPr firstRow="1" bandRow="1">
                <a:tableStyleId>{5C22544A-7EE6-4342-B048-85BDC9FD1C3A}</a:tableStyleId>
              </a:tblPr>
              <a:tblGrid>
                <a:gridCol w="1306286">
                  <a:extLst>
                    <a:ext uri="{9D8B030D-6E8A-4147-A177-3AD203B41FA5}">
                      <a16:colId xmlns:a16="http://schemas.microsoft.com/office/drawing/2014/main" val="20000"/>
                    </a:ext>
                  </a:extLst>
                </a:gridCol>
                <a:gridCol w="130628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306286">
                  <a:extLst>
                    <a:ext uri="{9D8B030D-6E8A-4147-A177-3AD203B41FA5}">
                      <a16:colId xmlns:a16="http://schemas.microsoft.com/office/drawing/2014/main" val="20003"/>
                    </a:ext>
                  </a:extLst>
                </a:gridCol>
                <a:gridCol w="1306286">
                  <a:extLst>
                    <a:ext uri="{9D8B030D-6E8A-4147-A177-3AD203B41FA5}">
                      <a16:colId xmlns:a16="http://schemas.microsoft.com/office/drawing/2014/main" val="20004"/>
                    </a:ext>
                  </a:extLst>
                </a:gridCol>
                <a:gridCol w="1306286">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54862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000" b="1" dirty="0">
                          <a:solidFill>
                            <a:schemeClr val="tx1"/>
                          </a:solidFill>
                        </a:rPr>
                        <a:t>Secretaria</a:t>
                      </a:r>
                    </a:p>
                  </a:txBody>
                  <a:tcPr marL="91438" marR="91438"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000" b="1" dirty="0" err="1">
                          <a:solidFill>
                            <a:schemeClr val="tx1"/>
                          </a:solidFill>
                        </a:rPr>
                        <a:t>Órgão</a:t>
                      </a:r>
                      <a:r>
                        <a:rPr lang="en-US" sz="1000" b="1" dirty="0">
                          <a:solidFill>
                            <a:schemeClr val="tx1"/>
                          </a:solidFill>
                        </a:rPr>
                        <a:t> </a:t>
                      </a:r>
                      <a:r>
                        <a:rPr lang="en-US" sz="1000" b="1" dirty="0" err="1">
                          <a:solidFill>
                            <a:schemeClr val="tx1"/>
                          </a:solidFill>
                        </a:rPr>
                        <a:t>Técnico</a:t>
                      </a:r>
                      <a:endParaRPr lang="pt-BR" sz="1000" b="1" dirty="0">
                        <a:solidFill>
                          <a:schemeClr val="tx1"/>
                        </a:solidFill>
                      </a:endParaRPr>
                    </a:p>
                  </a:txBody>
                  <a:tcPr marL="91438" marR="91438"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1" dirty="0" err="1">
                          <a:solidFill>
                            <a:schemeClr val="tx1"/>
                          </a:solidFill>
                        </a:rPr>
                        <a:t>Procuradoria</a:t>
                      </a:r>
                      <a:endParaRPr lang="pt-BR" sz="1000" b="1" dirty="0">
                        <a:solidFill>
                          <a:schemeClr val="tx1"/>
                        </a:solidFill>
                      </a:endParaRPr>
                    </a:p>
                  </a:txBody>
                  <a:tcPr marL="91438" marR="91438"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000" b="1" dirty="0" err="1">
                          <a:solidFill>
                            <a:schemeClr val="tx1"/>
                          </a:solidFill>
                        </a:rPr>
                        <a:t>Fazenda</a:t>
                      </a:r>
                      <a:endParaRPr lang="pt-BR" sz="1000" b="1" dirty="0">
                        <a:solidFill>
                          <a:schemeClr val="tx1"/>
                        </a:solidFill>
                      </a:endParaRPr>
                    </a:p>
                  </a:txBody>
                  <a:tcPr marL="91438" marR="91438"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1000" b="1" dirty="0">
                          <a:solidFill>
                            <a:schemeClr val="tx1"/>
                          </a:solidFill>
                        </a:rPr>
                        <a:t>Gestor da Parceria</a:t>
                      </a:r>
                    </a:p>
                    <a:p>
                      <a:pPr algn="ctr"/>
                      <a:endParaRPr lang="pt-BR" sz="1000" b="1" dirty="0">
                        <a:solidFill>
                          <a:schemeClr val="tx1"/>
                        </a:solidFill>
                      </a:endParaRPr>
                    </a:p>
                  </a:txBody>
                  <a:tcPr marL="91438" marR="91438"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1" dirty="0" err="1">
                          <a:solidFill>
                            <a:schemeClr val="tx1"/>
                          </a:solidFill>
                        </a:rPr>
                        <a:t>Comissão</a:t>
                      </a:r>
                      <a:r>
                        <a:rPr lang="en-US" sz="1000" b="1" dirty="0">
                          <a:solidFill>
                            <a:schemeClr val="tx1"/>
                          </a:solidFill>
                        </a:rPr>
                        <a:t> de </a:t>
                      </a:r>
                      <a:r>
                        <a:rPr lang="en-US" sz="1000" b="1" dirty="0" err="1">
                          <a:solidFill>
                            <a:schemeClr val="tx1"/>
                          </a:solidFill>
                        </a:rPr>
                        <a:t>Monitoramento</a:t>
                      </a:r>
                      <a:r>
                        <a:rPr lang="en-US" sz="1000" b="1" dirty="0">
                          <a:solidFill>
                            <a:schemeClr val="tx1"/>
                          </a:solidFill>
                        </a:rPr>
                        <a:t> e </a:t>
                      </a:r>
                      <a:r>
                        <a:rPr lang="en-US" sz="1000" b="1" dirty="0" err="1">
                          <a:solidFill>
                            <a:schemeClr val="tx1"/>
                          </a:solidFill>
                        </a:rPr>
                        <a:t>Avaliação</a:t>
                      </a:r>
                      <a:endParaRPr lang="pt-BR" sz="1000" b="1" dirty="0">
                        <a:solidFill>
                          <a:schemeClr val="tx1"/>
                        </a:solidFill>
                      </a:endParaRPr>
                    </a:p>
                  </a:txBody>
                  <a:tcPr marL="91438" marR="91438"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t-BR" sz="900" b="1" dirty="0">
                          <a:solidFill>
                            <a:schemeClr val="tx1"/>
                          </a:solidFill>
                        </a:rPr>
                        <a:t>OSC</a:t>
                      </a:r>
                    </a:p>
                  </a:txBody>
                  <a:tcPr marL="91438" marR="91438" marT="45714" marB="4571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0"/>
                  </a:ext>
                </a:extLst>
              </a:tr>
              <a:tr h="702216">
                <a:tc>
                  <a:txBody>
                    <a:bodyPr/>
                    <a:lstStyle/>
                    <a:p>
                      <a:endParaRPr lang="pt-BR" sz="1800" dirty="0">
                        <a:solidFill>
                          <a:schemeClr val="tx1"/>
                        </a:solidFill>
                      </a:endParaRPr>
                    </a:p>
                  </a:txBody>
                  <a:tcPr marL="91438" marR="9143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800" dirty="0">
                        <a:solidFill>
                          <a:schemeClr val="tx1"/>
                        </a:solidFill>
                      </a:endParaRPr>
                    </a:p>
                  </a:txBody>
                  <a:tcPr marL="91438" marR="9143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800" dirty="0"/>
                    </a:p>
                  </a:txBody>
                  <a:tcPr marL="91438" marR="9143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800" dirty="0">
                        <a:solidFill>
                          <a:schemeClr val="tx1"/>
                        </a:solidFill>
                      </a:endParaRPr>
                    </a:p>
                  </a:txBody>
                  <a:tcPr marL="91438" marR="9143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800" dirty="0">
                        <a:solidFill>
                          <a:schemeClr val="tx1"/>
                        </a:solidFill>
                      </a:endParaRPr>
                    </a:p>
                  </a:txBody>
                  <a:tcPr marL="91438" marR="9143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000" dirty="0">
                        <a:solidFill>
                          <a:schemeClr val="tx1"/>
                        </a:solidFill>
                      </a:endParaRPr>
                    </a:p>
                  </a:txBody>
                  <a:tcPr marL="91438" marR="9143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000" dirty="0">
                        <a:solidFill>
                          <a:schemeClr val="tx1"/>
                        </a:solidFill>
                      </a:endParaRPr>
                    </a:p>
                  </a:txBody>
                  <a:tcPr marL="91438" marR="9143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738217">
                <a:tc>
                  <a:txBody>
                    <a:bodyPr/>
                    <a:lstStyle/>
                    <a:p>
                      <a:endParaRPr lang="pt-BR" sz="1800" dirty="0">
                        <a:solidFill>
                          <a:schemeClr val="tx1"/>
                        </a:solidFill>
                      </a:endParaRPr>
                    </a:p>
                  </a:txBody>
                  <a:tcPr marL="91438" marR="9143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800" dirty="0">
                        <a:solidFill>
                          <a:schemeClr val="tx1"/>
                        </a:solidFill>
                      </a:endParaRPr>
                    </a:p>
                  </a:txBody>
                  <a:tcPr marL="91438" marR="9143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800" dirty="0"/>
                    </a:p>
                  </a:txBody>
                  <a:tcPr marL="91438" marR="9143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800" dirty="0">
                        <a:solidFill>
                          <a:schemeClr val="tx1"/>
                        </a:solidFill>
                      </a:endParaRPr>
                    </a:p>
                  </a:txBody>
                  <a:tcPr marL="91438" marR="9143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800" dirty="0">
                        <a:solidFill>
                          <a:schemeClr val="tx1"/>
                        </a:solidFill>
                      </a:endParaRPr>
                    </a:p>
                  </a:txBody>
                  <a:tcPr marL="91438" marR="9143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000" dirty="0">
                        <a:solidFill>
                          <a:schemeClr val="tx1"/>
                        </a:solidFill>
                      </a:endParaRPr>
                    </a:p>
                  </a:txBody>
                  <a:tcPr marL="91438" marR="9143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000" dirty="0">
                        <a:solidFill>
                          <a:schemeClr val="tx1"/>
                        </a:solidFill>
                      </a:endParaRPr>
                    </a:p>
                  </a:txBody>
                  <a:tcPr marL="91438" marR="9143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626038">
                <a:tc>
                  <a:txBody>
                    <a:bodyPr/>
                    <a:lstStyle/>
                    <a:p>
                      <a:endParaRPr lang="pt-BR" sz="1800" dirty="0">
                        <a:solidFill>
                          <a:schemeClr val="tx1"/>
                        </a:solidFill>
                      </a:endParaRPr>
                    </a:p>
                  </a:txBody>
                  <a:tcPr marL="91438" marR="9143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800" dirty="0">
                        <a:solidFill>
                          <a:schemeClr val="tx1"/>
                        </a:solidFill>
                      </a:endParaRPr>
                    </a:p>
                  </a:txBody>
                  <a:tcPr marL="91438" marR="9143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800" dirty="0"/>
                    </a:p>
                  </a:txBody>
                  <a:tcPr marL="91438" marR="9143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800" dirty="0">
                        <a:solidFill>
                          <a:schemeClr val="tx1"/>
                        </a:solidFill>
                      </a:endParaRPr>
                    </a:p>
                  </a:txBody>
                  <a:tcPr marL="91438" marR="9143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800" dirty="0">
                        <a:solidFill>
                          <a:schemeClr val="tx1"/>
                        </a:solidFill>
                      </a:endParaRPr>
                    </a:p>
                  </a:txBody>
                  <a:tcPr marL="91438" marR="9143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000" dirty="0">
                        <a:solidFill>
                          <a:schemeClr val="tx1"/>
                        </a:solidFill>
                      </a:endParaRPr>
                    </a:p>
                  </a:txBody>
                  <a:tcPr marL="91438" marR="9143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000" dirty="0">
                        <a:solidFill>
                          <a:schemeClr val="tx1"/>
                        </a:solidFill>
                      </a:endParaRPr>
                    </a:p>
                  </a:txBody>
                  <a:tcPr marL="91438" marR="9143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789832">
                <a:tc>
                  <a:txBody>
                    <a:bodyPr/>
                    <a:lstStyle/>
                    <a:p>
                      <a:endParaRPr lang="pt-BR" sz="1800" i="1" dirty="0">
                        <a:solidFill>
                          <a:schemeClr val="tx1"/>
                        </a:solidFill>
                      </a:endParaRPr>
                    </a:p>
                  </a:txBody>
                  <a:tcPr marL="91438" marR="9143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800" dirty="0">
                        <a:solidFill>
                          <a:schemeClr val="tx1"/>
                        </a:solidFill>
                      </a:endParaRPr>
                    </a:p>
                  </a:txBody>
                  <a:tcPr marL="91438" marR="9143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800" dirty="0"/>
                    </a:p>
                  </a:txBody>
                  <a:tcPr marL="91438" marR="9143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800" dirty="0">
                        <a:solidFill>
                          <a:schemeClr val="tx1"/>
                        </a:solidFill>
                      </a:endParaRPr>
                    </a:p>
                  </a:txBody>
                  <a:tcPr marL="91438" marR="9143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800" dirty="0">
                        <a:solidFill>
                          <a:schemeClr val="tx1"/>
                        </a:solidFill>
                      </a:endParaRPr>
                    </a:p>
                  </a:txBody>
                  <a:tcPr marL="91438" marR="9143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000" dirty="0">
                        <a:solidFill>
                          <a:schemeClr val="tx1"/>
                        </a:solidFill>
                      </a:endParaRPr>
                    </a:p>
                  </a:txBody>
                  <a:tcPr marL="91438" marR="9143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000" dirty="0">
                        <a:solidFill>
                          <a:schemeClr val="tx1"/>
                        </a:solidFill>
                      </a:endParaRPr>
                    </a:p>
                  </a:txBody>
                  <a:tcPr marL="91438" marR="9143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1050989">
                <a:tc>
                  <a:txBody>
                    <a:bodyPr/>
                    <a:lstStyle/>
                    <a:p>
                      <a:endParaRPr lang="pt-BR" sz="1800" dirty="0">
                        <a:solidFill>
                          <a:schemeClr val="tx1"/>
                        </a:solidFill>
                      </a:endParaRPr>
                    </a:p>
                  </a:txBody>
                  <a:tcPr marL="91438" marR="9143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800" dirty="0">
                        <a:solidFill>
                          <a:schemeClr val="tx1"/>
                        </a:solidFill>
                      </a:endParaRPr>
                    </a:p>
                  </a:txBody>
                  <a:tcPr marL="91438" marR="9143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800" dirty="0"/>
                    </a:p>
                  </a:txBody>
                  <a:tcPr marL="91438" marR="9143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800" dirty="0">
                        <a:solidFill>
                          <a:schemeClr val="tx1"/>
                        </a:solidFill>
                      </a:endParaRPr>
                    </a:p>
                  </a:txBody>
                  <a:tcPr marL="91438" marR="9143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800" dirty="0">
                        <a:solidFill>
                          <a:schemeClr val="tx1"/>
                        </a:solidFill>
                      </a:endParaRPr>
                    </a:p>
                  </a:txBody>
                  <a:tcPr marL="91438" marR="9143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000" dirty="0">
                        <a:solidFill>
                          <a:schemeClr val="tx1"/>
                        </a:solidFill>
                      </a:endParaRPr>
                    </a:p>
                  </a:txBody>
                  <a:tcPr marL="91438" marR="9143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000" dirty="0">
                        <a:solidFill>
                          <a:schemeClr val="tx1"/>
                        </a:solidFill>
                      </a:endParaRPr>
                    </a:p>
                  </a:txBody>
                  <a:tcPr marL="91438" marR="9143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951835">
                <a:tc>
                  <a:txBody>
                    <a:bodyPr/>
                    <a:lstStyle/>
                    <a:p>
                      <a:endParaRPr lang="pt-BR" sz="1800" dirty="0">
                        <a:solidFill>
                          <a:schemeClr val="tx1"/>
                        </a:solidFill>
                      </a:endParaRPr>
                    </a:p>
                  </a:txBody>
                  <a:tcPr marL="91438" marR="9143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800" dirty="0">
                        <a:solidFill>
                          <a:schemeClr val="tx1"/>
                        </a:solidFill>
                      </a:endParaRPr>
                    </a:p>
                  </a:txBody>
                  <a:tcPr marL="91438" marR="9143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800" dirty="0"/>
                    </a:p>
                  </a:txBody>
                  <a:tcPr marL="91438" marR="9143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800" dirty="0">
                        <a:solidFill>
                          <a:schemeClr val="tx1"/>
                        </a:solidFill>
                      </a:endParaRPr>
                    </a:p>
                  </a:txBody>
                  <a:tcPr marL="91438" marR="9143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800" dirty="0">
                        <a:solidFill>
                          <a:schemeClr val="tx1"/>
                        </a:solidFill>
                      </a:endParaRPr>
                    </a:p>
                  </a:txBody>
                  <a:tcPr marL="91438" marR="9143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000" dirty="0">
                        <a:solidFill>
                          <a:schemeClr val="tx1"/>
                        </a:solidFill>
                      </a:endParaRPr>
                    </a:p>
                  </a:txBody>
                  <a:tcPr marL="91438" marR="9143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000" dirty="0">
                        <a:solidFill>
                          <a:schemeClr val="tx1"/>
                        </a:solidFill>
                      </a:endParaRPr>
                    </a:p>
                  </a:txBody>
                  <a:tcPr marL="91438" marR="9143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1332771">
                <a:tc>
                  <a:txBody>
                    <a:bodyPr/>
                    <a:lstStyle/>
                    <a:p>
                      <a:endParaRPr lang="pt-BR" sz="1800" dirty="0">
                        <a:solidFill>
                          <a:schemeClr val="tx1"/>
                        </a:solidFill>
                      </a:endParaRPr>
                    </a:p>
                  </a:txBody>
                  <a:tcPr marL="91438" marR="9143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800" dirty="0">
                        <a:solidFill>
                          <a:schemeClr val="tx1"/>
                        </a:solidFill>
                      </a:endParaRPr>
                    </a:p>
                  </a:txBody>
                  <a:tcPr marL="91438" marR="9143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800"/>
                    </a:p>
                  </a:txBody>
                  <a:tcPr marL="91438" marR="9143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800" dirty="0">
                        <a:solidFill>
                          <a:schemeClr val="tx1"/>
                        </a:solidFill>
                      </a:endParaRPr>
                    </a:p>
                  </a:txBody>
                  <a:tcPr marL="91438" marR="9143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800" dirty="0">
                        <a:solidFill>
                          <a:schemeClr val="tx1"/>
                        </a:solidFill>
                      </a:endParaRPr>
                    </a:p>
                  </a:txBody>
                  <a:tcPr marL="91438" marR="9143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000" dirty="0">
                        <a:solidFill>
                          <a:schemeClr val="tx1"/>
                        </a:solidFill>
                      </a:endParaRPr>
                    </a:p>
                  </a:txBody>
                  <a:tcPr marL="91438" marR="9143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pt-BR" sz="1000" dirty="0">
                        <a:solidFill>
                          <a:schemeClr val="tx1"/>
                        </a:solidFill>
                      </a:endParaRPr>
                    </a:p>
                  </a:txBody>
                  <a:tcPr marL="91438" marR="91438" marT="45714" marB="4571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bl>
          </a:graphicData>
        </a:graphic>
      </p:graphicFrame>
      <p:sp>
        <p:nvSpPr>
          <p:cNvPr id="43" name="Retângulo de cantos arredondados 42"/>
          <p:cNvSpPr/>
          <p:nvPr/>
        </p:nvSpPr>
        <p:spPr>
          <a:xfrm>
            <a:off x="9409113" y="765176"/>
            <a:ext cx="1033462" cy="504825"/>
          </a:xfrm>
          <a:prstGeom prst="roundRect">
            <a:avLst/>
          </a:prstGeom>
        </p:spPr>
        <p:style>
          <a:lnRef idx="3">
            <a:schemeClr val="lt1"/>
          </a:lnRef>
          <a:fillRef idx="1">
            <a:schemeClr val="accent3"/>
          </a:fillRef>
          <a:effectRef idx="1">
            <a:schemeClr val="accent3"/>
          </a:effectRef>
          <a:fontRef idx="minor">
            <a:schemeClr val="lt1"/>
          </a:fontRef>
        </p:style>
        <p:txBody>
          <a:bodyPr anchor="ctr"/>
          <a:lstStyle/>
          <a:p>
            <a:pPr algn="ctr" eaLnBrk="1" hangingPunct="1">
              <a:buClr>
                <a:srgbClr val="000000"/>
              </a:buClr>
              <a:buSzPct val="100000"/>
              <a:buFont typeface="Arial" charset="0"/>
              <a:buNone/>
              <a:defRPr/>
            </a:pPr>
            <a:r>
              <a:rPr lang="en-US" sz="1200" dirty="0">
                <a:solidFill>
                  <a:srgbClr val="FF0000"/>
                </a:solidFill>
              </a:rPr>
              <a:t>EXECUÇÃO</a:t>
            </a:r>
            <a:endParaRPr lang="pt-BR" sz="1200" dirty="0">
              <a:solidFill>
                <a:srgbClr val="FF0000"/>
              </a:solidFill>
            </a:endParaRPr>
          </a:p>
        </p:txBody>
      </p:sp>
      <p:sp>
        <p:nvSpPr>
          <p:cNvPr id="44" name="Retângulo 43"/>
          <p:cNvSpPr/>
          <p:nvPr/>
        </p:nvSpPr>
        <p:spPr>
          <a:xfrm>
            <a:off x="6850063" y="765175"/>
            <a:ext cx="1008062" cy="863600"/>
          </a:xfrm>
          <a:prstGeom prst="rect">
            <a:avLst/>
          </a:prstGeom>
          <a:solidFill>
            <a:srgbClr val="FFFF00"/>
          </a:solidFill>
          <a:ln>
            <a:solidFill>
              <a:schemeClr val="tx1"/>
            </a:solidFill>
          </a:ln>
        </p:spPr>
        <p:style>
          <a:lnRef idx="1">
            <a:schemeClr val="accent6"/>
          </a:lnRef>
          <a:fillRef idx="2">
            <a:schemeClr val="accent6"/>
          </a:fillRef>
          <a:effectRef idx="1">
            <a:schemeClr val="accent6"/>
          </a:effectRef>
          <a:fontRef idx="minor">
            <a:schemeClr val="dk1"/>
          </a:fontRef>
        </p:style>
        <p:txBody>
          <a:bodyPr anchor="ctr"/>
          <a:lstStyle/>
          <a:p>
            <a:pPr algn="ctr" eaLnBrk="1" hangingPunct="1">
              <a:buClr>
                <a:srgbClr val="000000"/>
              </a:buClr>
              <a:buSzPct val="100000"/>
              <a:buFont typeface="Arial" charset="0"/>
              <a:buNone/>
              <a:defRPr/>
            </a:pPr>
            <a:r>
              <a:rPr lang="en-US" sz="1050" dirty="0" err="1">
                <a:solidFill>
                  <a:prstClr val="black"/>
                </a:solidFill>
              </a:rPr>
              <a:t>Acompanha</a:t>
            </a:r>
            <a:endParaRPr lang="en-US" sz="1050" dirty="0">
              <a:solidFill>
                <a:prstClr val="black"/>
              </a:solidFill>
            </a:endParaRPr>
          </a:p>
          <a:p>
            <a:pPr algn="ctr" eaLnBrk="1" hangingPunct="1">
              <a:buClr>
                <a:srgbClr val="000000"/>
              </a:buClr>
              <a:buSzPct val="100000"/>
              <a:buFont typeface="Arial" charset="0"/>
              <a:buNone/>
              <a:defRPr/>
            </a:pPr>
            <a:r>
              <a:rPr lang="en-US" sz="1050" dirty="0" err="1">
                <a:solidFill>
                  <a:prstClr val="black"/>
                </a:solidFill>
              </a:rPr>
              <a:t>Fiscaliza</a:t>
            </a:r>
            <a:endParaRPr lang="en-US" sz="1050" dirty="0">
              <a:solidFill>
                <a:prstClr val="black"/>
              </a:solidFill>
            </a:endParaRPr>
          </a:p>
          <a:p>
            <a:pPr algn="ctr" eaLnBrk="1" hangingPunct="1">
              <a:buClr>
                <a:srgbClr val="000000"/>
              </a:buClr>
              <a:buSzPct val="100000"/>
              <a:buFont typeface="Arial" charset="0"/>
              <a:buNone/>
              <a:defRPr/>
            </a:pPr>
            <a:r>
              <a:rPr lang="en-US" sz="1050" dirty="0" err="1">
                <a:solidFill>
                  <a:prstClr val="black"/>
                </a:solidFill>
              </a:rPr>
              <a:t>Informa</a:t>
            </a:r>
            <a:r>
              <a:rPr lang="en-US" sz="1050" dirty="0">
                <a:solidFill>
                  <a:prstClr val="black"/>
                </a:solidFill>
              </a:rPr>
              <a:t> </a:t>
            </a:r>
            <a:r>
              <a:rPr lang="en-US" sz="1050" dirty="0" err="1">
                <a:solidFill>
                  <a:prstClr val="black"/>
                </a:solidFill>
              </a:rPr>
              <a:t>ocorrências</a:t>
            </a:r>
            <a:r>
              <a:rPr lang="en-US" sz="1050" dirty="0">
                <a:solidFill>
                  <a:prstClr val="black"/>
                </a:solidFill>
              </a:rPr>
              <a:t> à </a:t>
            </a:r>
            <a:r>
              <a:rPr lang="en-US" sz="1050" dirty="0" err="1">
                <a:solidFill>
                  <a:prstClr val="black"/>
                </a:solidFill>
              </a:rPr>
              <a:t>Secretaria</a:t>
            </a:r>
            <a:endParaRPr lang="en-US" sz="1050" dirty="0">
              <a:solidFill>
                <a:prstClr val="black"/>
              </a:solidFill>
            </a:endParaRPr>
          </a:p>
        </p:txBody>
      </p:sp>
      <p:sp>
        <p:nvSpPr>
          <p:cNvPr id="45" name="Retângulo 44"/>
          <p:cNvSpPr/>
          <p:nvPr/>
        </p:nvSpPr>
        <p:spPr>
          <a:xfrm>
            <a:off x="3143251" y="836613"/>
            <a:ext cx="1008063" cy="863600"/>
          </a:xfrm>
          <a:prstGeom prst="rect">
            <a:avLst/>
          </a:prstGeom>
          <a:solidFill>
            <a:srgbClr val="FFFF00"/>
          </a:solidFill>
          <a:ln>
            <a:solidFill>
              <a:schemeClr val="tx1"/>
            </a:solidFill>
          </a:ln>
        </p:spPr>
        <p:style>
          <a:lnRef idx="1">
            <a:schemeClr val="accent6"/>
          </a:lnRef>
          <a:fillRef idx="2">
            <a:schemeClr val="accent6"/>
          </a:fillRef>
          <a:effectRef idx="1">
            <a:schemeClr val="accent6"/>
          </a:effectRef>
          <a:fontRef idx="minor">
            <a:schemeClr val="dk1"/>
          </a:fontRef>
        </p:style>
        <p:txBody>
          <a:bodyPr anchor="ctr"/>
          <a:lstStyle/>
          <a:p>
            <a:pPr algn="ctr" eaLnBrk="1" hangingPunct="1">
              <a:buClr>
                <a:srgbClr val="000000"/>
              </a:buClr>
              <a:buSzPct val="100000"/>
              <a:buFont typeface="Arial" charset="0"/>
              <a:buNone/>
              <a:defRPr/>
            </a:pPr>
            <a:r>
              <a:rPr lang="en-US" sz="1050" dirty="0" err="1">
                <a:solidFill>
                  <a:prstClr val="black"/>
                </a:solidFill>
              </a:rPr>
              <a:t>Relatório</a:t>
            </a:r>
            <a:r>
              <a:rPr lang="en-US" sz="1050" dirty="0">
                <a:solidFill>
                  <a:prstClr val="black"/>
                </a:solidFill>
              </a:rPr>
              <a:t> </a:t>
            </a:r>
            <a:r>
              <a:rPr lang="en-US" sz="1050" dirty="0" err="1">
                <a:solidFill>
                  <a:prstClr val="black"/>
                </a:solidFill>
              </a:rPr>
              <a:t>Técnico</a:t>
            </a:r>
            <a:endParaRPr lang="pt-BR" sz="1050" dirty="0">
              <a:solidFill>
                <a:prstClr val="black"/>
              </a:solidFill>
            </a:endParaRPr>
          </a:p>
        </p:txBody>
      </p:sp>
      <p:sp>
        <p:nvSpPr>
          <p:cNvPr id="47" name="Retângulo 46"/>
          <p:cNvSpPr/>
          <p:nvPr/>
        </p:nvSpPr>
        <p:spPr>
          <a:xfrm>
            <a:off x="1774826" y="1125539"/>
            <a:ext cx="1008063" cy="719137"/>
          </a:xfrm>
          <a:prstGeom prst="rect">
            <a:avLst/>
          </a:prstGeom>
          <a:solidFill>
            <a:srgbClr val="FFFF00"/>
          </a:solidFill>
          <a:ln>
            <a:solidFill>
              <a:schemeClr val="tx1"/>
            </a:solidFill>
          </a:ln>
        </p:spPr>
        <p:style>
          <a:lnRef idx="1">
            <a:schemeClr val="accent6"/>
          </a:lnRef>
          <a:fillRef idx="2">
            <a:schemeClr val="accent6"/>
          </a:fillRef>
          <a:effectRef idx="1">
            <a:schemeClr val="accent6"/>
          </a:effectRef>
          <a:fontRef idx="minor">
            <a:schemeClr val="dk1"/>
          </a:fontRef>
        </p:style>
        <p:txBody>
          <a:bodyPr anchor="ctr"/>
          <a:lstStyle/>
          <a:p>
            <a:pPr algn="ctr" eaLnBrk="1" hangingPunct="1">
              <a:buClr>
                <a:srgbClr val="000000"/>
              </a:buClr>
              <a:buSzPct val="100000"/>
              <a:buFont typeface="Arial" charset="0"/>
              <a:buNone/>
              <a:defRPr/>
            </a:pPr>
            <a:r>
              <a:rPr lang="en-US" sz="1050" dirty="0" err="1">
                <a:solidFill>
                  <a:prstClr val="black"/>
                </a:solidFill>
              </a:rPr>
              <a:t>Assina</a:t>
            </a:r>
            <a:r>
              <a:rPr lang="en-US" sz="1050" dirty="0">
                <a:solidFill>
                  <a:prstClr val="black"/>
                </a:solidFill>
              </a:rPr>
              <a:t> </a:t>
            </a:r>
            <a:r>
              <a:rPr lang="en-US" sz="1050" dirty="0" err="1">
                <a:solidFill>
                  <a:prstClr val="black"/>
                </a:solidFill>
              </a:rPr>
              <a:t>Relatório</a:t>
            </a:r>
            <a:r>
              <a:rPr lang="en-US" sz="1050" dirty="0">
                <a:solidFill>
                  <a:prstClr val="black"/>
                </a:solidFill>
              </a:rPr>
              <a:t>  e </a:t>
            </a:r>
            <a:r>
              <a:rPr lang="en-US" sz="1050" dirty="0" err="1">
                <a:solidFill>
                  <a:prstClr val="black"/>
                </a:solidFill>
              </a:rPr>
              <a:t>Submete</a:t>
            </a:r>
            <a:r>
              <a:rPr lang="en-US" sz="1050" dirty="0">
                <a:solidFill>
                  <a:prstClr val="black"/>
                </a:solidFill>
              </a:rPr>
              <a:t> à </a:t>
            </a:r>
            <a:r>
              <a:rPr lang="en-US" sz="1050" dirty="0" err="1">
                <a:solidFill>
                  <a:prstClr val="black"/>
                </a:solidFill>
              </a:rPr>
              <a:t>Homologação</a:t>
            </a:r>
            <a:endParaRPr lang="pt-BR" sz="1050" dirty="0">
              <a:solidFill>
                <a:prstClr val="black"/>
              </a:solidFill>
            </a:endParaRPr>
          </a:p>
        </p:txBody>
      </p:sp>
      <p:sp>
        <p:nvSpPr>
          <p:cNvPr id="49" name="Retângulo 48"/>
          <p:cNvSpPr/>
          <p:nvPr/>
        </p:nvSpPr>
        <p:spPr>
          <a:xfrm>
            <a:off x="8183563" y="1989138"/>
            <a:ext cx="1008062" cy="863600"/>
          </a:xfrm>
          <a:prstGeom prst="rect">
            <a:avLst/>
          </a:prstGeom>
          <a:solidFill>
            <a:srgbClr val="FFFF00"/>
          </a:solidFill>
          <a:ln>
            <a:solidFill>
              <a:schemeClr val="tx1"/>
            </a:solidFill>
          </a:ln>
        </p:spPr>
        <p:style>
          <a:lnRef idx="1">
            <a:schemeClr val="accent6"/>
          </a:lnRef>
          <a:fillRef idx="2">
            <a:schemeClr val="accent6"/>
          </a:fillRef>
          <a:effectRef idx="1">
            <a:schemeClr val="accent6"/>
          </a:effectRef>
          <a:fontRef idx="minor">
            <a:schemeClr val="dk1"/>
          </a:fontRef>
        </p:style>
        <p:txBody>
          <a:bodyPr anchor="ctr"/>
          <a:lstStyle/>
          <a:p>
            <a:pPr algn="ctr" eaLnBrk="1" hangingPunct="1">
              <a:buClr>
                <a:srgbClr val="000000"/>
              </a:buClr>
              <a:buSzPct val="100000"/>
              <a:buFont typeface="Arial" charset="0"/>
              <a:buNone/>
              <a:defRPr/>
            </a:pPr>
            <a:r>
              <a:rPr lang="en-US" sz="1050" dirty="0" err="1">
                <a:solidFill>
                  <a:prstClr val="black"/>
                </a:solidFill>
              </a:rPr>
              <a:t>Homologa</a:t>
            </a:r>
            <a:endParaRPr lang="en-US" sz="1050" dirty="0">
              <a:solidFill>
                <a:prstClr val="black"/>
              </a:solidFill>
            </a:endParaRPr>
          </a:p>
        </p:txBody>
      </p:sp>
      <p:cxnSp>
        <p:nvCxnSpPr>
          <p:cNvPr id="4" name="Conector angulado 3"/>
          <p:cNvCxnSpPr>
            <a:stCxn id="43" idx="1"/>
          </p:cNvCxnSpPr>
          <p:nvPr/>
        </p:nvCxnSpPr>
        <p:spPr>
          <a:xfrm rot="10800000" flipV="1">
            <a:off x="7858125" y="1017589"/>
            <a:ext cx="1550988" cy="179387"/>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Conector angulado 7"/>
          <p:cNvCxnSpPr>
            <a:stCxn id="44" idx="1"/>
          </p:cNvCxnSpPr>
          <p:nvPr/>
        </p:nvCxnSpPr>
        <p:spPr>
          <a:xfrm rot="10800000" flipV="1">
            <a:off x="4151313" y="1196975"/>
            <a:ext cx="2698750" cy="71438"/>
          </a:xfrm>
          <a:prstGeom prst="bentConnector3">
            <a:avLst>
              <a:gd name="adj1" fmla="val 3494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Conector angulado 9"/>
          <p:cNvCxnSpPr>
            <a:stCxn id="45" idx="1"/>
            <a:endCxn id="47" idx="0"/>
          </p:cNvCxnSpPr>
          <p:nvPr/>
        </p:nvCxnSpPr>
        <p:spPr>
          <a:xfrm rot="10800000">
            <a:off x="2279650" y="1125539"/>
            <a:ext cx="863600" cy="142875"/>
          </a:xfrm>
          <a:prstGeom prst="bentConnector4">
            <a:avLst>
              <a:gd name="adj1" fmla="val 13453"/>
              <a:gd name="adj2" fmla="val 25873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Conector angulado 12"/>
          <p:cNvCxnSpPr>
            <a:stCxn id="47" idx="2"/>
            <a:endCxn id="59" idx="0"/>
          </p:cNvCxnSpPr>
          <p:nvPr/>
        </p:nvCxnSpPr>
        <p:spPr>
          <a:xfrm rot="16200000" flipH="1">
            <a:off x="2174877" y="1948656"/>
            <a:ext cx="244475" cy="36512"/>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59" name="Fluxograma: Decisão 58"/>
          <p:cNvSpPr/>
          <p:nvPr/>
        </p:nvSpPr>
        <p:spPr>
          <a:xfrm>
            <a:off x="1703388" y="2089150"/>
            <a:ext cx="1223962" cy="649288"/>
          </a:xfrm>
          <a:prstGeom prst="flowChartDecision">
            <a:avLst/>
          </a:prstGeom>
          <a:solidFill>
            <a:srgbClr val="FFFF00"/>
          </a:solidFill>
          <a:ln>
            <a:solidFill>
              <a:schemeClr val="tx1"/>
            </a:solidFill>
          </a:ln>
        </p:spPr>
        <p:style>
          <a:lnRef idx="1">
            <a:schemeClr val="accent6"/>
          </a:lnRef>
          <a:fillRef idx="2">
            <a:schemeClr val="accent6"/>
          </a:fillRef>
          <a:effectRef idx="1">
            <a:schemeClr val="accent6"/>
          </a:effectRef>
          <a:fontRef idx="minor">
            <a:schemeClr val="dk1"/>
          </a:fontRef>
        </p:style>
        <p:txBody>
          <a:bodyPr anchor="ctr"/>
          <a:lstStyle/>
          <a:p>
            <a:pPr algn="ctr" eaLnBrk="1" hangingPunct="1">
              <a:buClr>
                <a:srgbClr val="000000"/>
              </a:buClr>
              <a:buSzPct val="100000"/>
              <a:buFont typeface="Arial" charset="0"/>
              <a:buNone/>
              <a:defRPr/>
            </a:pPr>
            <a:r>
              <a:rPr lang="en-US" sz="800" dirty="0" err="1">
                <a:solidFill>
                  <a:prstClr val="black"/>
                </a:solidFill>
              </a:rPr>
              <a:t>Parceria</a:t>
            </a:r>
            <a:r>
              <a:rPr lang="en-US" sz="800" dirty="0">
                <a:solidFill>
                  <a:prstClr val="black"/>
                </a:solidFill>
              </a:rPr>
              <a:t> Superior a um </a:t>
            </a:r>
            <a:r>
              <a:rPr lang="en-US" sz="800" dirty="0" err="1">
                <a:solidFill>
                  <a:prstClr val="black"/>
                </a:solidFill>
              </a:rPr>
              <a:t>ano</a:t>
            </a:r>
            <a:r>
              <a:rPr lang="en-US" sz="800" dirty="0">
                <a:solidFill>
                  <a:prstClr val="black"/>
                </a:solidFill>
              </a:rPr>
              <a:t>?</a:t>
            </a:r>
          </a:p>
        </p:txBody>
      </p:sp>
      <p:sp>
        <p:nvSpPr>
          <p:cNvPr id="61" name="Retângulo 60"/>
          <p:cNvSpPr/>
          <p:nvPr/>
        </p:nvSpPr>
        <p:spPr>
          <a:xfrm>
            <a:off x="1847851" y="3141664"/>
            <a:ext cx="1008063" cy="574675"/>
          </a:xfrm>
          <a:prstGeom prst="rect">
            <a:avLst/>
          </a:prstGeom>
          <a:solidFill>
            <a:srgbClr val="FFFF00"/>
          </a:solidFill>
          <a:ln>
            <a:solidFill>
              <a:schemeClr val="tx1"/>
            </a:solidFill>
          </a:ln>
        </p:spPr>
        <p:style>
          <a:lnRef idx="1">
            <a:schemeClr val="accent6"/>
          </a:lnRef>
          <a:fillRef idx="2">
            <a:schemeClr val="accent6"/>
          </a:fillRef>
          <a:effectRef idx="1">
            <a:schemeClr val="accent6"/>
          </a:effectRef>
          <a:fontRef idx="minor">
            <a:schemeClr val="dk1"/>
          </a:fontRef>
        </p:style>
        <p:txBody>
          <a:bodyPr anchor="ctr"/>
          <a:lstStyle/>
          <a:p>
            <a:pPr algn="ctr" eaLnBrk="1" hangingPunct="1">
              <a:buClr>
                <a:srgbClr val="000000"/>
              </a:buClr>
              <a:buSzPct val="100000"/>
              <a:buFont typeface="Arial" charset="0"/>
              <a:buNone/>
              <a:defRPr/>
            </a:pPr>
            <a:r>
              <a:rPr lang="en-US" sz="1050" dirty="0" err="1">
                <a:solidFill>
                  <a:prstClr val="black"/>
                </a:solidFill>
              </a:rPr>
              <a:t>Pesquisa</a:t>
            </a:r>
            <a:r>
              <a:rPr lang="en-US" sz="1050" dirty="0">
                <a:solidFill>
                  <a:prstClr val="black"/>
                </a:solidFill>
              </a:rPr>
              <a:t>  de </a:t>
            </a:r>
            <a:r>
              <a:rPr lang="en-US" sz="1050" dirty="0" err="1">
                <a:solidFill>
                  <a:prstClr val="black"/>
                </a:solidFill>
              </a:rPr>
              <a:t>Satisfação</a:t>
            </a:r>
            <a:r>
              <a:rPr lang="en-US" sz="1050" dirty="0">
                <a:solidFill>
                  <a:prstClr val="black"/>
                </a:solidFill>
              </a:rPr>
              <a:t> com </a:t>
            </a:r>
            <a:r>
              <a:rPr lang="en-US" sz="1050" dirty="0" err="1">
                <a:solidFill>
                  <a:prstClr val="black"/>
                </a:solidFill>
              </a:rPr>
              <a:t>Usuários</a:t>
            </a:r>
            <a:endParaRPr lang="en-US" sz="1050" dirty="0">
              <a:solidFill>
                <a:prstClr val="black"/>
              </a:solidFill>
            </a:endParaRPr>
          </a:p>
        </p:txBody>
      </p:sp>
      <p:sp>
        <p:nvSpPr>
          <p:cNvPr id="62" name="CaixaDeTexto 61"/>
          <p:cNvSpPr txBox="1"/>
          <p:nvPr/>
        </p:nvSpPr>
        <p:spPr>
          <a:xfrm>
            <a:off x="1703388" y="2640013"/>
            <a:ext cx="431800" cy="254000"/>
          </a:xfrm>
          <a:prstGeom prst="rect">
            <a:avLst/>
          </a:prstGeom>
          <a:noFill/>
        </p:spPr>
        <p:txBody>
          <a:bodyPr>
            <a:spAutoFit/>
          </a:bodyPr>
          <a:lstStyle/>
          <a:p>
            <a:pPr eaLnBrk="1" hangingPunct="1">
              <a:buClr>
                <a:srgbClr val="000000"/>
              </a:buClr>
              <a:buSzPct val="100000"/>
              <a:buFont typeface="Arial" charset="0"/>
              <a:buNone/>
              <a:defRPr/>
            </a:pPr>
            <a:r>
              <a:rPr lang="en-US" sz="1050" dirty="0" err="1">
                <a:solidFill>
                  <a:prstClr val="black"/>
                </a:solidFill>
              </a:rPr>
              <a:t>Sim</a:t>
            </a:r>
            <a:endParaRPr lang="pt-BR" sz="1050" dirty="0">
              <a:solidFill>
                <a:prstClr val="black"/>
              </a:solidFill>
            </a:endParaRPr>
          </a:p>
        </p:txBody>
      </p:sp>
      <p:sp>
        <p:nvSpPr>
          <p:cNvPr id="64" name="CaixaDeTexto 63"/>
          <p:cNvSpPr txBox="1"/>
          <p:nvPr/>
        </p:nvSpPr>
        <p:spPr>
          <a:xfrm>
            <a:off x="2495550" y="1989138"/>
            <a:ext cx="431800" cy="254000"/>
          </a:xfrm>
          <a:prstGeom prst="rect">
            <a:avLst/>
          </a:prstGeom>
          <a:noFill/>
        </p:spPr>
        <p:txBody>
          <a:bodyPr>
            <a:spAutoFit/>
          </a:bodyPr>
          <a:lstStyle/>
          <a:p>
            <a:pPr eaLnBrk="1" hangingPunct="1">
              <a:buClr>
                <a:srgbClr val="000000"/>
              </a:buClr>
              <a:buSzPct val="100000"/>
              <a:buFont typeface="Arial" charset="0"/>
              <a:buNone/>
              <a:defRPr/>
            </a:pPr>
            <a:r>
              <a:rPr lang="en-US" sz="1050" dirty="0" err="1">
                <a:solidFill>
                  <a:prstClr val="black"/>
                </a:solidFill>
              </a:rPr>
              <a:t>Não</a:t>
            </a:r>
            <a:endParaRPr lang="pt-BR" sz="1050" dirty="0">
              <a:solidFill>
                <a:prstClr val="black"/>
              </a:solidFill>
            </a:endParaRPr>
          </a:p>
        </p:txBody>
      </p:sp>
      <p:cxnSp>
        <p:nvCxnSpPr>
          <p:cNvPr id="22" name="Conector angulado 21"/>
          <p:cNvCxnSpPr>
            <a:stCxn id="59" idx="3"/>
            <a:endCxn id="49" idx="1"/>
          </p:cNvCxnSpPr>
          <p:nvPr/>
        </p:nvCxnSpPr>
        <p:spPr>
          <a:xfrm>
            <a:off x="2927351" y="2413794"/>
            <a:ext cx="5256213" cy="7144"/>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Conector angulado 23"/>
          <p:cNvCxnSpPr>
            <a:stCxn id="59" idx="2"/>
            <a:endCxn id="61" idx="0"/>
          </p:cNvCxnSpPr>
          <p:nvPr/>
        </p:nvCxnSpPr>
        <p:spPr>
          <a:xfrm rot="16200000" flipH="1">
            <a:off x="2132014" y="2921794"/>
            <a:ext cx="403225" cy="36513"/>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Conector angulado 25"/>
          <p:cNvCxnSpPr>
            <a:stCxn id="61" idx="3"/>
            <a:endCxn id="49" idx="2"/>
          </p:cNvCxnSpPr>
          <p:nvPr/>
        </p:nvCxnSpPr>
        <p:spPr>
          <a:xfrm flipV="1">
            <a:off x="2855914" y="2852738"/>
            <a:ext cx="5832475" cy="576262"/>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72" name="Fluxograma: Decisão 71"/>
          <p:cNvSpPr/>
          <p:nvPr/>
        </p:nvSpPr>
        <p:spPr>
          <a:xfrm>
            <a:off x="6816725" y="2413795"/>
            <a:ext cx="1223963" cy="880269"/>
          </a:xfrm>
          <a:prstGeom prst="flowChartDecision">
            <a:avLst/>
          </a:prstGeom>
          <a:solidFill>
            <a:srgbClr val="FFFF00"/>
          </a:solidFill>
          <a:ln>
            <a:solidFill>
              <a:schemeClr val="tx1"/>
            </a:solidFill>
          </a:ln>
        </p:spPr>
        <p:style>
          <a:lnRef idx="1">
            <a:schemeClr val="accent6"/>
          </a:lnRef>
          <a:fillRef idx="2">
            <a:schemeClr val="accent6"/>
          </a:fillRef>
          <a:effectRef idx="1">
            <a:schemeClr val="accent6"/>
          </a:effectRef>
          <a:fontRef idx="minor">
            <a:schemeClr val="dk1"/>
          </a:fontRef>
        </p:style>
        <p:txBody>
          <a:bodyPr anchor="ctr"/>
          <a:lstStyle/>
          <a:p>
            <a:pPr algn="ctr" eaLnBrk="1" hangingPunct="1">
              <a:buClr>
                <a:srgbClr val="000000"/>
              </a:buClr>
              <a:buSzPct val="100000"/>
              <a:buFont typeface="Arial" charset="0"/>
              <a:buNone/>
              <a:defRPr/>
            </a:pPr>
            <a:r>
              <a:rPr lang="en-US" sz="800" dirty="0" err="1">
                <a:solidFill>
                  <a:prstClr val="black"/>
                </a:solidFill>
              </a:rPr>
              <a:t>Execução</a:t>
            </a:r>
            <a:r>
              <a:rPr lang="en-US" sz="800" dirty="0">
                <a:solidFill>
                  <a:prstClr val="black"/>
                </a:solidFill>
              </a:rPr>
              <a:t> OK?</a:t>
            </a:r>
          </a:p>
        </p:txBody>
      </p:sp>
      <p:cxnSp>
        <p:nvCxnSpPr>
          <p:cNvPr id="46149" name="Conector angulado 46148"/>
          <p:cNvCxnSpPr>
            <a:stCxn id="49" idx="0"/>
            <a:endCxn id="72" idx="0"/>
          </p:cNvCxnSpPr>
          <p:nvPr/>
        </p:nvCxnSpPr>
        <p:spPr>
          <a:xfrm rot="16200000" flipH="1" flipV="1">
            <a:off x="7845822" y="1572022"/>
            <a:ext cx="424656" cy="1258888"/>
          </a:xfrm>
          <a:prstGeom prst="bentConnector3">
            <a:avLst>
              <a:gd name="adj1" fmla="val -53832"/>
            </a:avLst>
          </a:prstGeom>
          <a:ln>
            <a:tailEnd type="arrow"/>
          </a:ln>
        </p:spPr>
        <p:style>
          <a:lnRef idx="1">
            <a:schemeClr val="accent1"/>
          </a:lnRef>
          <a:fillRef idx="0">
            <a:schemeClr val="accent1"/>
          </a:fillRef>
          <a:effectRef idx="0">
            <a:schemeClr val="accent1"/>
          </a:effectRef>
          <a:fontRef idx="minor">
            <a:schemeClr val="tx1"/>
          </a:fontRef>
        </p:style>
      </p:cxnSp>
      <p:sp>
        <p:nvSpPr>
          <p:cNvPr id="76" name="Retângulo 75"/>
          <p:cNvSpPr/>
          <p:nvPr/>
        </p:nvSpPr>
        <p:spPr>
          <a:xfrm>
            <a:off x="6907213" y="3933825"/>
            <a:ext cx="1008062" cy="431800"/>
          </a:xfrm>
          <a:prstGeom prst="rect">
            <a:avLst/>
          </a:prstGeom>
          <a:solidFill>
            <a:srgbClr val="FFFF00"/>
          </a:solidFill>
          <a:ln>
            <a:solidFill>
              <a:schemeClr val="tx1"/>
            </a:solidFill>
          </a:ln>
        </p:spPr>
        <p:style>
          <a:lnRef idx="1">
            <a:schemeClr val="accent6"/>
          </a:lnRef>
          <a:fillRef idx="2">
            <a:schemeClr val="accent6"/>
          </a:fillRef>
          <a:effectRef idx="1">
            <a:schemeClr val="accent6"/>
          </a:effectRef>
          <a:fontRef idx="minor">
            <a:schemeClr val="dk1"/>
          </a:fontRef>
        </p:style>
        <p:txBody>
          <a:bodyPr anchor="ctr"/>
          <a:lstStyle/>
          <a:p>
            <a:pPr algn="ctr" eaLnBrk="1" hangingPunct="1">
              <a:buClr>
                <a:srgbClr val="000000"/>
              </a:buClr>
              <a:buSzPct val="100000"/>
              <a:buFont typeface="Arial" charset="0"/>
              <a:buNone/>
              <a:defRPr/>
            </a:pPr>
            <a:r>
              <a:rPr lang="en-US" sz="1050" dirty="0" err="1">
                <a:solidFill>
                  <a:prstClr val="black"/>
                </a:solidFill>
              </a:rPr>
              <a:t>Comunica</a:t>
            </a:r>
            <a:r>
              <a:rPr lang="en-US" sz="1050" dirty="0">
                <a:solidFill>
                  <a:prstClr val="black"/>
                </a:solidFill>
              </a:rPr>
              <a:t> a </a:t>
            </a:r>
            <a:r>
              <a:rPr lang="en-US" sz="1050" dirty="0" err="1">
                <a:solidFill>
                  <a:prstClr val="black"/>
                </a:solidFill>
              </a:rPr>
              <a:t>Autoridade</a:t>
            </a:r>
            <a:endParaRPr lang="en-US" sz="1050" dirty="0">
              <a:solidFill>
                <a:prstClr val="black"/>
              </a:solidFill>
            </a:endParaRPr>
          </a:p>
          <a:p>
            <a:pPr algn="ctr" eaLnBrk="1" hangingPunct="1">
              <a:buClr>
                <a:srgbClr val="000000"/>
              </a:buClr>
              <a:buSzPct val="100000"/>
              <a:buFont typeface="Arial" charset="0"/>
              <a:buNone/>
              <a:defRPr/>
            </a:pPr>
            <a:endParaRPr lang="en-US" sz="1050" dirty="0">
              <a:solidFill>
                <a:prstClr val="black"/>
              </a:solidFill>
            </a:endParaRPr>
          </a:p>
        </p:txBody>
      </p:sp>
      <p:sp>
        <p:nvSpPr>
          <p:cNvPr id="77" name="Retângulo 76"/>
          <p:cNvSpPr/>
          <p:nvPr/>
        </p:nvSpPr>
        <p:spPr>
          <a:xfrm>
            <a:off x="1847851" y="5157788"/>
            <a:ext cx="1008063" cy="431800"/>
          </a:xfrm>
          <a:prstGeom prst="rect">
            <a:avLst/>
          </a:prstGeom>
          <a:solidFill>
            <a:srgbClr val="FFFF00"/>
          </a:solidFill>
          <a:ln>
            <a:solidFill>
              <a:schemeClr val="tx1"/>
            </a:solidFill>
          </a:ln>
        </p:spPr>
        <p:style>
          <a:lnRef idx="1">
            <a:schemeClr val="accent6"/>
          </a:lnRef>
          <a:fillRef idx="2">
            <a:schemeClr val="accent6"/>
          </a:fillRef>
          <a:effectRef idx="1">
            <a:schemeClr val="accent6"/>
          </a:effectRef>
          <a:fontRef idx="minor">
            <a:schemeClr val="dk1"/>
          </a:fontRef>
        </p:style>
        <p:txBody>
          <a:bodyPr anchor="ctr"/>
          <a:lstStyle/>
          <a:p>
            <a:pPr algn="ctr" eaLnBrk="1" hangingPunct="1">
              <a:buClr>
                <a:srgbClr val="000000"/>
              </a:buClr>
              <a:buSzPct val="100000"/>
              <a:buFont typeface="Arial" charset="0"/>
              <a:buNone/>
              <a:defRPr/>
            </a:pPr>
            <a:r>
              <a:rPr lang="en-US" sz="1050" dirty="0" err="1">
                <a:solidFill>
                  <a:prstClr val="black"/>
                </a:solidFill>
              </a:rPr>
              <a:t>Notifica</a:t>
            </a:r>
            <a:r>
              <a:rPr lang="en-US" sz="1050" dirty="0">
                <a:solidFill>
                  <a:prstClr val="black"/>
                </a:solidFill>
              </a:rPr>
              <a:t> </a:t>
            </a:r>
            <a:r>
              <a:rPr lang="en-US" sz="1050" dirty="0" err="1">
                <a:solidFill>
                  <a:prstClr val="black"/>
                </a:solidFill>
              </a:rPr>
              <a:t>sobre</a:t>
            </a:r>
            <a:r>
              <a:rPr lang="en-US" sz="1050" dirty="0">
                <a:solidFill>
                  <a:prstClr val="black"/>
                </a:solidFill>
              </a:rPr>
              <a:t> </a:t>
            </a:r>
            <a:r>
              <a:rPr lang="en-US" sz="1050" dirty="0" err="1">
                <a:solidFill>
                  <a:prstClr val="black"/>
                </a:solidFill>
              </a:rPr>
              <a:t>Providências</a:t>
            </a:r>
            <a:endParaRPr lang="en-US" sz="1050" dirty="0">
              <a:solidFill>
                <a:prstClr val="black"/>
              </a:solidFill>
            </a:endParaRPr>
          </a:p>
        </p:txBody>
      </p:sp>
      <p:cxnSp>
        <p:nvCxnSpPr>
          <p:cNvPr id="46155" name="Conector angulado 46154"/>
          <p:cNvCxnSpPr>
            <a:stCxn id="76" idx="1"/>
            <a:endCxn id="77" idx="3"/>
          </p:cNvCxnSpPr>
          <p:nvPr/>
        </p:nvCxnSpPr>
        <p:spPr>
          <a:xfrm rot="10800000" flipV="1">
            <a:off x="2855913" y="4149726"/>
            <a:ext cx="4051300" cy="1223963"/>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sp>
        <p:nvSpPr>
          <p:cNvPr id="80" name="Retângulo 79"/>
          <p:cNvSpPr/>
          <p:nvPr/>
        </p:nvSpPr>
        <p:spPr>
          <a:xfrm>
            <a:off x="9336361" y="2997200"/>
            <a:ext cx="1152253" cy="863600"/>
          </a:xfrm>
          <a:prstGeom prst="rect">
            <a:avLst/>
          </a:prstGeom>
          <a:solidFill>
            <a:srgbClr val="FFFF00"/>
          </a:solidFill>
          <a:ln>
            <a:solidFill>
              <a:schemeClr val="tx1"/>
            </a:solidFill>
          </a:ln>
        </p:spPr>
        <p:style>
          <a:lnRef idx="1">
            <a:schemeClr val="accent6"/>
          </a:lnRef>
          <a:fillRef idx="2">
            <a:schemeClr val="accent6"/>
          </a:fillRef>
          <a:effectRef idx="1">
            <a:schemeClr val="accent6"/>
          </a:effectRef>
          <a:fontRef idx="minor">
            <a:schemeClr val="dk1"/>
          </a:fontRef>
        </p:style>
        <p:txBody>
          <a:bodyPr anchor="ctr"/>
          <a:lstStyle/>
          <a:p>
            <a:pPr algn="ctr" eaLnBrk="1" hangingPunct="1">
              <a:buClr>
                <a:srgbClr val="000000"/>
              </a:buClr>
              <a:buSzPct val="100000"/>
              <a:buFont typeface="Arial" charset="0"/>
              <a:buNone/>
              <a:defRPr/>
            </a:pPr>
            <a:r>
              <a:rPr lang="en-US" sz="1050" dirty="0">
                <a:solidFill>
                  <a:prstClr val="black"/>
                </a:solidFill>
              </a:rPr>
              <a:t>Sana as </a:t>
            </a:r>
            <a:r>
              <a:rPr lang="en-US" sz="1050" dirty="0" err="1">
                <a:solidFill>
                  <a:prstClr val="black"/>
                </a:solidFill>
              </a:rPr>
              <a:t>Irregularidades</a:t>
            </a:r>
            <a:endParaRPr lang="en-US" sz="1050" dirty="0">
              <a:solidFill>
                <a:prstClr val="black"/>
              </a:solidFill>
            </a:endParaRPr>
          </a:p>
        </p:txBody>
      </p:sp>
      <p:cxnSp>
        <p:nvCxnSpPr>
          <p:cNvPr id="46157" name="Conector angulado 46156"/>
          <p:cNvCxnSpPr>
            <a:stCxn id="77" idx="2"/>
            <a:endCxn id="80" idx="2"/>
          </p:cNvCxnSpPr>
          <p:nvPr/>
        </p:nvCxnSpPr>
        <p:spPr>
          <a:xfrm rot="5400000" flipH="1" flipV="1">
            <a:off x="5267790" y="944892"/>
            <a:ext cx="1728788" cy="7560605"/>
          </a:xfrm>
          <a:prstGeom prst="bentConnector3">
            <a:avLst>
              <a:gd name="adj1" fmla="val -1322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6160" name="Conector angulado 46159"/>
          <p:cNvCxnSpPr>
            <a:stCxn id="72" idx="2"/>
            <a:endCxn id="76" idx="0"/>
          </p:cNvCxnSpPr>
          <p:nvPr/>
        </p:nvCxnSpPr>
        <p:spPr>
          <a:xfrm rot="5400000">
            <a:off x="7100094" y="3605213"/>
            <a:ext cx="639762" cy="17462"/>
          </a:xfrm>
          <a:prstGeom prst="bentConnector3">
            <a:avLst/>
          </a:prstGeom>
          <a:ln>
            <a:tailEnd type="arrow"/>
          </a:ln>
        </p:spPr>
        <p:style>
          <a:lnRef idx="3">
            <a:schemeClr val="accent2"/>
          </a:lnRef>
          <a:fillRef idx="0">
            <a:schemeClr val="accent2"/>
          </a:fillRef>
          <a:effectRef idx="2">
            <a:schemeClr val="accent2"/>
          </a:effectRef>
          <a:fontRef idx="minor">
            <a:schemeClr val="tx1"/>
          </a:fontRef>
        </p:style>
      </p:cxnSp>
      <p:sp>
        <p:nvSpPr>
          <p:cNvPr id="92" name="Retângulo 91"/>
          <p:cNvSpPr/>
          <p:nvPr/>
        </p:nvSpPr>
        <p:spPr>
          <a:xfrm>
            <a:off x="1847851" y="4005263"/>
            <a:ext cx="1008063" cy="576262"/>
          </a:xfrm>
          <a:prstGeom prst="rect">
            <a:avLst/>
          </a:prstGeom>
          <a:solidFill>
            <a:srgbClr val="FFFF00"/>
          </a:solidFill>
          <a:ln>
            <a:solidFill>
              <a:schemeClr val="tx1"/>
            </a:solidFill>
          </a:ln>
        </p:spPr>
        <p:style>
          <a:lnRef idx="1">
            <a:schemeClr val="accent6"/>
          </a:lnRef>
          <a:fillRef idx="2">
            <a:schemeClr val="accent6"/>
          </a:fillRef>
          <a:effectRef idx="1">
            <a:schemeClr val="accent6"/>
          </a:effectRef>
          <a:fontRef idx="minor">
            <a:schemeClr val="dk1"/>
          </a:fontRef>
        </p:style>
        <p:txBody>
          <a:bodyPr anchor="ctr"/>
          <a:lstStyle/>
          <a:p>
            <a:pPr algn="ctr" eaLnBrk="1" hangingPunct="1">
              <a:buClr>
                <a:srgbClr val="000000"/>
              </a:buClr>
              <a:buSzPct val="100000"/>
              <a:buFont typeface="Arial" charset="0"/>
              <a:buNone/>
              <a:defRPr/>
            </a:pPr>
            <a:r>
              <a:rPr lang="en-US" sz="1050" dirty="0" err="1">
                <a:solidFill>
                  <a:prstClr val="black"/>
                </a:solidFill>
              </a:rPr>
              <a:t>Autoriza</a:t>
            </a:r>
            <a:r>
              <a:rPr lang="en-US" sz="1050" dirty="0">
                <a:solidFill>
                  <a:prstClr val="black"/>
                </a:solidFill>
              </a:rPr>
              <a:t> </a:t>
            </a:r>
            <a:r>
              <a:rPr lang="en-US" sz="1050" dirty="0" err="1">
                <a:solidFill>
                  <a:prstClr val="black"/>
                </a:solidFill>
              </a:rPr>
              <a:t>Liberação</a:t>
            </a:r>
            <a:r>
              <a:rPr lang="en-US" sz="1050" dirty="0">
                <a:solidFill>
                  <a:prstClr val="black"/>
                </a:solidFill>
              </a:rPr>
              <a:t> dos </a:t>
            </a:r>
            <a:r>
              <a:rPr lang="en-US" sz="1050" dirty="0" err="1">
                <a:solidFill>
                  <a:prstClr val="black"/>
                </a:solidFill>
              </a:rPr>
              <a:t>Recursos</a:t>
            </a:r>
            <a:endParaRPr lang="en-US" sz="1050" dirty="0">
              <a:solidFill>
                <a:prstClr val="black"/>
              </a:solidFill>
            </a:endParaRPr>
          </a:p>
        </p:txBody>
      </p:sp>
      <p:cxnSp>
        <p:nvCxnSpPr>
          <p:cNvPr id="46170" name="Conector angulado 46169"/>
          <p:cNvCxnSpPr>
            <a:stCxn id="72" idx="1"/>
            <a:endCxn id="92" idx="3"/>
          </p:cNvCxnSpPr>
          <p:nvPr/>
        </p:nvCxnSpPr>
        <p:spPr>
          <a:xfrm rot="10800000" flipV="1">
            <a:off x="2855915" y="2853929"/>
            <a:ext cx="3960811" cy="1439465"/>
          </a:xfrm>
          <a:prstGeom prst="bentConnector3">
            <a:avLst>
              <a:gd name="adj1" fmla="val 50000"/>
            </a:avLst>
          </a:prstGeom>
          <a:ln>
            <a:tailEnd type="arrow"/>
          </a:ln>
        </p:spPr>
        <p:style>
          <a:lnRef idx="3">
            <a:schemeClr val="accent1"/>
          </a:lnRef>
          <a:fillRef idx="0">
            <a:schemeClr val="accent1"/>
          </a:fillRef>
          <a:effectRef idx="2">
            <a:schemeClr val="accent1"/>
          </a:effectRef>
          <a:fontRef idx="minor">
            <a:schemeClr val="tx1"/>
          </a:fontRef>
        </p:style>
      </p:cxnSp>
      <p:sp>
        <p:nvSpPr>
          <p:cNvPr id="101" name="CaixaDeTexto 100"/>
          <p:cNvSpPr txBox="1"/>
          <p:nvPr/>
        </p:nvSpPr>
        <p:spPr>
          <a:xfrm>
            <a:off x="7032625" y="3246438"/>
            <a:ext cx="431800" cy="254000"/>
          </a:xfrm>
          <a:prstGeom prst="rect">
            <a:avLst/>
          </a:prstGeom>
          <a:noFill/>
        </p:spPr>
        <p:txBody>
          <a:bodyPr>
            <a:spAutoFit/>
          </a:bodyPr>
          <a:lstStyle/>
          <a:p>
            <a:pPr eaLnBrk="1" hangingPunct="1">
              <a:buClr>
                <a:srgbClr val="000000"/>
              </a:buClr>
              <a:buSzPct val="100000"/>
              <a:buFont typeface="Arial" charset="0"/>
              <a:buNone/>
              <a:defRPr/>
            </a:pPr>
            <a:r>
              <a:rPr lang="en-US" sz="1050" dirty="0" err="1">
                <a:solidFill>
                  <a:prstClr val="black"/>
                </a:solidFill>
              </a:rPr>
              <a:t>Não</a:t>
            </a:r>
            <a:endParaRPr lang="pt-BR" sz="1050" dirty="0">
              <a:solidFill>
                <a:prstClr val="black"/>
              </a:solidFill>
            </a:endParaRPr>
          </a:p>
        </p:txBody>
      </p:sp>
      <p:sp>
        <p:nvSpPr>
          <p:cNvPr id="102" name="CaixaDeTexto 101"/>
          <p:cNvSpPr txBox="1"/>
          <p:nvPr/>
        </p:nvSpPr>
        <p:spPr>
          <a:xfrm>
            <a:off x="6383338" y="2781300"/>
            <a:ext cx="431800" cy="254000"/>
          </a:xfrm>
          <a:prstGeom prst="rect">
            <a:avLst/>
          </a:prstGeom>
          <a:noFill/>
        </p:spPr>
        <p:txBody>
          <a:bodyPr>
            <a:spAutoFit/>
          </a:bodyPr>
          <a:lstStyle/>
          <a:p>
            <a:pPr eaLnBrk="1" hangingPunct="1">
              <a:buClr>
                <a:srgbClr val="000000"/>
              </a:buClr>
              <a:buSzPct val="100000"/>
              <a:buFont typeface="Arial" charset="0"/>
              <a:buNone/>
              <a:defRPr/>
            </a:pPr>
            <a:r>
              <a:rPr lang="en-US" sz="1050" dirty="0" err="1">
                <a:solidFill>
                  <a:prstClr val="black"/>
                </a:solidFill>
              </a:rPr>
              <a:t>Sim</a:t>
            </a:r>
            <a:endParaRPr lang="pt-BR" sz="1050" dirty="0">
              <a:solidFill>
                <a:prstClr val="black"/>
              </a:solidFill>
            </a:endParaRPr>
          </a:p>
        </p:txBody>
      </p:sp>
      <p:cxnSp>
        <p:nvCxnSpPr>
          <p:cNvPr id="50180" name="Conector angulado 50179"/>
          <p:cNvCxnSpPr>
            <a:stCxn id="80" idx="1"/>
            <a:endCxn id="112" idx="3"/>
          </p:cNvCxnSpPr>
          <p:nvPr/>
        </p:nvCxnSpPr>
        <p:spPr>
          <a:xfrm rot="10800000" flipV="1">
            <a:off x="8183565" y="3429000"/>
            <a:ext cx="1152797" cy="1602582"/>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112" name="Fluxograma: Decisão 111"/>
          <p:cNvSpPr/>
          <p:nvPr/>
        </p:nvSpPr>
        <p:spPr>
          <a:xfrm>
            <a:off x="6888163" y="4616451"/>
            <a:ext cx="1295400" cy="830263"/>
          </a:xfrm>
          <a:prstGeom prst="flowChartDecision">
            <a:avLst/>
          </a:prstGeom>
          <a:solidFill>
            <a:srgbClr val="FFFF00"/>
          </a:solidFill>
          <a:ln>
            <a:solidFill>
              <a:schemeClr val="tx1"/>
            </a:solidFill>
          </a:ln>
        </p:spPr>
        <p:style>
          <a:lnRef idx="1">
            <a:schemeClr val="accent6"/>
          </a:lnRef>
          <a:fillRef idx="2">
            <a:schemeClr val="accent6"/>
          </a:fillRef>
          <a:effectRef idx="1">
            <a:schemeClr val="accent6"/>
          </a:effectRef>
          <a:fontRef idx="minor">
            <a:schemeClr val="dk1"/>
          </a:fontRef>
        </p:style>
        <p:txBody>
          <a:bodyPr anchor="ctr"/>
          <a:lstStyle/>
          <a:p>
            <a:pPr algn="ctr" eaLnBrk="1" hangingPunct="1">
              <a:buClr>
                <a:srgbClr val="000000"/>
              </a:buClr>
              <a:buSzPct val="100000"/>
              <a:buFont typeface="Arial" charset="0"/>
              <a:buNone/>
              <a:defRPr/>
            </a:pPr>
            <a:r>
              <a:rPr lang="en-US" sz="800" dirty="0" err="1">
                <a:solidFill>
                  <a:prstClr val="black"/>
                </a:solidFill>
              </a:rPr>
              <a:t>Execução</a:t>
            </a:r>
            <a:r>
              <a:rPr lang="en-US" sz="800" dirty="0">
                <a:solidFill>
                  <a:prstClr val="black"/>
                </a:solidFill>
              </a:rPr>
              <a:t> OK?</a:t>
            </a:r>
          </a:p>
        </p:txBody>
      </p:sp>
      <p:sp>
        <p:nvSpPr>
          <p:cNvPr id="117" name="Retângulo 116"/>
          <p:cNvSpPr/>
          <p:nvPr/>
        </p:nvSpPr>
        <p:spPr>
          <a:xfrm>
            <a:off x="6959601" y="6021388"/>
            <a:ext cx="1008063" cy="647700"/>
          </a:xfrm>
          <a:prstGeom prst="rect">
            <a:avLst/>
          </a:prstGeom>
          <a:solidFill>
            <a:srgbClr val="FFFF00"/>
          </a:solidFill>
          <a:ln>
            <a:solidFill>
              <a:schemeClr val="tx1"/>
            </a:solidFill>
          </a:ln>
        </p:spPr>
        <p:style>
          <a:lnRef idx="1">
            <a:schemeClr val="accent6"/>
          </a:lnRef>
          <a:fillRef idx="2">
            <a:schemeClr val="accent6"/>
          </a:fillRef>
          <a:effectRef idx="1">
            <a:schemeClr val="accent6"/>
          </a:effectRef>
          <a:fontRef idx="minor">
            <a:schemeClr val="dk1"/>
          </a:fontRef>
        </p:style>
        <p:txBody>
          <a:bodyPr anchor="ctr"/>
          <a:lstStyle/>
          <a:p>
            <a:pPr algn="ctr" eaLnBrk="1" hangingPunct="1">
              <a:buClr>
                <a:srgbClr val="000000"/>
              </a:buClr>
              <a:buSzPct val="100000"/>
              <a:buFont typeface="Arial" charset="0"/>
              <a:buNone/>
              <a:defRPr/>
            </a:pPr>
            <a:r>
              <a:rPr lang="en-US" sz="1050" dirty="0" err="1">
                <a:solidFill>
                  <a:prstClr val="black"/>
                </a:solidFill>
              </a:rPr>
              <a:t>Retoma</a:t>
            </a:r>
            <a:r>
              <a:rPr lang="en-US" sz="1050" dirty="0">
                <a:solidFill>
                  <a:prstClr val="black"/>
                </a:solidFill>
              </a:rPr>
              <a:t> </a:t>
            </a:r>
            <a:r>
              <a:rPr lang="en-US" sz="1050" dirty="0" err="1">
                <a:solidFill>
                  <a:prstClr val="black"/>
                </a:solidFill>
              </a:rPr>
              <a:t>os</a:t>
            </a:r>
            <a:r>
              <a:rPr lang="en-US" sz="1050" dirty="0">
                <a:solidFill>
                  <a:prstClr val="black"/>
                </a:solidFill>
              </a:rPr>
              <a:t> bens</a:t>
            </a:r>
          </a:p>
          <a:p>
            <a:pPr algn="ctr" eaLnBrk="1" hangingPunct="1">
              <a:buClr>
                <a:srgbClr val="000000"/>
              </a:buClr>
              <a:buSzPct val="100000"/>
              <a:buFont typeface="Arial" charset="0"/>
              <a:buNone/>
              <a:defRPr/>
            </a:pPr>
            <a:r>
              <a:rPr lang="en-US" sz="1050" dirty="0">
                <a:solidFill>
                  <a:prstClr val="black"/>
                </a:solidFill>
              </a:rPr>
              <a:t>Assume a </a:t>
            </a:r>
            <a:r>
              <a:rPr lang="en-US" sz="1050" dirty="0" err="1">
                <a:solidFill>
                  <a:prstClr val="black"/>
                </a:solidFill>
              </a:rPr>
              <a:t>Execução</a:t>
            </a:r>
            <a:endParaRPr lang="en-US" sz="1050" dirty="0">
              <a:solidFill>
                <a:prstClr val="black"/>
              </a:solidFill>
            </a:endParaRPr>
          </a:p>
        </p:txBody>
      </p:sp>
      <p:cxnSp>
        <p:nvCxnSpPr>
          <p:cNvPr id="50197" name="Conector angulado 50196"/>
          <p:cNvCxnSpPr>
            <a:stCxn id="112" idx="2"/>
            <a:endCxn id="117" idx="0"/>
          </p:cNvCxnSpPr>
          <p:nvPr/>
        </p:nvCxnSpPr>
        <p:spPr>
          <a:xfrm rot="5400000">
            <a:off x="7212412" y="5697936"/>
            <a:ext cx="574675" cy="72231"/>
          </a:xfrm>
          <a:prstGeom prst="bentConnector3">
            <a:avLst/>
          </a:prstGeom>
          <a:ln>
            <a:tailEnd type="arrow"/>
          </a:ln>
        </p:spPr>
        <p:style>
          <a:lnRef idx="3">
            <a:schemeClr val="accent2"/>
          </a:lnRef>
          <a:fillRef idx="0">
            <a:schemeClr val="accent2"/>
          </a:fillRef>
          <a:effectRef idx="2">
            <a:schemeClr val="accent2"/>
          </a:effectRef>
          <a:fontRef idx="minor">
            <a:schemeClr val="tx1"/>
          </a:fontRef>
        </p:style>
      </p:cxnSp>
      <p:sp>
        <p:nvSpPr>
          <p:cNvPr id="124" name="CaixaDeTexto 123"/>
          <p:cNvSpPr txBox="1"/>
          <p:nvPr/>
        </p:nvSpPr>
        <p:spPr>
          <a:xfrm>
            <a:off x="7032625" y="5407025"/>
            <a:ext cx="431800" cy="254000"/>
          </a:xfrm>
          <a:prstGeom prst="rect">
            <a:avLst/>
          </a:prstGeom>
          <a:noFill/>
        </p:spPr>
        <p:txBody>
          <a:bodyPr>
            <a:spAutoFit/>
          </a:bodyPr>
          <a:lstStyle/>
          <a:p>
            <a:pPr eaLnBrk="1" hangingPunct="1">
              <a:buClr>
                <a:srgbClr val="000000"/>
              </a:buClr>
              <a:buSzPct val="100000"/>
              <a:buFont typeface="Arial" charset="0"/>
              <a:buNone/>
              <a:defRPr/>
            </a:pPr>
            <a:r>
              <a:rPr lang="en-US" sz="1050" dirty="0" err="1">
                <a:solidFill>
                  <a:prstClr val="black"/>
                </a:solidFill>
              </a:rPr>
              <a:t>Não</a:t>
            </a:r>
            <a:endParaRPr lang="pt-BR" sz="1050" dirty="0">
              <a:solidFill>
                <a:prstClr val="black"/>
              </a:solidFill>
            </a:endParaRPr>
          </a:p>
        </p:txBody>
      </p:sp>
      <p:sp>
        <p:nvSpPr>
          <p:cNvPr id="125" name="CaixaDeTexto 124"/>
          <p:cNvSpPr txBox="1"/>
          <p:nvPr/>
        </p:nvSpPr>
        <p:spPr>
          <a:xfrm>
            <a:off x="6600825" y="5119688"/>
            <a:ext cx="431800" cy="254000"/>
          </a:xfrm>
          <a:prstGeom prst="rect">
            <a:avLst/>
          </a:prstGeom>
          <a:noFill/>
        </p:spPr>
        <p:txBody>
          <a:bodyPr>
            <a:spAutoFit/>
          </a:bodyPr>
          <a:lstStyle/>
          <a:p>
            <a:pPr eaLnBrk="1" hangingPunct="1">
              <a:buClr>
                <a:srgbClr val="000000"/>
              </a:buClr>
              <a:buSzPct val="100000"/>
              <a:buFont typeface="Arial" charset="0"/>
              <a:buNone/>
              <a:defRPr/>
            </a:pPr>
            <a:r>
              <a:rPr lang="en-US" sz="1050" dirty="0" err="1">
                <a:solidFill>
                  <a:prstClr val="black"/>
                </a:solidFill>
              </a:rPr>
              <a:t>Sim</a:t>
            </a:r>
            <a:endParaRPr lang="pt-BR" sz="1050" dirty="0">
              <a:solidFill>
                <a:prstClr val="black"/>
              </a:solidFill>
            </a:endParaRPr>
          </a:p>
        </p:txBody>
      </p:sp>
      <p:cxnSp>
        <p:nvCxnSpPr>
          <p:cNvPr id="50199" name="Conector angulado 50198"/>
          <p:cNvCxnSpPr>
            <a:stCxn id="112" idx="1"/>
            <a:endCxn id="92" idx="2"/>
          </p:cNvCxnSpPr>
          <p:nvPr/>
        </p:nvCxnSpPr>
        <p:spPr>
          <a:xfrm rot="10800000">
            <a:off x="2351884" y="4581527"/>
            <a:ext cx="4536281" cy="450057"/>
          </a:xfrm>
          <a:prstGeom prst="bentConnector2">
            <a:avLst/>
          </a:prstGeom>
          <a:ln>
            <a:tailEnd type="arrow"/>
          </a:ln>
        </p:spPr>
        <p:style>
          <a:lnRef idx="3">
            <a:schemeClr val="accent1"/>
          </a:lnRef>
          <a:fillRef idx="0">
            <a:schemeClr val="accent1"/>
          </a:fillRef>
          <a:effectRef idx="2">
            <a:schemeClr val="accent1"/>
          </a:effectRef>
          <a:fontRef idx="minor">
            <a:schemeClr val="tx1"/>
          </a:fontRef>
        </p:style>
      </p:cxnSp>
      <p:sp>
        <p:nvSpPr>
          <p:cNvPr id="128" name="Retângulo 127"/>
          <p:cNvSpPr/>
          <p:nvPr/>
        </p:nvSpPr>
        <p:spPr>
          <a:xfrm>
            <a:off x="4260850" y="5876925"/>
            <a:ext cx="1258888" cy="792163"/>
          </a:xfrm>
          <a:prstGeom prst="rect">
            <a:avLst/>
          </a:prstGeom>
          <a:ln/>
        </p:spPr>
        <p:style>
          <a:lnRef idx="3">
            <a:schemeClr val="lt1"/>
          </a:lnRef>
          <a:fillRef idx="1">
            <a:schemeClr val="accent2"/>
          </a:fillRef>
          <a:effectRef idx="1">
            <a:schemeClr val="accent2"/>
          </a:effectRef>
          <a:fontRef idx="minor">
            <a:schemeClr val="lt1"/>
          </a:fontRef>
        </p:style>
        <p:txBody>
          <a:bodyPr anchor="ctr"/>
          <a:lstStyle/>
          <a:p>
            <a:pPr algn="ctr" eaLnBrk="1" hangingPunct="1">
              <a:buClr>
                <a:srgbClr val="000000"/>
              </a:buClr>
              <a:buSzPct val="100000"/>
              <a:buFont typeface="Arial" charset="0"/>
              <a:buNone/>
              <a:defRPr/>
            </a:pPr>
            <a:r>
              <a:rPr lang="en-US" sz="1050" dirty="0" err="1">
                <a:solidFill>
                  <a:schemeClr val="bg1"/>
                </a:solidFill>
              </a:rPr>
              <a:t>Apuração</a:t>
            </a:r>
            <a:r>
              <a:rPr lang="en-US" sz="1050" dirty="0">
                <a:solidFill>
                  <a:schemeClr val="bg1"/>
                </a:solidFill>
              </a:rPr>
              <a:t> das </a:t>
            </a:r>
            <a:r>
              <a:rPr lang="en-US" sz="1050" dirty="0" err="1">
                <a:solidFill>
                  <a:schemeClr val="bg1"/>
                </a:solidFill>
              </a:rPr>
              <a:t>Responsabilidades</a:t>
            </a:r>
            <a:endParaRPr lang="en-US" sz="1050" dirty="0">
              <a:solidFill>
                <a:schemeClr val="bg1"/>
              </a:solidFill>
            </a:endParaRPr>
          </a:p>
        </p:txBody>
      </p:sp>
      <p:cxnSp>
        <p:nvCxnSpPr>
          <p:cNvPr id="50201" name="Conector angulado 50200"/>
          <p:cNvCxnSpPr>
            <a:stCxn id="117" idx="1"/>
            <a:endCxn id="128" idx="3"/>
          </p:cNvCxnSpPr>
          <p:nvPr/>
        </p:nvCxnSpPr>
        <p:spPr>
          <a:xfrm rot="10800000">
            <a:off x="5519738" y="6273006"/>
            <a:ext cx="1439862" cy="72232"/>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sp>
        <p:nvSpPr>
          <p:cNvPr id="131" name="Retângulo 130"/>
          <p:cNvSpPr/>
          <p:nvPr/>
        </p:nvSpPr>
        <p:spPr>
          <a:xfrm>
            <a:off x="5664201" y="4292600"/>
            <a:ext cx="1008063" cy="647700"/>
          </a:xfrm>
          <a:prstGeom prst="rect">
            <a:avLst/>
          </a:prstGeom>
          <a:ln/>
        </p:spPr>
        <p:style>
          <a:lnRef idx="3">
            <a:schemeClr val="lt1"/>
          </a:lnRef>
          <a:fillRef idx="1">
            <a:schemeClr val="accent2"/>
          </a:fillRef>
          <a:effectRef idx="1">
            <a:schemeClr val="accent2"/>
          </a:effectRef>
          <a:fontRef idx="minor">
            <a:schemeClr val="lt1"/>
          </a:fontRef>
        </p:style>
        <p:txBody>
          <a:bodyPr anchor="ctr"/>
          <a:lstStyle/>
          <a:p>
            <a:pPr algn="ctr" eaLnBrk="1" hangingPunct="1">
              <a:buClr>
                <a:srgbClr val="000000"/>
              </a:buClr>
              <a:buSzPct val="100000"/>
              <a:buFont typeface="Arial" charset="0"/>
              <a:buNone/>
              <a:defRPr/>
            </a:pPr>
            <a:r>
              <a:rPr lang="en-US" sz="1050" dirty="0" err="1">
                <a:solidFill>
                  <a:schemeClr val="bg1"/>
                </a:solidFill>
              </a:rPr>
              <a:t>Libera</a:t>
            </a:r>
            <a:r>
              <a:rPr lang="en-US" sz="1050" dirty="0">
                <a:solidFill>
                  <a:schemeClr val="bg1"/>
                </a:solidFill>
              </a:rPr>
              <a:t> </a:t>
            </a:r>
            <a:r>
              <a:rPr lang="en-US" sz="1050" dirty="0" err="1">
                <a:solidFill>
                  <a:schemeClr val="bg1"/>
                </a:solidFill>
              </a:rPr>
              <a:t>Parcela</a:t>
            </a:r>
            <a:r>
              <a:rPr lang="en-US" sz="1050" dirty="0">
                <a:solidFill>
                  <a:schemeClr val="bg1"/>
                </a:solidFill>
              </a:rPr>
              <a:t> </a:t>
            </a:r>
            <a:r>
              <a:rPr lang="en-US" sz="1050" dirty="0" err="1">
                <a:solidFill>
                  <a:schemeClr val="bg1"/>
                </a:solidFill>
              </a:rPr>
              <a:t>Financeira</a:t>
            </a:r>
            <a:endParaRPr lang="en-US" sz="1050" dirty="0">
              <a:solidFill>
                <a:schemeClr val="bg1"/>
              </a:solidFill>
            </a:endParaRPr>
          </a:p>
        </p:txBody>
      </p:sp>
      <p:cxnSp>
        <p:nvCxnSpPr>
          <p:cNvPr id="50203" name="Conector angulado 50202"/>
          <p:cNvCxnSpPr>
            <a:stCxn id="92" idx="0"/>
            <a:endCxn id="131" idx="0"/>
          </p:cNvCxnSpPr>
          <p:nvPr/>
        </p:nvCxnSpPr>
        <p:spPr>
          <a:xfrm rot="16200000" flipH="1">
            <a:off x="4117182" y="2240757"/>
            <a:ext cx="287337" cy="3816350"/>
          </a:xfrm>
          <a:prstGeom prst="bentConnector3">
            <a:avLst>
              <a:gd name="adj1" fmla="val -79421"/>
            </a:avLst>
          </a:prstGeom>
          <a:ln>
            <a:tailEnd type="arrow"/>
          </a:ln>
        </p:spPr>
        <p:style>
          <a:lnRef idx="1">
            <a:schemeClr val="accent1"/>
          </a:lnRef>
          <a:fillRef idx="0">
            <a:schemeClr val="accent1"/>
          </a:fillRef>
          <a:effectRef idx="0">
            <a:schemeClr val="accent1"/>
          </a:effectRef>
          <a:fontRef idx="minor">
            <a:schemeClr val="tx1"/>
          </a:fontRef>
        </p:style>
      </p:cxnSp>
      <p:pic>
        <p:nvPicPr>
          <p:cNvPr id="42" name="Imagem 4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288" y="282296"/>
            <a:ext cx="1429709" cy="714855"/>
          </a:xfrm>
          <a:prstGeom prst="rect">
            <a:avLst/>
          </a:prstGeom>
        </p:spPr>
      </p:pic>
    </p:spTree>
    <p:extLst>
      <p:ext uri="{BB962C8B-B14F-4D97-AF65-F5344CB8AC3E}">
        <p14:creationId xmlns:p14="http://schemas.microsoft.com/office/powerpoint/2010/main" val="1316942709"/>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b="1" dirty="0">
                <a:effectLst>
                  <a:outerShdw blurRad="38100" dist="38100" dir="2700000" algn="tl">
                    <a:srgbClr val="000000">
                      <a:alpha val="43137"/>
                    </a:srgbClr>
                  </a:outerShdw>
                </a:effectLst>
              </a:rPr>
              <a:t>Monitoramento e Avaliação – Art. 49 - Decreto </a:t>
            </a:r>
          </a:p>
        </p:txBody>
      </p:sp>
      <p:sp>
        <p:nvSpPr>
          <p:cNvPr id="3" name="Espaço Reservado para Conteúdo 2"/>
          <p:cNvSpPr>
            <a:spLocks noGrp="1"/>
          </p:cNvSpPr>
          <p:nvPr>
            <p:ph idx="1"/>
          </p:nvPr>
        </p:nvSpPr>
        <p:spPr/>
        <p:txBody>
          <a:bodyPr>
            <a:normAutofit fontScale="85000" lnSpcReduction="20000"/>
          </a:bodyPr>
          <a:lstStyle/>
          <a:p>
            <a:pPr marL="285750" indent="-285750">
              <a:buFont typeface="Wingdings" panose="05000000000000000000" pitchFamily="2" charset="2"/>
              <a:buChar char="q"/>
            </a:pPr>
            <a:r>
              <a:rPr lang="pt-BR" dirty="0"/>
              <a:t>Apoio técnico de terceiros;</a:t>
            </a:r>
          </a:p>
          <a:p>
            <a:pPr marL="285750" indent="-285750">
              <a:buFont typeface="Wingdings" panose="05000000000000000000" pitchFamily="2" charset="2"/>
              <a:buChar char="q"/>
            </a:pPr>
            <a:r>
              <a:rPr lang="en-US" dirty="0" err="1"/>
              <a:t>Pesquisa</a:t>
            </a:r>
            <a:r>
              <a:rPr lang="en-US" dirty="0"/>
              <a:t> de </a:t>
            </a:r>
            <a:r>
              <a:rPr lang="en-US" dirty="0" err="1"/>
              <a:t>satisfação</a:t>
            </a:r>
            <a:r>
              <a:rPr lang="en-US" dirty="0"/>
              <a:t> com </a:t>
            </a:r>
            <a:r>
              <a:rPr lang="en-US" dirty="0" err="1"/>
              <a:t>usuários</a:t>
            </a:r>
            <a:r>
              <a:rPr lang="en-US" dirty="0"/>
              <a:t> </a:t>
            </a:r>
            <a:r>
              <a:rPr lang="en-US" dirty="0" err="1"/>
              <a:t>nas</a:t>
            </a:r>
            <a:r>
              <a:rPr lang="en-US" dirty="0"/>
              <a:t> </a:t>
            </a:r>
            <a:r>
              <a:rPr lang="en-US" dirty="0" err="1"/>
              <a:t>parcerias</a:t>
            </a:r>
            <a:r>
              <a:rPr lang="en-US" dirty="0"/>
              <a:t> </a:t>
            </a:r>
            <a:r>
              <a:rPr lang="en-US" dirty="0" err="1"/>
              <a:t>superiores</a:t>
            </a:r>
            <a:r>
              <a:rPr lang="en-US" dirty="0"/>
              <a:t> a 1 </a:t>
            </a:r>
            <a:r>
              <a:rPr lang="en-US" dirty="0" err="1"/>
              <a:t>ano</a:t>
            </a:r>
            <a:r>
              <a:rPr lang="en-US" dirty="0"/>
              <a:t>;</a:t>
            </a:r>
          </a:p>
          <a:p>
            <a:pPr marL="285750" indent="-285750">
              <a:buFont typeface="Wingdings" panose="05000000000000000000" pitchFamily="2" charset="2"/>
              <a:buChar char="q"/>
            </a:pPr>
            <a:r>
              <a:rPr lang="en-US" dirty="0" err="1"/>
              <a:t>Acompanhamento</a:t>
            </a:r>
            <a:r>
              <a:rPr lang="en-US" dirty="0"/>
              <a:t> </a:t>
            </a:r>
            <a:r>
              <a:rPr lang="en-US" dirty="0" err="1"/>
              <a:t>pelos</a:t>
            </a:r>
            <a:r>
              <a:rPr lang="en-US" dirty="0"/>
              <a:t> </a:t>
            </a:r>
            <a:r>
              <a:rPr lang="en-US" dirty="0" err="1"/>
              <a:t>Conselhos</a:t>
            </a:r>
            <a:r>
              <a:rPr lang="en-US" dirty="0"/>
              <a:t> de </a:t>
            </a:r>
            <a:r>
              <a:rPr lang="en-US" dirty="0" err="1"/>
              <a:t>Políticas</a:t>
            </a:r>
            <a:r>
              <a:rPr lang="en-US" dirty="0"/>
              <a:t> </a:t>
            </a:r>
            <a:r>
              <a:rPr lang="en-US" dirty="0" err="1"/>
              <a:t>Públicas</a:t>
            </a:r>
            <a:r>
              <a:rPr lang="en-US" dirty="0"/>
              <a:t>, </a:t>
            </a:r>
            <a:r>
              <a:rPr lang="en-US" dirty="0" err="1"/>
              <a:t>controle</a:t>
            </a:r>
            <a:r>
              <a:rPr lang="en-US" dirty="0"/>
              <a:t> </a:t>
            </a:r>
            <a:r>
              <a:rPr lang="en-US" dirty="0" err="1"/>
              <a:t>interno</a:t>
            </a:r>
            <a:r>
              <a:rPr lang="en-US" dirty="0"/>
              <a:t>, </a:t>
            </a:r>
            <a:r>
              <a:rPr lang="en-US" dirty="0" err="1"/>
              <a:t>externo</a:t>
            </a:r>
            <a:r>
              <a:rPr lang="en-US" dirty="0"/>
              <a:t>  e </a:t>
            </a:r>
            <a:r>
              <a:rPr lang="en-US" dirty="0" err="1"/>
              <a:t>Controle</a:t>
            </a:r>
            <a:r>
              <a:rPr lang="en-US" dirty="0"/>
              <a:t> Social (art. 60)</a:t>
            </a:r>
          </a:p>
          <a:p>
            <a:pPr marL="285750" indent="-285750">
              <a:buFont typeface="Wingdings" panose="05000000000000000000" pitchFamily="2" charset="2"/>
              <a:buChar char="q"/>
            </a:pPr>
            <a:r>
              <a:rPr lang="en-US" dirty="0"/>
              <a:t> Art. 49 - </a:t>
            </a:r>
            <a:r>
              <a:rPr lang="pt-BR" dirty="0"/>
              <a:t>§ 1</a:t>
            </a:r>
            <a:r>
              <a:rPr lang="pt-BR" strike="sngStrike" dirty="0"/>
              <a:t>º</a:t>
            </a:r>
            <a:r>
              <a:rPr lang="pt-BR" dirty="0"/>
              <a:t>  O órgão ou a entidade pública federal designará, em ato específico, os integrantes da comissão de monitoramento e avaliação, a ser constituída por pelo menos um servidor ocupante de cargo efetivo ou emprego permanente do quadro de pessoal da administração pública federal.</a:t>
            </a:r>
          </a:p>
          <a:p>
            <a:pPr marL="285750" indent="-285750">
              <a:buFont typeface="Wingdings" panose="05000000000000000000" pitchFamily="2" charset="2"/>
              <a:buChar char="q"/>
            </a:pPr>
            <a:r>
              <a:rPr lang="pt-BR" dirty="0"/>
              <a:t>Art. 50.  O membro da comissão de monitoramento e avaliação deverá se declarar impedido de participar do monitoramento e da avaliação da parceria quando verificar que:</a:t>
            </a:r>
          </a:p>
          <a:p>
            <a:pPr marL="0" indent="0">
              <a:buNone/>
            </a:pPr>
            <a:r>
              <a:rPr lang="pt-BR" dirty="0"/>
              <a:t>I - tenha participado, nos últimos cinco anos, como associado, cooperado, dirigente, conselheiro ou empregado da organização da sociedade civil;</a:t>
            </a:r>
          </a:p>
          <a:p>
            <a:pPr marL="285750" indent="-285750">
              <a:buFont typeface="Wingdings" panose="05000000000000000000" pitchFamily="2" charset="2"/>
              <a:buChar char="q"/>
            </a:pPr>
            <a:endParaRPr lang="pt-BR" dirty="0"/>
          </a:p>
          <a:p>
            <a:pPr marL="0" indent="0">
              <a:buNone/>
            </a:pPr>
            <a:endParaRPr lang="pt-BR" dirty="0"/>
          </a:p>
        </p:txBody>
      </p:sp>
    </p:spTree>
    <p:extLst>
      <p:ext uri="{BB962C8B-B14F-4D97-AF65-F5344CB8AC3E}">
        <p14:creationId xmlns:p14="http://schemas.microsoft.com/office/powerpoint/2010/main" val="19062132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92925" y="624110"/>
            <a:ext cx="8911687" cy="849848"/>
          </a:xfrm>
        </p:spPr>
        <p:txBody>
          <a:bodyPr/>
          <a:lstStyle/>
          <a:p>
            <a:pPr algn="ctr"/>
            <a:r>
              <a:rPr lang="pt-BR" b="1" dirty="0">
                <a:solidFill>
                  <a:srgbClr val="C00000"/>
                </a:solidFill>
              </a:rPr>
              <a:t>MONITORAMENTO E AVALIAÇÃO</a:t>
            </a:r>
          </a:p>
        </p:txBody>
      </p:sp>
      <p:sp>
        <p:nvSpPr>
          <p:cNvPr id="3" name="Espaço Reservado para Conteúdo 2"/>
          <p:cNvSpPr>
            <a:spLocks noGrp="1"/>
          </p:cNvSpPr>
          <p:nvPr>
            <p:ph idx="1"/>
          </p:nvPr>
        </p:nvSpPr>
        <p:spPr/>
        <p:txBody>
          <a:bodyPr>
            <a:normAutofit lnSpcReduction="10000"/>
          </a:bodyPr>
          <a:lstStyle/>
          <a:p>
            <a:pPr marL="0" indent="0" algn="just">
              <a:buNone/>
            </a:pPr>
            <a:r>
              <a:rPr lang="pt-BR" dirty="0"/>
              <a:t>	Ao longo de toda a execução da parceria, a administração publica devera acompanhar o andamento dos projetos e das atividades, com especial atenção para os resultados alcançados pela organização parceira.</a:t>
            </a:r>
          </a:p>
          <a:p>
            <a:pPr marL="0" indent="0" algn="just">
              <a:buNone/>
            </a:pPr>
            <a:r>
              <a:rPr lang="pt-BR" dirty="0"/>
              <a:t>	Será possível fazer visitas aos locais onde as atividades e os projetos forem desenvolvidos.</a:t>
            </a:r>
          </a:p>
          <a:p>
            <a:pPr marL="0" indent="0" algn="just">
              <a:buNone/>
            </a:pPr>
            <a:r>
              <a:rPr lang="pt-BR" dirty="0"/>
              <a:t>	Sempre que possível o acompanhamento das parcerias com tempo de duração maior que um ano poderá contar com mais uma ferramenta: a pesquisa de satisfação com os beneficiários. </a:t>
            </a:r>
          </a:p>
          <a:p>
            <a:pPr marL="0" indent="0" algn="just">
              <a:buNone/>
            </a:pPr>
            <a:r>
              <a:rPr lang="pt-BR" dirty="0"/>
              <a:t>	Os resultados podem auxiliar a avaliação da parceria e reorientar, quando necessário, as metas e atividades.</a:t>
            </a:r>
          </a:p>
        </p:txBody>
      </p:sp>
    </p:spTree>
    <p:extLst>
      <p:ext uri="{BB962C8B-B14F-4D97-AF65-F5344CB8AC3E}">
        <p14:creationId xmlns:p14="http://schemas.microsoft.com/office/powerpoint/2010/main" val="428026118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pPr marL="0" indent="0" algn="just">
              <a:buNone/>
            </a:pPr>
            <a:r>
              <a:rPr lang="pt-BR" dirty="0"/>
              <a:t>	Para realizar essas ações de monitoramento e avaliação, o poder publico poderá contar com o apoio técnico de terceiros, delegar competências ou ate mesmo firmar parcerias com outros órgãos ou entidades que estejam próximos ao local do projeto a ser avaliado.</a:t>
            </a:r>
          </a:p>
          <a:p>
            <a:pPr marL="0" indent="0" algn="just">
              <a:buNone/>
            </a:pPr>
            <a:r>
              <a:rPr lang="pt-BR" dirty="0"/>
              <a:t>	A analise dos resultados da parceria será descrita em um relatório técnico de monitoramento e avaliação, a ser apresentado a Comissão de Monitoramento e Avaliação.</a:t>
            </a:r>
          </a:p>
        </p:txBody>
      </p:sp>
      <p:sp>
        <p:nvSpPr>
          <p:cNvPr id="4" name="Título 1"/>
          <p:cNvSpPr>
            <a:spLocks noGrp="1"/>
          </p:cNvSpPr>
          <p:nvPr>
            <p:ph type="title"/>
          </p:nvPr>
        </p:nvSpPr>
        <p:spPr/>
        <p:txBody>
          <a:bodyPr/>
          <a:lstStyle/>
          <a:p>
            <a:pPr algn="ctr"/>
            <a:r>
              <a:rPr lang="pt-BR" b="1" dirty="0">
                <a:solidFill>
                  <a:srgbClr val="C00000"/>
                </a:solidFill>
              </a:rPr>
              <a:t>MONITORAMENTO E AVALIAÇÃO</a:t>
            </a:r>
          </a:p>
        </p:txBody>
      </p:sp>
    </p:spTree>
    <p:extLst>
      <p:ext uri="{BB962C8B-B14F-4D97-AF65-F5344CB8AC3E}">
        <p14:creationId xmlns:p14="http://schemas.microsoft.com/office/powerpoint/2010/main" val="52268422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55477" y="365125"/>
            <a:ext cx="11109532" cy="1325563"/>
          </a:xfrm>
        </p:spPr>
        <p:txBody>
          <a:bodyPr/>
          <a:lstStyle/>
          <a:p>
            <a:pPr lvl="0"/>
            <a:r>
              <a:rPr lang="en-US" b="1" dirty="0" err="1"/>
              <a:t>Conteúdo</a:t>
            </a:r>
            <a:r>
              <a:rPr lang="en-US" b="1" dirty="0"/>
              <a:t> do </a:t>
            </a:r>
            <a:r>
              <a:rPr lang="en-US" b="1" dirty="0" err="1"/>
              <a:t>relatório</a:t>
            </a:r>
            <a:r>
              <a:rPr lang="en-US" b="1" dirty="0"/>
              <a:t> </a:t>
            </a:r>
            <a:r>
              <a:rPr lang="en-US" b="1" dirty="0" err="1"/>
              <a:t>técnico</a:t>
            </a:r>
            <a:r>
              <a:rPr lang="en-US" b="1" dirty="0"/>
              <a:t> de </a:t>
            </a:r>
            <a:r>
              <a:rPr lang="en-US" b="1" dirty="0" err="1"/>
              <a:t>monitoramento</a:t>
            </a:r>
            <a:r>
              <a:rPr lang="en-US" b="1" dirty="0"/>
              <a:t> e </a:t>
            </a:r>
            <a:r>
              <a:rPr lang="en-US" b="1" dirty="0" err="1"/>
              <a:t>avaliação</a:t>
            </a:r>
            <a:r>
              <a:rPr lang="en-US" b="1" dirty="0"/>
              <a:t> 		</a:t>
            </a:r>
            <a:r>
              <a:rPr lang="en-US" sz="3200" b="1" dirty="0"/>
              <a:t>Art.54</a:t>
            </a:r>
          </a:p>
        </p:txBody>
      </p:sp>
      <p:sp>
        <p:nvSpPr>
          <p:cNvPr id="3" name="Espaço Reservado para Conteúdo 2"/>
          <p:cNvSpPr>
            <a:spLocks noGrp="1"/>
          </p:cNvSpPr>
          <p:nvPr>
            <p:ph idx="1"/>
          </p:nvPr>
        </p:nvSpPr>
        <p:spPr>
          <a:xfrm>
            <a:off x="838200" y="1825624"/>
            <a:ext cx="10515600" cy="4875621"/>
          </a:xfrm>
        </p:spPr>
        <p:txBody>
          <a:bodyPr>
            <a:normAutofit/>
          </a:bodyPr>
          <a:lstStyle/>
          <a:p>
            <a:pPr algn="just"/>
            <a:r>
              <a:rPr lang="pt-BR" dirty="0"/>
              <a:t>Art. 54. No acompanhamento e fiscalização do objeto serão verificados: </a:t>
            </a:r>
          </a:p>
          <a:p>
            <a:pPr algn="just"/>
            <a:r>
              <a:rPr lang="pt-BR" dirty="0"/>
              <a:t>I - a comprovação da boa e regular aplicação dos recursos, na forma da legislação aplicável; </a:t>
            </a:r>
          </a:p>
          <a:p>
            <a:pPr algn="just"/>
            <a:r>
              <a:rPr lang="pt-BR" dirty="0"/>
              <a:t>II - a compatibilidade entre a execução do objeto, o que foi estabelecido no Plano de Trabalho, e os desembolsos e pagamentos, conforme os cronogramas apresentados; </a:t>
            </a:r>
          </a:p>
          <a:p>
            <a:pPr algn="just"/>
            <a:r>
              <a:rPr lang="pt-BR" dirty="0"/>
              <a:t>III - a regularidade das informações registradas pelo convenente ou contratado no SICONV; e </a:t>
            </a:r>
          </a:p>
          <a:p>
            <a:pPr algn="just"/>
            <a:r>
              <a:rPr lang="pt-BR" dirty="0"/>
              <a:t>IV - o cumprimento das metas do Plano de Trabalho nas condições estabelecidas.  </a:t>
            </a:r>
          </a:p>
        </p:txBody>
      </p:sp>
    </p:spTree>
    <p:extLst>
      <p:ext uri="{BB962C8B-B14F-4D97-AF65-F5344CB8AC3E}">
        <p14:creationId xmlns:p14="http://schemas.microsoft.com/office/powerpoint/2010/main" val="285742232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55477" y="365125"/>
            <a:ext cx="11109532" cy="1325563"/>
          </a:xfrm>
        </p:spPr>
        <p:txBody>
          <a:bodyPr/>
          <a:lstStyle/>
          <a:p>
            <a:pPr lvl="0"/>
            <a:r>
              <a:rPr lang="en-US" b="1" dirty="0" err="1"/>
              <a:t>Conteúdo</a:t>
            </a:r>
            <a:r>
              <a:rPr lang="en-US" b="1" dirty="0"/>
              <a:t> do </a:t>
            </a:r>
            <a:r>
              <a:rPr lang="en-US" b="1" dirty="0" err="1"/>
              <a:t>relatório</a:t>
            </a:r>
            <a:r>
              <a:rPr lang="en-US" b="1" dirty="0"/>
              <a:t> </a:t>
            </a:r>
            <a:r>
              <a:rPr lang="en-US" b="1" dirty="0" err="1"/>
              <a:t>técnico</a:t>
            </a:r>
            <a:r>
              <a:rPr lang="en-US" b="1" dirty="0"/>
              <a:t> de </a:t>
            </a:r>
            <a:r>
              <a:rPr lang="en-US" b="1" dirty="0" err="1"/>
              <a:t>monitoramento</a:t>
            </a:r>
            <a:r>
              <a:rPr lang="en-US" b="1" dirty="0"/>
              <a:t> e </a:t>
            </a:r>
            <a:r>
              <a:rPr lang="en-US" b="1" dirty="0" err="1"/>
              <a:t>avaliação</a:t>
            </a:r>
            <a:r>
              <a:rPr lang="en-US" b="1" dirty="0"/>
              <a:t> 		</a:t>
            </a:r>
            <a:r>
              <a:rPr lang="en-US" sz="3200" b="1" dirty="0"/>
              <a:t>Art. 59</a:t>
            </a:r>
          </a:p>
        </p:txBody>
      </p:sp>
      <p:sp>
        <p:nvSpPr>
          <p:cNvPr id="3" name="Espaço Reservado para Conteúdo 2"/>
          <p:cNvSpPr>
            <a:spLocks noGrp="1"/>
          </p:cNvSpPr>
          <p:nvPr>
            <p:ph idx="1"/>
          </p:nvPr>
        </p:nvSpPr>
        <p:spPr/>
        <p:txBody>
          <a:bodyPr>
            <a:normAutofit fontScale="85000" lnSpcReduction="10000"/>
          </a:bodyPr>
          <a:lstStyle/>
          <a:p>
            <a:pPr algn="just"/>
            <a:r>
              <a:rPr lang="pt-BR" dirty="0"/>
              <a:t>I - descrição sumária das atividades e metas estabelecidas;</a:t>
            </a:r>
          </a:p>
          <a:p>
            <a:pPr algn="just"/>
            <a:r>
              <a:rPr lang="pt-BR" dirty="0"/>
              <a:t>II - análise das atividades realizadas, do cumprimento das metas e do impacto do benefício social obtido em razão da execução do objeto até o período, com base nos indicadores estabelecidos e aprovados no plano de trabalho;</a:t>
            </a:r>
          </a:p>
          <a:p>
            <a:pPr lvl="0" algn="just"/>
            <a:r>
              <a:rPr lang="pt-BR" dirty="0"/>
              <a:t>III - valores efetivamente transferidos pela administração pública; </a:t>
            </a:r>
          </a:p>
          <a:p>
            <a:pPr algn="just"/>
            <a:r>
              <a:rPr lang="pt-BR" dirty="0"/>
              <a:t>V - análise dos documentos comprobatórios das despesas apresentados pela organização da sociedade civil na prestação de contas, quando não for comprovado o alcance das metas e resultados estabelecidos no respectivo termo de colaboração ou de fomento;         </a:t>
            </a:r>
          </a:p>
          <a:p>
            <a:pPr algn="just"/>
            <a:r>
              <a:rPr lang="pt-BR" dirty="0"/>
              <a:t>VI - análise de eventuais auditorias realizadas pelos controles interno e externo, no âmbito da fiscalização preventiva, bem como de suas conclusões e das medidas que tomaram em decorrência dessas auditorias.  </a:t>
            </a:r>
          </a:p>
        </p:txBody>
      </p:sp>
    </p:spTree>
    <p:extLst>
      <p:ext uri="{BB962C8B-B14F-4D97-AF65-F5344CB8AC3E}">
        <p14:creationId xmlns:p14="http://schemas.microsoft.com/office/powerpoint/2010/main" val="3456850902"/>
      </p:ext>
    </p:extLst>
  </p:cSld>
  <p:clrMapOvr>
    <a:masterClrMapping/>
  </p:clrMapOvr>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1066</TotalTime>
  <Words>6125</Words>
  <Application>Microsoft Office PowerPoint</Application>
  <PresentationFormat>Widescreen</PresentationFormat>
  <Paragraphs>870</Paragraphs>
  <Slides>138</Slides>
  <Notes>6</Notes>
  <HiddenSlides>0</HiddenSlides>
  <MMClips>0</MMClips>
  <ScaleCrop>false</ScaleCrop>
  <HeadingPairs>
    <vt:vector size="6" baseType="variant">
      <vt:variant>
        <vt:lpstr>Fontes usadas</vt:lpstr>
      </vt:variant>
      <vt:variant>
        <vt:i4>7</vt:i4>
      </vt:variant>
      <vt:variant>
        <vt:lpstr>Tema</vt:lpstr>
      </vt:variant>
      <vt:variant>
        <vt:i4>1</vt:i4>
      </vt:variant>
      <vt:variant>
        <vt:lpstr>Títulos de slides</vt:lpstr>
      </vt:variant>
      <vt:variant>
        <vt:i4>138</vt:i4>
      </vt:variant>
    </vt:vector>
  </HeadingPairs>
  <TitlesOfParts>
    <vt:vector size="146" baseType="lpstr">
      <vt:lpstr>Arial</vt:lpstr>
      <vt:lpstr>Calibri</vt:lpstr>
      <vt:lpstr>Calibri Light</vt:lpstr>
      <vt:lpstr>Cambria</vt:lpstr>
      <vt:lpstr>Times New Roman</vt:lpstr>
      <vt:lpstr>Wingdings</vt:lpstr>
      <vt:lpstr>Wingdings 3</vt:lpstr>
      <vt:lpstr>Tema do Office</vt:lpstr>
      <vt:lpstr>Curso sobre</vt:lpstr>
      <vt:lpstr>Apresentação do PowerPoint</vt:lpstr>
      <vt:lpstr>Lei 13.019 de 31 de julho de 2014</vt:lpstr>
      <vt:lpstr>Objetivo da Lei 13.019</vt:lpstr>
      <vt:lpstr>Contexto</vt:lpstr>
      <vt:lpstr>Apresentação do PowerPoint</vt:lpstr>
      <vt:lpstr>Diagnóstico</vt:lpstr>
      <vt:lpstr>Interpretações distintas</vt:lpstr>
      <vt:lpstr>Mudanças </vt:lpstr>
      <vt:lpstr>3 EIXOS</vt:lpstr>
      <vt:lpstr>CONTEXTO</vt:lpstr>
      <vt:lpstr>Apresentação do PowerPoint</vt:lpstr>
      <vt:lpstr>DIAGRAMA DE PARTICIPAÇÃO DA SOCIEDADE CIVIL NO CICLO DE POLÍTICAS PÚBLICAS.</vt:lpstr>
      <vt:lpstr>Quais as pessoas jurídicas que poderão contratualizar com o poder público a partir da vigência da Lei nº 13.019/2014?</vt:lpstr>
      <vt:lpstr> A Posição Contextual da Lei 13.019</vt:lpstr>
      <vt:lpstr> A Posição Contextual da Lei 13.019</vt:lpstr>
      <vt:lpstr>Qualificações Jurídicas e Legais das Organizações do Terceiro Setor </vt:lpstr>
      <vt:lpstr>Quadro Geral de Parcerias </vt:lpstr>
      <vt:lpstr>A Posição Contextual da Lei 13.019</vt:lpstr>
      <vt:lpstr>A Posição Contextual da Lei 13.019</vt:lpstr>
      <vt:lpstr>A Posição Contextual da Lei 13.019</vt:lpstr>
      <vt:lpstr>Não se aplicam as exigências da Lei</vt:lpstr>
      <vt:lpstr>Apresentação do PowerPoint</vt:lpstr>
      <vt:lpstr>Apresentação do PowerPoint</vt:lpstr>
      <vt:lpstr>Apresentação do PowerPoint</vt:lpstr>
      <vt:lpstr>Apresentação do PowerPoint</vt:lpstr>
      <vt:lpstr>Apresentação do PowerPoint</vt:lpstr>
      <vt:lpstr> </vt:lpstr>
      <vt:lpstr>Serão necessários Títulos, certificados ou qualificações? </vt:lpstr>
      <vt:lpstr>INSTRUMENTOS LEGAIS PARA OSC´S</vt:lpstr>
      <vt:lpstr>Apresentação do PowerPoint</vt:lpstr>
      <vt:lpstr>MODALIDADES DE TRANSFERÊNCIAS DA  UNIÃO</vt:lpstr>
      <vt:lpstr>Transferências Constitucionais</vt:lpstr>
      <vt:lpstr>Transferências Legais</vt:lpstr>
      <vt:lpstr>Transferências Voluntárias</vt:lpstr>
      <vt:lpstr>Convênios</vt:lpstr>
      <vt:lpstr>Contrato de Repasse</vt:lpstr>
      <vt:lpstr>INSTRUMENTOS LEGAIS PARA OSC´S</vt:lpstr>
      <vt:lpstr>TERMO DE COLABORAÇÃO</vt:lpstr>
      <vt:lpstr>Termo de Colaboração</vt:lpstr>
      <vt:lpstr>TERMO DE COLABORAÇÃO</vt:lpstr>
      <vt:lpstr>TERMO DE FOMENTO</vt:lpstr>
      <vt:lpstr>Termo de Fomento</vt:lpstr>
      <vt:lpstr>TERMO DE FOMENTO</vt:lpstr>
      <vt:lpstr>Termo de Parceria</vt:lpstr>
      <vt:lpstr>TERMO DE PARCERIA</vt:lpstr>
      <vt:lpstr>PLANEJAMENTO</vt:lpstr>
      <vt:lpstr>Apresentação do PowerPoint</vt:lpstr>
      <vt:lpstr>Apresentação do PowerPoint</vt:lpstr>
      <vt:lpstr>Aspectos Estatutários </vt:lpstr>
      <vt:lpstr>Aspectos Estatutários </vt:lpstr>
      <vt:lpstr>Aspectos Estatutários </vt:lpstr>
      <vt:lpstr>Apresentação do PowerPoint</vt:lpstr>
      <vt:lpstr>Apresentação do PowerPoint</vt:lpstr>
      <vt:lpstr>Apresentação do PowerPoint</vt:lpstr>
      <vt:lpstr>ORGANIZAÇÃO DA LEI 13019/2014</vt:lpstr>
      <vt:lpstr>Apresentação do PowerPoint</vt:lpstr>
      <vt:lpstr>Apresentação do PowerPoint</vt:lpstr>
      <vt:lpstr>Apresentação do PowerPoint</vt:lpstr>
      <vt:lpstr>Apresentação do PowerPoint</vt:lpstr>
      <vt:lpstr>Em resumo</vt:lpstr>
      <vt:lpstr>Apresentação do PowerPoint</vt:lpstr>
      <vt:lpstr>Em resumo...</vt:lpstr>
      <vt:lpstr>Em resumo...</vt:lpstr>
      <vt:lpstr>Apresentação do PowerPoint</vt:lpstr>
      <vt:lpstr>Documentos a serem apresentados pela OSC para celebração da parceria</vt:lpstr>
      <vt:lpstr>Apresentação do PowerPoint</vt:lpstr>
      <vt:lpstr>COMISSÃO DE SELEÇÃO</vt:lpstr>
      <vt:lpstr>DO PROCESSO DE SELEÇÃO</vt:lpstr>
      <vt:lpstr>DO PROCESSO DE SELEÇÃO</vt:lpstr>
      <vt:lpstr>SELEÇÃO E CELEBRAÇÃO</vt:lpstr>
      <vt:lpstr>PUBLICIZAÇÃO DO EDITAL</vt:lpstr>
      <vt:lpstr>CONTRAPARTIDA</vt:lpstr>
      <vt:lpstr>Apresentação do PowerPoint</vt:lpstr>
      <vt:lpstr> Check list das cláusulas do Termo de Colaboração, Fomento ou Acordo de Cooperação </vt:lpstr>
      <vt:lpstr> Check list das cláusulas do Termo de Colaboração, Fomento ou Acordo de Cooperação </vt:lpstr>
      <vt:lpstr>Apresentação do PowerPoint</vt:lpstr>
      <vt:lpstr>Apresentação do PowerPoint</vt:lpstr>
      <vt:lpstr>Apresentação do PowerPoint</vt:lpstr>
      <vt:lpstr>Apresentação do PowerPoint</vt:lpstr>
      <vt:lpstr>Apresentação do PowerPoint</vt:lpstr>
      <vt:lpstr>Apresentação do PowerPoint</vt:lpstr>
      <vt:lpstr>LIBERAÇÃO DE PARCELAS</vt:lpstr>
      <vt:lpstr>PAGAMENTOS</vt:lpstr>
      <vt:lpstr>Compras e Contratações</vt:lpstr>
      <vt:lpstr>CRITERIOS PARA PRORROGAÇÃO DA PARCERIA</vt:lpstr>
      <vt:lpstr>Apresentação do PowerPoint</vt:lpstr>
      <vt:lpstr>Apresentação do PowerPoint</vt:lpstr>
      <vt:lpstr>Apresentação do PowerPoint</vt:lpstr>
      <vt:lpstr>Movimentação Financeira – Art. 48 , 51-54 </vt:lpstr>
      <vt:lpstr>Alterações  – Art. 55 - 57 </vt:lpstr>
      <vt:lpstr>Alterações  – Art. 43 – Decreto  </vt:lpstr>
      <vt:lpstr>Apresentação do PowerPoint</vt:lpstr>
      <vt:lpstr>Apresentação do PowerPoint</vt:lpstr>
      <vt:lpstr>Monitoramento e Avaliação – Art. 49 - Decreto </vt:lpstr>
      <vt:lpstr>MONITORAMENTO E AVALIAÇÃO</vt:lpstr>
      <vt:lpstr>MONITORAMENTO E AVALIAÇÃO</vt:lpstr>
      <vt:lpstr>Conteúdo do relatório técnico de monitoramento e avaliação   Art.54</vt:lpstr>
      <vt:lpstr>Conteúdo do relatório técnico de monitoramento e avaliação   Art. 59</vt:lpstr>
      <vt:lpstr>Monitoramento e Avaliação</vt:lpstr>
      <vt:lpstr>Monitoramento e Avaliação </vt:lpstr>
      <vt:lpstr>Apresentação do PowerPoint</vt:lpstr>
      <vt:lpstr>Apresentação do PowerPoint</vt:lpstr>
      <vt:lpstr>PRESTAÇÃO DE CONTAS</vt:lpstr>
      <vt:lpstr>Prestação de Contas – Art. 63 e Art. 59 (Decreto) OSC </vt:lpstr>
      <vt:lpstr>Prestação de Contas</vt:lpstr>
      <vt:lpstr>Análise da Prestação de Contas</vt:lpstr>
      <vt:lpstr>PRESTAÇÃO DE CONTAS</vt:lpstr>
      <vt:lpstr>Apresentação do PowerPoint</vt:lpstr>
      <vt:lpstr>Apresentação do PowerPoint</vt:lpstr>
      <vt:lpstr>Apresentação do PowerPoint</vt:lpstr>
      <vt:lpstr>Apresentação do PowerPoint</vt:lpstr>
      <vt:lpstr>Apresentação do PowerPoint</vt:lpstr>
      <vt:lpstr>Apresentação do PowerPoint</vt:lpstr>
      <vt:lpstr>Manifestação conclusiva PC</vt:lpstr>
      <vt:lpstr>Apresentação do PowerPoint</vt:lpstr>
      <vt:lpstr>O que fazer?</vt:lpstr>
      <vt:lpstr>O que fazer?</vt:lpstr>
      <vt:lpstr>O que fazer?</vt:lpstr>
      <vt:lpstr>O que fazer?</vt:lpstr>
      <vt:lpstr>Importante</vt:lpstr>
      <vt:lpstr>Apresentação do PowerPoint</vt:lpstr>
      <vt:lpstr>Apresentação do PowerPoint</vt:lpstr>
      <vt:lpstr>Apresentação do PowerPoint</vt:lpstr>
      <vt:lpstr>Apresentação do PowerPoint</vt:lpstr>
      <vt:lpstr>Apresentação do PowerPoint</vt:lpstr>
      <vt:lpstr>Habilitação para celebração da parceria</vt:lpstr>
      <vt:lpstr>Apresentação do PowerPoint</vt:lpstr>
      <vt:lpstr>Apresentação do PowerPoint</vt:lpstr>
      <vt:lpstr>Movimentação Financeira</vt:lpstr>
      <vt:lpstr>Prestação de Contas          Art. 69</vt:lpstr>
      <vt:lpstr>Prestação de Contas</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Usuario</dc:creator>
  <cp:lastModifiedBy>Schirley Karine Fischer</cp:lastModifiedBy>
  <cp:revision>105</cp:revision>
  <dcterms:created xsi:type="dcterms:W3CDTF">2016-09-26T14:19:51Z</dcterms:created>
  <dcterms:modified xsi:type="dcterms:W3CDTF">2019-05-15T11:37:49Z</dcterms:modified>
</cp:coreProperties>
</file>